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660" r:id="rId2"/>
    <p:sldMasterId id="2147483672" r:id="rId3"/>
    <p:sldMasterId id="2147483684" r:id="rId4"/>
    <p:sldMasterId id="2147483756" r:id="rId5"/>
    <p:sldMasterId id="2147483768" r:id="rId6"/>
    <p:sldMasterId id="2147483792" r:id="rId7"/>
    <p:sldMasterId id="2147483780" r:id="rId8"/>
    <p:sldMasterId id="2147483804" r:id="rId9"/>
    <p:sldMasterId id="2147483816" r:id="rId10"/>
    <p:sldMasterId id="2147483828" r:id="rId11"/>
    <p:sldMasterId id="2147483840" r:id="rId12"/>
    <p:sldMasterId id="2147483852" r:id="rId13"/>
    <p:sldMasterId id="2147483864" r:id="rId14"/>
    <p:sldMasterId id="2147483876" r:id="rId15"/>
    <p:sldMasterId id="2147483888" r:id="rId16"/>
    <p:sldMasterId id="2147483900" r:id="rId17"/>
    <p:sldMasterId id="2147483912" r:id="rId18"/>
    <p:sldMasterId id="2147483924" r:id="rId19"/>
    <p:sldMasterId id="2147483936" r:id="rId20"/>
  </p:sldMasterIdLst>
  <p:notesMasterIdLst>
    <p:notesMasterId r:id="rId112"/>
  </p:notesMasterIdLst>
  <p:handoutMasterIdLst>
    <p:handoutMasterId r:id="rId113"/>
  </p:handoutMasterIdLst>
  <p:sldIdLst>
    <p:sldId id="266" r:id="rId21"/>
    <p:sldId id="457" r:id="rId22"/>
    <p:sldId id="268" r:id="rId23"/>
    <p:sldId id="349" r:id="rId24"/>
    <p:sldId id="443" r:id="rId25"/>
    <p:sldId id="513" r:id="rId26"/>
    <p:sldId id="463" r:id="rId27"/>
    <p:sldId id="514" r:id="rId28"/>
    <p:sldId id="509" r:id="rId29"/>
    <p:sldId id="263" r:id="rId30"/>
    <p:sldId id="264" r:id="rId31"/>
    <p:sldId id="507" r:id="rId32"/>
    <p:sldId id="512" r:id="rId33"/>
    <p:sldId id="269" r:id="rId34"/>
    <p:sldId id="350" r:id="rId35"/>
    <p:sldId id="565" r:id="rId36"/>
    <p:sldId id="564" r:id="rId37"/>
    <p:sldId id="559" r:id="rId38"/>
    <p:sldId id="465" r:id="rId39"/>
    <p:sldId id="464" r:id="rId40"/>
    <p:sldId id="466" r:id="rId41"/>
    <p:sldId id="397" r:id="rId42"/>
    <p:sldId id="566" r:id="rId43"/>
    <p:sldId id="541" r:id="rId44"/>
    <p:sldId id="542" r:id="rId45"/>
    <p:sldId id="543" r:id="rId46"/>
    <p:sldId id="544" r:id="rId47"/>
    <p:sldId id="546" r:id="rId48"/>
    <p:sldId id="547" r:id="rId49"/>
    <p:sldId id="545" r:id="rId50"/>
    <p:sldId id="538" r:id="rId51"/>
    <p:sldId id="419" r:id="rId52"/>
    <p:sldId id="420" r:id="rId53"/>
    <p:sldId id="567" r:id="rId54"/>
    <p:sldId id="414" r:id="rId55"/>
    <p:sldId id="551" r:id="rId56"/>
    <p:sldId id="552" r:id="rId57"/>
    <p:sldId id="553" r:id="rId58"/>
    <p:sldId id="554" r:id="rId59"/>
    <p:sldId id="555" r:id="rId60"/>
    <p:sldId id="556" r:id="rId61"/>
    <p:sldId id="550" r:id="rId62"/>
    <p:sldId id="549" r:id="rId63"/>
    <p:sldId id="305" r:id="rId64"/>
    <p:sldId id="480" r:id="rId65"/>
    <p:sldId id="562" r:id="rId66"/>
    <p:sldId id="525" r:id="rId67"/>
    <p:sldId id="482" r:id="rId68"/>
    <p:sldId id="483" r:id="rId69"/>
    <p:sldId id="563" r:id="rId70"/>
    <p:sldId id="485" r:id="rId71"/>
    <p:sldId id="486" r:id="rId72"/>
    <p:sldId id="487" r:id="rId73"/>
    <p:sldId id="488" r:id="rId74"/>
    <p:sldId id="489" r:id="rId75"/>
    <p:sldId id="467" r:id="rId76"/>
    <p:sldId id="468" r:id="rId77"/>
    <p:sldId id="469" r:id="rId78"/>
    <p:sldId id="470" r:id="rId79"/>
    <p:sldId id="471" r:id="rId80"/>
    <p:sldId id="530" r:id="rId81"/>
    <p:sldId id="473" r:id="rId82"/>
    <p:sldId id="474" r:id="rId83"/>
    <p:sldId id="475" r:id="rId84"/>
    <p:sldId id="476" r:id="rId85"/>
    <p:sldId id="477" r:id="rId86"/>
    <p:sldId id="478" r:id="rId87"/>
    <p:sldId id="479" r:id="rId88"/>
    <p:sldId id="519" r:id="rId89"/>
    <p:sldId id="490" r:id="rId90"/>
    <p:sldId id="410" r:id="rId91"/>
    <p:sldId id="491" r:id="rId92"/>
    <p:sldId id="492" r:id="rId93"/>
    <p:sldId id="493" r:id="rId94"/>
    <p:sldId id="494" r:id="rId95"/>
    <p:sldId id="495" r:id="rId96"/>
    <p:sldId id="496" r:id="rId97"/>
    <p:sldId id="497" r:id="rId98"/>
    <p:sldId id="498" r:id="rId99"/>
    <p:sldId id="499" r:id="rId100"/>
    <p:sldId id="500" r:id="rId101"/>
    <p:sldId id="501" r:id="rId102"/>
    <p:sldId id="502" r:id="rId103"/>
    <p:sldId id="503" r:id="rId104"/>
    <p:sldId id="504" r:id="rId105"/>
    <p:sldId id="528" r:id="rId106"/>
    <p:sldId id="520" r:id="rId107"/>
    <p:sldId id="521" r:id="rId108"/>
    <p:sldId id="522" r:id="rId109"/>
    <p:sldId id="523" r:id="rId110"/>
    <p:sldId id="524" r:id="rId11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757"/>
    <a:srgbClr val="6356A3"/>
    <a:srgbClr val="ED6C69"/>
    <a:srgbClr val="EA5550"/>
    <a:srgbClr val="BEE8E6"/>
    <a:srgbClr val="41B9B2"/>
    <a:srgbClr val="E0DCEE"/>
    <a:srgbClr val="0000FF"/>
    <a:srgbClr val="FCE2DA"/>
    <a:srgbClr val="00A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04" autoAdjust="0"/>
    <p:restoredTop sz="94660" autoAdjust="0"/>
  </p:normalViewPr>
  <p:slideViewPr>
    <p:cSldViewPr>
      <p:cViewPr>
        <p:scale>
          <a:sx n="81" d="100"/>
          <a:sy n="81" d="100"/>
        </p:scale>
        <p:origin x="-1398" y="-36"/>
      </p:cViewPr>
      <p:guideLst>
        <p:guide orient="horz" pos="2160"/>
        <p:guide pos="2880"/>
      </p:guideLst>
    </p:cSldViewPr>
  </p:slideViewPr>
  <p:outlineViewPr>
    <p:cViewPr>
      <p:scale>
        <a:sx n="33" d="100"/>
        <a:sy n="33" d="100"/>
      </p:scale>
      <p:origin x="0" y="50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tableStyles" Target="tableStyles.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slide" Target="slides/slide82.xml"/><Relationship Id="rId110" Type="http://schemas.openxmlformats.org/officeDocument/2006/relationships/slide" Target="slides/slide90.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13"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slide" Target="slides/slide83.xml"/><Relationship Id="rId108" Type="http://schemas.openxmlformats.org/officeDocument/2006/relationships/slide" Target="slides/slide88.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11"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4" cy="511731"/>
          </a:xfrm>
          <a:prstGeom prst="rect">
            <a:avLst/>
          </a:prstGeom>
        </p:spPr>
        <p:txBody>
          <a:bodyPr vert="horz" lIns="94478" tIns="47239" rIns="94478" bIns="4723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1294" y="0"/>
            <a:ext cx="3076364" cy="511731"/>
          </a:xfrm>
          <a:prstGeom prst="rect">
            <a:avLst/>
          </a:prstGeom>
        </p:spPr>
        <p:txBody>
          <a:bodyPr vert="horz" lIns="94478" tIns="47239" rIns="94478" bIns="47239" rtlCol="0"/>
          <a:lstStyle>
            <a:lvl1pPr algn="r">
              <a:defRPr sz="1200"/>
            </a:lvl1pPr>
          </a:lstStyle>
          <a:p>
            <a:fld id="{CC68F7FD-FB0E-4255-A23A-33D1243FD761}" type="datetimeFigureOut">
              <a:rPr kumimoji="1" lang="ja-JP" altLang="en-US" smtClean="0"/>
              <a:pPr/>
              <a:t>2016/4/12</a:t>
            </a:fld>
            <a:endParaRPr kumimoji="1" lang="ja-JP" altLang="en-US"/>
          </a:p>
        </p:txBody>
      </p:sp>
      <p:sp>
        <p:nvSpPr>
          <p:cNvPr id="4" name="フッター プレースホルダ 3"/>
          <p:cNvSpPr>
            <a:spLocks noGrp="1"/>
          </p:cNvSpPr>
          <p:nvPr>
            <p:ph type="ftr" sz="quarter" idx="2"/>
          </p:nvPr>
        </p:nvSpPr>
        <p:spPr>
          <a:xfrm>
            <a:off x="0" y="9721106"/>
            <a:ext cx="3076364" cy="511731"/>
          </a:xfrm>
          <a:prstGeom prst="rect">
            <a:avLst/>
          </a:prstGeom>
        </p:spPr>
        <p:txBody>
          <a:bodyPr vert="horz" lIns="94478" tIns="47239" rIns="94478" bIns="4723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1294" y="9721106"/>
            <a:ext cx="3076364" cy="511731"/>
          </a:xfrm>
          <a:prstGeom prst="rect">
            <a:avLst/>
          </a:prstGeom>
        </p:spPr>
        <p:txBody>
          <a:bodyPr vert="horz" lIns="94478" tIns="47239" rIns="94478" bIns="47239" rtlCol="0" anchor="b"/>
          <a:lstStyle>
            <a:lvl1pPr algn="r">
              <a:defRPr sz="1200"/>
            </a:lvl1pPr>
          </a:lstStyle>
          <a:p>
            <a:fld id="{CC9D04DB-7A84-42C3-9775-863DECA2BB20}" type="slidenum">
              <a:rPr kumimoji="1" lang="ja-JP" altLang="en-US" smtClean="0"/>
              <a:pPr/>
              <a:t>‹#›</a:t>
            </a:fld>
            <a:endParaRPr kumimoji="1" lang="ja-JP" altLang="en-US"/>
          </a:p>
        </p:txBody>
      </p:sp>
    </p:spTree>
    <p:extLst>
      <p:ext uri="{BB962C8B-B14F-4D97-AF65-F5344CB8AC3E}">
        <p14:creationId xmlns:p14="http://schemas.microsoft.com/office/powerpoint/2010/main" val="2372164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4" cy="511731"/>
          </a:xfrm>
          <a:prstGeom prst="rect">
            <a:avLst/>
          </a:prstGeom>
        </p:spPr>
        <p:txBody>
          <a:bodyPr vert="horz" lIns="94478" tIns="47239" rIns="94478" bIns="47239" rtlCol="0"/>
          <a:lstStyle>
            <a:lvl1pPr algn="l">
              <a:defRPr sz="1200"/>
            </a:lvl1pPr>
          </a:lstStyle>
          <a:p>
            <a:endParaRPr kumimoji="1" lang="ja-JP" altLang="en-US"/>
          </a:p>
        </p:txBody>
      </p:sp>
      <p:sp>
        <p:nvSpPr>
          <p:cNvPr id="3" name="日付プレースホルダ 2"/>
          <p:cNvSpPr>
            <a:spLocks noGrp="1"/>
          </p:cNvSpPr>
          <p:nvPr>
            <p:ph type="dt" idx="1"/>
          </p:nvPr>
        </p:nvSpPr>
        <p:spPr>
          <a:xfrm>
            <a:off x="4021294" y="0"/>
            <a:ext cx="3076364" cy="511731"/>
          </a:xfrm>
          <a:prstGeom prst="rect">
            <a:avLst/>
          </a:prstGeom>
        </p:spPr>
        <p:txBody>
          <a:bodyPr vert="horz" lIns="94478" tIns="47239" rIns="94478" bIns="47239" rtlCol="0"/>
          <a:lstStyle>
            <a:lvl1pPr algn="r">
              <a:defRPr sz="1200"/>
            </a:lvl1pPr>
          </a:lstStyle>
          <a:p>
            <a:fld id="{D4840D2A-CD33-478C-A041-7971AE901E01}" type="datetimeFigureOut">
              <a:rPr kumimoji="1" lang="ja-JP" altLang="en-US" smtClean="0"/>
              <a:pPr/>
              <a:t>2016/4/12</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478" tIns="47239" rIns="94478" bIns="47239" rtlCol="0" anchor="ctr"/>
          <a:lstStyle/>
          <a:p>
            <a:endParaRPr lang="ja-JP" altLang="en-US"/>
          </a:p>
        </p:txBody>
      </p:sp>
      <p:sp>
        <p:nvSpPr>
          <p:cNvPr id="5" name="ノート プレースホルダ 4"/>
          <p:cNvSpPr>
            <a:spLocks noGrp="1"/>
          </p:cNvSpPr>
          <p:nvPr>
            <p:ph type="body" sz="quarter" idx="3"/>
          </p:nvPr>
        </p:nvSpPr>
        <p:spPr>
          <a:xfrm>
            <a:off x="709931" y="4861442"/>
            <a:ext cx="5679440" cy="4605576"/>
          </a:xfrm>
          <a:prstGeom prst="rect">
            <a:avLst/>
          </a:prstGeom>
        </p:spPr>
        <p:txBody>
          <a:bodyPr vert="horz" lIns="94478" tIns="47239" rIns="94478" bIns="4723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6"/>
            <a:ext cx="3076364" cy="511731"/>
          </a:xfrm>
          <a:prstGeom prst="rect">
            <a:avLst/>
          </a:prstGeom>
        </p:spPr>
        <p:txBody>
          <a:bodyPr vert="horz" lIns="94478" tIns="47239" rIns="94478" bIns="4723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4" cy="511731"/>
          </a:xfrm>
          <a:prstGeom prst="rect">
            <a:avLst/>
          </a:prstGeom>
        </p:spPr>
        <p:txBody>
          <a:bodyPr vert="horz" lIns="94478" tIns="47239" rIns="94478" bIns="47239" rtlCol="0" anchor="b"/>
          <a:lstStyle>
            <a:lvl1pPr algn="r">
              <a:defRPr sz="1200"/>
            </a:lvl1pPr>
          </a:lstStyle>
          <a:p>
            <a:fld id="{2BBBEF66-145C-43EE-9D4B-AD3B9B39B78F}" type="slidenum">
              <a:rPr kumimoji="1" lang="ja-JP" altLang="en-US" smtClean="0"/>
              <a:pPr/>
              <a:t>‹#›</a:t>
            </a:fld>
            <a:endParaRPr kumimoji="1" lang="ja-JP" altLang="en-US"/>
          </a:p>
        </p:txBody>
      </p:sp>
    </p:spTree>
    <p:extLst>
      <p:ext uri="{BB962C8B-B14F-4D97-AF65-F5344CB8AC3E}">
        <p14:creationId xmlns:p14="http://schemas.microsoft.com/office/powerpoint/2010/main" val="18211366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BBBEF66-145C-43EE-9D4B-AD3B9B39B78F}" type="slidenum">
              <a:rPr kumimoji="1" lang="ja-JP" altLang="en-US" smtClean="0"/>
              <a:pPr/>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F70115-B38F-44BB-949F-5104AAA9FD34}"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F8F4DE-74C1-4B56-BC36-CF2CA57D3268}"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F59E696-0FD6-468F-A772-37B86BDD141E}" type="slidenum">
              <a:rPr kumimoji="1" lang="ja-JP" altLang="en-US" smtClean="0"/>
              <a:pPr/>
              <a:t>‹#›</a:t>
            </a:fld>
            <a:endParaRPr kumimoji="1" lang="ja-JP"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1B0E17-970A-41AB-B4BE-638F1F942B9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ADBCA0B-1A4E-43A0-AA33-D0DCCE31F0C4}" type="slidenum">
              <a:rPr kumimoji="1" lang="ja-JP" altLang="en-US" smtClean="0"/>
              <a:pPr/>
              <a:t>‹#›</a:t>
            </a:fld>
            <a:endParaRPr kumimoji="1" lang="ja-JP"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A8161A0-86B2-4B47-9488-1269BA82AEB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91A20631-D2F1-4EBE-8D2D-17C97FB22B81}" type="slidenum">
              <a:rPr kumimoji="1" lang="ja-JP" altLang="en-US" smtClean="0"/>
              <a:pPr/>
              <a:t>‹#›</a:t>
            </a:fld>
            <a:endParaRPr kumimoji="1" lang="ja-JP"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A5DC1483-811F-41BF-BC09-FCADC7B1815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01B3C8-5BFD-493B-9CE0-07D7CDFE9019}" type="slidenum">
              <a:rPr kumimoji="1" lang="ja-JP" altLang="en-US" smtClean="0"/>
              <a:pPr/>
              <a:t>‹#›</a:t>
            </a:fld>
            <a:endParaRPr kumimoji="1" lang="ja-JP"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EF08B2A-04A7-4606-B8C7-404394BF5E76}"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7678C2F1-E200-4A2E-A836-27241A3419B2}" type="slidenum">
              <a:rPr kumimoji="1" lang="ja-JP" altLang="en-US" smtClean="0"/>
              <a:pPr/>
              <a:t>‹#›</a:t>
            </a:fld>
            <a:endParaRPr kumimoji="1" lang="ja-JP"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321A2F62-B602-41FC-9EC0-5E211B39BEF1}"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069AC1D-388F-4707-A32A-A7274FF08AAF}" type="slidenum">
              <a:rPr kumimoji="1" lang="ja-JP" altLang="en-US" smtClean="0"/>
              <a:pPr/>
              <a:t>‹#›</a:t>
            </a:fld>
            <a:endParaRPr kumimoji="1" lang="ja-JP"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3AEAB3D-07C5-4A07-9D13-C70388246EE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EC5E0D06-693C-47BB-BF4D-2F3F1A1509A4}" type="slidenum">
              <a:rPr kumimoji="1" lang="ja-JP" altLang="en-US" smtClean="0"/>
              <a:pPr/>
              <a:t>‹#›</a:t>
            </a:fld>
            <a:endParaRPr kumimoji="1" lang="ja-JP"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73299EC-010B-45A9-8FD3-2502EEC5D955}"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8294857-D606-43BD-ADB3-AFE20DC427B1}" type="slidenum">
              <a:rPr kumimoji="1" lang="ja-JP" altLang="en-US" smtClean="0"/>
              <a:pPr/>
              <a:t>‹#›</a:t>
            </a:fld>
            <a:endParaRPr kumimoji="1" lang="ja-JP"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703B4B5D-D918-4B54-BC74-5ED8B0B836C3}"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3DC0659F-4BB6-44BD-86C4-0311F3C3523C}" type="slidenum">
              <a:rPr kumimoji="1" lang="ja-JP" altLang="en-US" smtClean="0"/>
              <a:pPr/>
              <a:t>‹#›</a:t>
            </a:fld>
            <a:endParaRPr kumimoji="1" lang="ja-JP"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11A511A8-C8C7-4236-BB24-5AE639F99800}"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A5CDEE19-6C68-4AA1-8696-D4EF79A0289D}" type="slidenum">
              <a:rPr kumimoji="1" lang="ja-JP" altLang="en-US" smtClean="0"/>
              <a:pPr/>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FEDE7F-AC11-4600-9A25-955E7C44369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689F659-15E3-42E2-BEFF-6BCF360D514F}" type="slidenum">
              <a:rPr kumimoji="1" lang="ja-JP" altLang="en-US" smtClean="0"/>
              <a:pPr/>
              <a:t>‹#›</a:t>
            </a:fld>
            <a:endParaRPr kumimoji="1" lang="ja-JP"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37A77A-6B8B-4262-86B9-4B683D5A627D}"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AD432B1-5DF4-4839-A71F-C22877CC1DD0}"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070084C-EE4B-4AC9-A969-0ABDC55A6BBC}"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1E8F94-F2BF-43D7-B393-354DA2C6FD3F}" type="slidenum">
              <a:rPr kumimoji="1" lang="ja-JP" altLang="en-US" smtClean="0"/>
              <a:pPr/>
              <a: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303269-B93F-4F21-8478-00687D7FCF9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2DABCC-E870-4DE9-A47A-3BF490EFDA47}" type="slidenum">
              <a:rPr kumimoji="1" lang="ja-JP" altLang="en-US" smtClean="0"/>
              <a:pPr/>
              <a:t>‹#›</a:t>
            </a:fld>
            <a:endParaRPr kumimoji="1"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C52BA8-4FC6-49D5-A21B-86C60107B127}"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4E5220-8477-409A-B961-F39C4CA9A0CB}" type="slidenum">
              <a:rPr kumimoji="1" lang="ja-JP" altLang="en-US" smtClean="0"/>
              <a:pPr/>
              <a:t>‹#›</a:t>
            </a:fld>
            <a:endParaRPr kumimoji="1" lang="ja-JP"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52B43F0-F58C-48EC-B77D-0B3916770FDA}" type="slidenum">
              <a:rPr kumimoji="1" lang="ja-JP" altLang="en-US" smtClean="0"/>
              <a:pPr/>
              <a:t>‹#›</a:t>
            </a:fld>
            <a:endParaRPr kumimoji="1" lang="ja-JP"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598AE04-703D-49CD-8D76-9B5DF15AF60A}"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F77A13-D0FA-4CA3-9E83-CE7F95BF5FCB}" type="slidenum">
              <a:rPr kumimoji="1" lang="ja-JP" altLang="en-US" smtClean="0"/>
              <a:pPr/>
              <a:t>‹#›</a:t>
            </a:fld>
            <a:endParaRPr kumimoji="1" lang="ja-JP"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644DC6-BE92-4E4B-9B16-C750E6B0C37F}"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F70115-B38F-44BB-949F-5104AAA9FD34}" type="slidenum">
              <a:rPr kumimoji="1" lang="ja-JP" altLang="en-US" smtClean="0"/>
              <a:pPr/>
              <a: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928592-BCCC-4E48-84B5-B65C3CD716A4}" type="datetimeFigureOut">
              <a:rPr kumimoji="1" lang="ja-JP" altLang="en-US" smtClean="0"/>
              <a:pPr/>
              <a:t>2016/4/12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2015C86-EFC9-4740-A513-5E17284BBD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7.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8.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9.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0.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2.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3.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4.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5.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6.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5.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44DC6-BE92-4E4B-9B16-C750E6B0C37F}"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70115-B38F-44BB-949F-5104AAA9FD34}" type="slidenum">
              <a:rPr kumimoji="1" lang="ja-JP" altLang="en-US" smtClean="0"/>
              <a:pPr/>
              <a:t>‹#›</a:t>
            </a:fld>
            <a:endParaRPr kumimoji="1" lang="ja-JP" altLang="en-US"/>
          </a:p>
        </p:txBody>
      </p:sp>
      <p:pic>
        <p:nvPicPr>
          <p:cNvPr id="7" name="図 6" descr="template01.png"/>
          <p:cNvPicPr>
            <a:picLocks noChangeAspect="1"/>
          </p:cNvPicPr>
          <p:nvPr/>
        </p:nvPicPr>
        <p:blipFill>
          <a:blip r:embed="rId13" cstate="print"/>
          <a:stretch>
            <a:fillRect/>
          </a:stretch>
        </p:blipFill>
        <p:spPr>
          <a:xfrm>
            <a:off x="108195" y="108197"/>
            <a:ext cx="8927610" cy="6641606"/>
          </a:xfrm>
          <a:prstGeom prst="rect">
            <a:avLst/>
          </a:prstGeom>
        </p:spPr>
      </p:pic>
      <p:sp>
        <p:nvSpPr>
          <p:cNvPr id="8" name="テキスト ボックス 7"/>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Introduction</a:t>
            </a:r>
            <a:endParaRPr kumimoji="1" lang="ja-JP" altLang="en-US" sz="23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8F4DE-74C1-4B56-BC36-CF2CA57D3268}"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9E696-0FD6-468F-A772-37B86BDD141E}" type="slidenum">
              <a:rPr kumimoji="1" lang="ja-JP" altLang="en-US" smtClean="0"/>
              <a:pPr/>
              <a:t>‹#›</a:t>
            </a:fld>
            <a:endParaRPr kumimoji="1" lang="ja-JP" altLang="en-US"/>
          </a:p>
        </p:txBody>
      </p:sp>
      <p:pic>
        <p:nvPicPr>
          <p:cNvPr id="7" name="図 6" descr="01_Product Concept_pink.png"/>
          <p:cNvPicPr>
            <a:picLocks noChangeAspect="1"/>
          </p:cNvPicPr>
          <p:nvPr/>
        </p:nvPicPr>
        <p:blipFill>
          <a:blip r:embed="rId13" cstate="print"/>
          <a:stretch>
            <a:fillRect/>
          </a:stretch>
        </p:blipFill>
        <p:spPr>
          <a:xfrm>
            <a:off x="102158" y="102015"/>
            <a:ext cx="8939683" cy="6653969"/>
          </a:xfrm>
          <a:prstGeom prst="rect">
            <a:avLst/>
          </a:prstGeom>
        </p:spPr>
      </p:pic>
      <p:sp>
        <p:nvSpPr>
          <p:cNvPr id="8" name="テキスト ボックス 7"/>
          <p:cNvSpPr txBox="1"/>
          <p:nvPr/>
        </p:nvSpPr>
        <p:spPr>
          <a:xfrm>
            <a:off x="362904" y="62346"/>
            <a:ext cx="3489015"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Appendix </a:t>
            </a:r>
            <a:r>
              <a:rPr kumimoji="1" lang="en-US" altLang="ja-JP" sz="1800" b="1" baseline="0" dirty="0" smtClean="0">
                <a:solidFill>
                  <a:schemeClr val="bg1"/>
                </a:solidFill>
                <a:latin typeface="Calibri" pitchFamily="34" charset="0"/>
              </a:rPr>
              <a:t> </a:t>
            </a:r>
            <a:endParaRPr kumimoji="1" lang="ja-JP" altLang="en-US" sz="18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B0E17-970A-41AB-B4BE-638F1F942B97}"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BCA0B-1A4E-43A0-AA33-D0DCCE31F0C4}" type="slidenum">
              <a:rPr kumimoji="1" lang="ja-JP" altLang="en-US" smtClean="0"/>
              <a:pPr/>
              <a:t>‹#›</a:t>
            </a:fld>
            <a:endParaRPr kumimoji="1" lang="ja-JP" altLang="en-US"/>
          </a:p>
        </p:txBody>
      </p:sp>
      <p:pic>
        <p:nvPicPr>
          <p:cNvPr id="7" name="図 6" descr="01_Product Concept_green.png"/>
          <p:cNvPicPr>
            <a:picLocks noChangeAspect="1"/>
          </p:cNvPicPr>
          <p:nvPr/>
        </p:nvPicPr>
        <p:blipFill>
          <a:blip r:embed="rId13" cstate="print"/>
          <a:stretch>
            <a:fillRect/>
          </a:stretch>
        </p:blipFill>
        <p:spPr>
          <a:xfrm>
            <a:off x="102158" y="102015"/>
            <a:ext cx="8939683" cy="6653969"/>
          </a:xfrm>
          <a:prstGeom prst="rect">
            <a:avLst/>
          </a:prstGeom>
        </p:spPr>
      </p:pic>
      <p:sp>
        <p:nvSpPr>
          <p:cNvPr id="8" name="テキスト ボックス 7"/>
          <p:cNvSpPr txBox="1"/>
          <p:nvPr/>
        </p:nvSpPr>
        <p:spPr>
          <a:xfrm>
            <a:off x="362904" y="62346"/>
            <a:ext cx="3489015"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Appendix </a:t>
            </a:r>
            <a:r>
              <a:rPr kumimoji="1" lang="en-US" altLang="ja-JP" sz="1800" b="1" baseline="0" dirty="0" smtClean="0">
                <a:solidFill>
                  <a:schemeClr val="bg1"/>
                </a:solidFill>
                <a:latin typeface="Calibri" pitchFamily="34" charset="0"/>
              </a:rPr>
              <a:t> </a:t>
            </a:r>
            <a:endParaRPr kumimoji="1" lang="ja-JP" altLang="en-US" sz="18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blue.png"/>
          <p:cNvPicPr>
            <a:picLocks noChangeAspect="1"/>
          </p:cNvPicPr>
          <p:nvPr/>
        </p:nvPicPr>
        <p:blipFill>
          <a:blip r:embed="rId13" cstate="print"/>
          <a:stretch>
            <a:fillRect/>
          </a:stretch>
        </p:blipFill>
        <p:spPr>
          <a:xfrm>
            <a:off x="107049" y="106954"/>
            <a:ext cx="8929902" cy="6644091"/>
          </a:xfrm>
          <a:prstGeom prst="rect">
            <a:avLst/>
          </a:prstGeom>
        </p:spPr>
      </p:pic>
      <p:sp>
        <p:nvSpPr>
          <p:cNvPr id="8" name="テキスト ボックス 7"/>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Introduction</a:t>
            </a:r>
            <a:endParaRPr kumimoji="1" lang="ja-JP" altLang="en-US" sz="23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green.png"/>
          <p:cNvPicPr>
            <a:picLocks noChangeAspect="1"/>
          </p:cNvPicPr>
          <p:nvPr/>
        </p:nvPicPr>
        <p:blipFill>
          <a:blip r:embed="rId13" cstate="print"/>
          <a:stretch>
            <a:fillRect/>
          </a:stretch>
        </p:blipFill>
        <p:spPr>
          <a:xfrm>
            <a:off x="107049" y="106954"/>
            <a:ext cx="8929902" cy="6644091"/>
          </a:xfrm>
          <a:prstGeom prst="rect">
            <a:avLst/>
          </a:prstGeom>
        </p:spPr>
      </p:pic>
      <p:sp>
        <p:nvSpPr>
          <p:cNvPr id="8" name="テキスト ボックス 7"/>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Introduction</a:t>
            </a:r>
            <a:endParaRPr kumimoji="1" lang="ja-JP" altLang="en-US" sz="23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orange.png"/>
          <p:cNvPicPr>
            <a:picLocks noChangeAspect="1"/>
          </p:cNvPicPr>
          <p:nvPr/>
        </p:nvPicPr>
        <p:blipFill>
          <a:blip r:embed="rId13" cstate="print"/>
          <a:stretch>
            <a:fillRect/>
          </a:stretch>
        </p:blipFill>
        <p:spPr>
          <a:xfrm>
            <a:off x="107049" y="106954"/>
            <a:ext cx="8929902" cy="6644091"/>
          </a:xfrm>
          <a:prstGeom prst="rect">
            <a:avLst/>
          </a:prstGeom>
        </p:spPr>
      </p:pic>
      <p:sp>
        <p:nvSpPr>
          <p:cNvPr id="8" name="テキスト ボックス 7"/>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Introduction</a:t>
            </a:r>
            <a:endParaRPr kumimoji="1" lang="ja-JP" altLang="en-US" sz="23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pink.png"/>
          <p:cNvPicPr>
            <a:picLocks noChangeAspect="1"/>
          </p:cNvPicPr>
          <p:nvPr/>
        </p:nvPicPr>
        <p:blipFill>
          <a:blip r:embed="rId13" cstate="print"/>
          <a:stretch>
            <a:fillRect/>
          </a:stretch>
        </p:blipFill>
        <p:spPr>
          <a:xfrm>
            <a:off x="107049" y="106954"/>
            <a:ext cx="8929902" cy="6644091"/>
          </a:xfrm>
          <a:prstGeom prst="rect">
            <a:avLst/>
          </a:prstGeom>
        </p:spPr>
      </p:pic>
      <p:sp>
        <p:nvSpPr>
          <p:cNvPr id="8" name="テキスト ボックス 7"/>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Introduction</a:t>
            </a:r>
            <a:endParaRPr kumimoji="1" lang="ja-JP" altLang="en-US" sz="23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purple.png"/>
          <p:cNvPicPr>
            <a:picLocks noChangeAspect="1"/>
          </p:cNvPicPr>
          <p:nvPr/>
        </p:nvPicPr>
        <p:blipFill>
          <a:blip r:embed="rId13" cstate="print"/>
          <a:stretch>
            <a:fillRect/>
          </a:stretch>
        </p:blipFill>
        <p:spPr>
          <a:xfrm>
            <a:off x="107049" y="106954"/>
            <a:ext cx="8929902" cy="6644091"/>
          </a:xfrm>
          <a:prstGeom prst="rect">
            <a:avLst/>
          </a:prstGeom>
        </p:spPr>
      </p:pic>
      <p:sp>
        <p:nvSpPr>
          <p:cNvPr id="8" name="テキスト ボックス 7"/>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Introduction</a:t>
            </a:r>
            <a:endParaRPr kumimoji="1" lang="ja-JP" altLang="en-US" sz="23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skyblue.png"/>
          <p:cNvPicPr>
            <a:picLocks noChangeAspect="1"/>
          </p:cNvPicPr>
          <p:nvPr/>
        </p:nvPicPr>
        <p:blipFill>
          <a:blip r:embed="rId13" cstate="print"/>
          <a:stretch>
            <a:fillRect/>
          </a:stretch>
        </p:blipFill>
        <p:spPr>
          <a:xfrm>
            <a:off x="107049" y="106954"/>
            <a:ext cx="8929902" cy="6644091"/>
          </a:xfrm>
          <a:prstGeom prst="rect">
            <a:avLst/>
          </a:prstGeom>
        </p:spPr>
      </p:pic>
      <p:sp>
        <p:nvSpPr>
          <p:cNvPr id="8" name="テキスト ボックス 7"/>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Introduction</a:t>
            </a:r>
            <a:endParaRPr kumimoji="1" lang="ja-JP" altLang="en-US" sz="23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purple.png"/>
          <p:cNvPicPr>
            <a:picLocks noChangeAspect="1"/>
          </p:cNvPicPr>
          <p:nvPr userDrawn="1"/>
        </p:nvPicPr>
        <p:blipFill>
          <a:blip r:embed="rId13" cstate="print"/>
          <a:stretch>
            <a:fillRect/>
          </a:stretch>
        </p:blipFill>
        <p:spPr>
          <a:xfrm>
            <a:off x="107049" y="106954"/>
            <a:ext cx="8929902" cy="6644091"/>
          </a:xfrm>
          <a:prstGeom prst="rect">
            <a:avLst/>
          </a:prstGeom>
        </p:spPr>
      </p:pic>
      <p:sp>
        <p:nvSpPr>
          <p:cNvPr id="8" name="テキスト ボックス 7"/>
          <p:cNvSpPr txBox="1"/>
          <p:nvPr userDrawn="1"/>
        </p:nvSpPr>
        <p:spPr>
          <a:xfrm>
            <a:off x="362905" y="62346"/>
            <a:ext cx="2912951" cy="338554"/>
          </a:xfrm>
          <a:prstGeom prst="rect">
            <a:avLst/>
          </a:prstGeom>
          <a:noFill/>
        </p:spPr>
        <p:txBody>
          <a:bodyPr wrap="square" rtlCol="0">
            <a:spAutoFit/>
          </a:bodyPr>
          <a:lstStyle/>
          <a:p>
            <a:r>
              <a:rPr kumimoji="1" lang="en-US" altLang="ja-JP" sz="1600" b="1" baseline="0" dirty="0" smtClean="0">
                <a:solidFill>
                  <a:schemeClr val="bg1"/>
                </a:solidFill>
                <a:latin typeface="Calibri" pitchFamily="34" charset="0"/>
              </a:rPr>
              <a:t>Cost Saving</a:t>
            </a:r>
            <a:r>
              <a:rPr kumimoji="1" lang="en-US" altLang="ja-JP" sz="1400" b="1" baseline="0" dirty="0" smtClean="0">
                <a:solidFill>
                  <a:schemeClr val="bg1"/>
                </a:solidFill>
                <a:latin typeface="Calibri" pitchFamily="34" charset="0"/>
              </a:rPr>
              <a:t> </a:t>
            </a:r>
            <a:endParaRPr kumimoji="1" lang="ja-JP" altLang="en-US" sz="14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pink.png"/>
          <p:cNvPicPr>
            <a:picLocks noChangeAspect="1"/>
          </p:cNvPicPr>
          <p:nvPr userDrawn="1"/>
        </p:nvPicPr>
        <p:blipFill>
          <a:blip r:embed="rId13" cstate="print"/>
          <a:stretch>
            <a:fillRect/>
          </a:stretch>
        </p:blipFill>
        <p:spPr>
          <a:xfrm>
            <a:off x="107049" y="106954"/>
            <a:ext cx="8929902" cy="6644091"/>
          </a:xfrm>
          <a:prstGeom prst="rect">
            <a:avLst/>
          </a:prstGeom>
        </p:spPr>
      </p:pic>
      <p:sp>
        <p:nvSpPr>
          <p:cNvPr id="8" name="テキスト ボックス 7"/>
          <p:cNvSpPr txBox="1"/>
          <p:nvPr userDrawn="1"/>
        </p:nvSpPr>
        <p:spPr>
          <a:xfrm>
            <a:off x="362905" y="62346"/>
            <a:ext cx="3561023" cy="338554"/>
          </a:xfrm>
          <a:prstGeom prst="rect">
            <a:avLst/>
          </a:prstGeom>
          <a:noFill/>
        </p:spPr>
        <p:txBody>
          <a:bodyPr wrap="square" rtlCol="0">
            <a:spAutoFit/>
          </a:bodyPr>
          <a:lstStyle/>
          <a:p>
            <a:r>
              <a:rPr kumimoji="1" lang="en-US" altLang="ja-JP" sz="1600" b="1" baseline="0" dirty="0" smtClean="0">
                <a:solidFill>
                  <a:schemeClr val="bg1"/>
                </a:solidFill>
                <a:latin typeface="Calibri" pitchFamily="34" charset="0"/>
              </a:rPr>
              <a:t>Customer Satisfaction</a:t>
            </a:r>
            <a:r>
              <a:rPr kumimoji="1" lang="en-US" altLang="ja-JP" sz="1400" b="1" baseline="0" dirty="0" smtClean="0">
                <a:solidFill>
                  <a:schemeClr val="bg1"/>
                </a:solidFill>
                <a:latin typeface="Calibri" pitchFamily="34" charset="0"/>
              </a:rPr>
              <a:t> </a:t>
            </a:r>
            <a:endParaRPr kumimoji="1" lang="ja-JP" altLang="en-US" sz="14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EDE7F-AC11-4600-9A25-955E7C44369C}"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9F659-15E3-42E2-BEFF-6BCF360D514F}" type="slidenum">
              <a:rPr kumimoji="1" lang="ja-JP" altLang="en-US" smtClean="0"/>
              <a:pPr/>
              <a:t>‹#›</a:t>
            </a:fld>
            <a:endParaRPr kumimoji="1" lang="ja-JP" altLang="en-US"/>
          </a:p>
        </p:txBody>
      </p:sp>
      <p:pic>
        <p:nvPicPr>
          <p:cNvPr id="7" name="図 6" descr="template02_purple.png"/>
          <p:cNvPicPr>
            <a:picLocks noChangeAspect="1"/>
          </p:cNvPicPr>
          <p:nvPr/>
        </p:nvPicPr>
        <p:blipFill>
          <a:blip r:embed="rId13" cstate="print"/>
          <a:stretch>
            <a:fillRect/>
          </a:stretch>
        </p:blipFill>
        <p:spPr>
          <a:xfrm>
            <a:off x="108195" y="108197"/>
            <a:ext cx="8927610" cy="6641606"/>
          </a:xfrm>
          <a:prstGeom prst="rect">
            <a:avLst/>
          </a:prstGeom>
        </p:spPr>
      </p:pic>
      <p:sp>
        <p:nvSpPr>
          <p:cNvPr id="8" name="テキスト ボックス 7"/>
          <p:cNvSpPr txBox="1"/>
          <p:nvPr/>
        </p:nvSpPr>
        <p:spPr>
          <a:xfrm>
            <a:off x="362905" y="62346"/>
            <a:ext cx="2912951" cy="338554"/>
          </a:xfrm>
          <a:prstGeom prst="rect">
            <a:avLst/>
          </a:prstGeom>
          <a:noFill/>
        </p:spPr>
        <p:txBody>
          <a:bodyPr wrap="square" rtlCol="0">
            <a:spAutoFit/>
          </a:bodyPr>
          <a:lstStyle/>
          <a:p>
            <a:r>
              <a:rPr kumimoji="1" lang="en-US" altLang="ja-JP" sz="1600" b="1" baseline="0" dirty="0" smtClean="0">
                <a:solidFill>
                  <a:schemeClr val="bg1"/>
                </a:solidFill>
                <a:latin typeface="Calibri" pitchFamily="34" charset="0"/>
              </a:rPr>
              <a:t>Cost Saving</a:t>
            </a:r>
            <a:r>
              <a:rPr kumimoji="1" lang="en-US" altLang="ja-JP" sz="1400" b="1" baseline="0" dirty="0" smtClean="0">
                <a:solidFill>
                  <a:schemeClr val="bg1"/>
                </a:solidFill>
                <a:latin typeface="Calibri" pitchFamily="34" charset="0"/>
              </a:rPr>
              <a:t> </a:t>
            </a:r>
            <a:endParaRPr kumimoji="1" lang="ja-JP" altLang="en-US" sz="14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7A77A-6B8B-4262-86B9-4B683D5A627D}"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432B1-5DF4-4839-A71F-C22877CC1DD0}" type="slidenum">
              <a:rPr kumimoji="1" lang="ja-JP" altLang="en-US" smtClean="0"/>
              <a:pPr/>
              <a:t>‹#›</a:t>
            </a:fld>
            <a:endParaRPr kumimoji="1" lang="ja-JP" altLang="en-US"/>
          </a:p>
        </p:txBody>
      </p:sp>
      <p:pic>
        <p:nvPicPr>
          <p:cNvPr id="7" name="図 6" descr="green.png"/>
          <p:cNvPicPr>
            <a:picLocks noChangeAspect="1"/>
          </p:cNvPicPr>
          <p:nvPr userDrawn="1"/>
        </p:nvPicPr>
        <p:blipFill>
          <a:blip r:embed="rId13" cstate="print"/>
          <a:stretch>
            <a:fillRect/>
          </a:stretch>
        </p:blipFill>
        <p:spPr>
          <a:xfrm>
            <a:off x="107049" y="106954"/>
            <a:ext cx="8929902" cy="6644091"/>
          </a:xfrm>
          <a:prstGeom prst="rect">
            <a:avLst/>
          </a:prstGeom>
        </p:spPr>
      </p:pic>
      <p:sp>
        <p:nvSpPr>
          <p:cNvPr id="8" name="テキスト ボックス 7"/>
          <p:cNvSpPr txBox="1"/>
          <p:nvPr userDrawn="1"/>
        </p:nvSpPr>
        <p:spPr>
          <a:xfrm>
            <a:off x="362905" y="62346"/>
            <a:ext cx="4569135" cy="342318"/>
          </a:xfrm>
          <a:prstGeom prst="rect">
            <a:avLst/>
          </a:prstGeom>
          <a:noFill/>
        </p:spPr>
        <p:txBody>
          <a:bodyPr wrap="square" rtlCol="0">
            <a:spAutoFit/>
          </a:bodyPr>
          <a:lstStyle/>
          <a:p>
            <a:r>
              <a:rPr kumimoji="1" lang="en-US" altLang="ja-JP" sz="1600" b="1" baseline="0" dirty="0" smtClean="0">
                <a:solidFill>
                  <a:schemeClr val="bg1"/>
                </a:solidFill>
                <a:latin typeface="Calibri" pitchFamily="34" charset="0"/>
              </a:rPr>
              <a:t>Improved Work Efficiency</a:t>
            </a:r>
            <a:r>
              <a:rPr kumimoji="1" lang="en-US" altLang="ja-JP" sz="1400" b="1" baseline="0" dirty="0" smtClean="0">
                <a:solidFill>
                  <a:schemeClr val="bg1"/>
                </a:solidFill>
                <a:latin typeface="Calibri" pitchFamily="34" charset="0"/>
              </a:rPr>
              <a:t> </a:t>
            </a:r>
            <a:endParaRPr kumimoji="1" lang="ja-JP" altLang="en-US" sz="14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0084C-EE4B-4AC9-A969-0ABDC55A6BBC}"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E8F94-F2BF-43D7-B393-354DA2C6FD3F}" type="slidenum">
              <a:rPr kumimoji="1" lang="ja-JP" altLang="en-US" smtClean="0"/>
              <a:pPr/>
              <a:t>‹#›</a:t>
            </a:fld>
            <a:endParaRPr kumimoji="1" lang="ja-JP" altLang="en-US"/>
          </a:p>
        </p:txBody>
      </p:sp>
      <p:pic>
        <p:nvPicPr>
          <p:cNvPr id="7" name="図 6" descr="template02_red.png"/>
          <p:cNvPicPr>
            <a:picLocks noChangeAspect="1"/>
          </p:cNvPicPr>
          <p:nvPr/>
        </p:nvPicPr>
        <p:blipFill>
          <a:blip r:embed="rId13" cstate="print"/>
          <a:stretch>
            <a:fillRect/>
          </a:stretch>
        </p:blipFill>
        <p:spPr>
          <a:xfrm>
            <a:off x="108195" y="108197"/>
            <a:ext cx="8927610" cy="6641606"/>
          </a:xfrm>
          <a:prstGeom prst="rect">
            <a:avLst/>
          </a:prstGeom>
        </p:spPr>
      </p:pic>
      <p:sp>
        <p:nvSpPr>
          <p:cNvPr id="8" name="テキスト ボックス 7"/>
          <p:cNvSpPr txBox="1"/>
          <p:nvPr/>
        </p:nvSpPr>
        <p:spPr>
          <a:xfrm>
            <a:off x="362905" y="62346"/>
            <a:ext cx="3561023" cy="338554"/>
          </a:xfrm>
          <a:prstGeom prst="rect">
            <a:avLst/>
          </a:prstGeom>
          <a:noFill/>
        </p:spPr>
        <p:txBody>
          <a:bodyPr wrap="square" rtlCol="0">
            <a:spAutoFit/>
          </a:bodyPr>
          <a:lstStyle/>
          <a:p>
            <a:r>
              <a:rPr kumimoji="1" lang="en-US" altLang="ja-JP" sz="1600" b="1" baseline="0" dirty="0" smtClean="0">
                <a:solidFill>
                  <a:schemeClr val="bg1"/>
                </a:solidFill>
                <a:latin typeface="Calibri" pitchFamily="34" charset="0"/>
              </a:rPr>
              <a:t>Customer Satisfaction</a:t>
            </a:r>
            <a:r>
              <a:rPr kumimoji="1" lang="en-US" altLang="ja-JP" sz="1400" b="1" baseline="0" dirty="0" smtClean="0">
                <a:solidFill>
                  <a:schemeClr val="bg1"/>
                </a:solidFill>
                <a:latin typeface="Calibri" pitchFamily="34" charset="0"/>
              </a:rPr>
              <a:t> </a:t>
            </a:r>
            <a:endParaRPr kumimoji="1" lang="ja-JP" altLang="en-US" sz="14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03269-B93F-4F21-8478-00687D7FCF9A}"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DABCC-E870-4DE9-A47A-3BF490EFDA47}" type="slidenum">
              <a:rPr kumimoji="1" lang="ja-JP" altLang="en-US" smtClean="0"/>
              <a:pPr/>
              <a:t>‹#›</a:t>
            </a:fld>
            <a:endParaRPr kumimoji="1" lang="ja-JP" altLang="en-US"/>
          </a:p>
        </p:txBody>
      </p:sp>
      <p:pic>
        <p:nvPicPr>
          <p:cNvPr id="7" name="図 6" descr="template02_green.png"/>
          <p:cNvPicPr>
            <a:picLocks noChangeAspect="1"/>
          </p:cNvPicPr>
          <p:nvPr/>
        </p:nvPicPr>
        <p:blipFill>
          <a:blip r:embed="rId13" cstate="print"/>
          <a:stretch>
            <a:fillRect/>
          </a:stretch>
        </p:blipFill>
        <p:spPr>
          <a:xfrm>
            <a:off x="108195" y="108197"/>
            <a:ext cx="8927610" cy="6641606"/>
          </a:xfrm>
          <a:prstGeom prst="rect">
            <a:avLst/>
          </a:prstGeom>
        </p:spPr>
      </p:pic>
      <p:sp>
        <p:nvSpPr>
          <p:cNvPr id="8" name="テキスト ボックス 7"/>
          <p:cNvSpPr txBox="1"/>
          <p:nvPr/>
        </p:nvSpPr>
        <p:spPr>
          <a:xfrm>
            <a:off x="362905" y="62346"/>
            <a:ext cx="4569135" cy="342318"/>
          </a:xfrm>
          <a:prstGeom prst="rect">
            <a:avLst/>
          </a:prstGeom>
          <a:noFill/>
        </p:spPr>
        <p:txBody>
          <a:bodyPr wrap="square" rtlCol="0">
            <a:spAutoFit/>
          </a:bodyPr>
          <a:lstStyle/>
          <a:p>
            <a:r>
              <a:rPr kumimoji="1" lang="en-US" altLang="ja-JP" sz="1600" b="1" baseline="0" dirty="0" smtClean="0">
                <a:solidFill>
                  <a:schemeClr val="bg1"/>
                </a:solidFill>
                <a:latin typeface="Calibri" pitchFamily="34" charset="0"/>
              </a:rPr>
              <a:t>Improved Work Efficiency</a:t>
            </a:r>
            <a:r>
              <a:rPr kumimoji="1" lang="en-US" altLang="ja-JP" sz="1400" b="1" baseline="0" dirty="0" smtClean="0">
                <a:solidFill>
                  <a:schemeClr val="bg1"/>
                </a:solidFill>
                <a:latin typeface="Calibri" pitchFamily="34" charset="0"/>
              </a:rPr>
              <a:t> </a:t>
            </a:r>
            <a:endParaRPr kumimoji="1" lang="ja-JP" altLang="en-US" sz="14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52BA8-4FC6-49D5-A21B-86C60107B127}"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E5220-8477-409A-B961-F39C4CA9A0C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B43F0-F58C-48EC-B77D-0B3916770FDA}" type="slidenum">
              <a:rPr kumimoji="1" lang="ja-JP" altLang="en-US" smtClean="0"/>
              <a:pPr/>
              <a:t>‹#›</a:t>
            </a:fld>
            <a:endParaRPr kumimoji="1" lang="ja-JP" altLang="en-US"/>
          </a:p>
        </p:txBody>
      </p:sp>
      <p:pic>
        <p:nvPicPr>
          <p:cNvPr id="7" name="図 6" descr="template01.png"/>
          <p:cNvPicPr>
            <a:picLocks noChangeAspect="1"/>
          </p:cNvPicPr>
          <p:nvPr/>
        </p:nvPicPr>
        <p:blipFill>
          <a:blip r:embed="rId13" cstate="print"/>
          <a:stretch>
            <a:fillRect/>
          </a:stretch>
        </p:blipFill>
        <p:spPr>
          <a:xfrm>
            <a:off x="108195" y="108197"/>
            <a:ext cx="8927610" cy="6641606"/>
          </a:xfrm>
          <a:prstGeom prst="rect">
            <a:avLst/>
          </a:prstGeom>
        </p:spPr>
      </p:pic>
      <p:sp>
        <p:nvSpPr>
          <p:cNvPr id="8" name="テキスト ボックス 7"/>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Appendix</a:t>
            </a:r>
            <a:endParaRPr kumimoji="1" lang="ja-JP" altLang="en-US" sz="23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23BBA-3E15-4A46-AB51-CC23B072ED1A}"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B43F0-F58C-48EC-B77D-0B3916770FDA}" type="slidenum">
              <a:rPr kumimoji="1" lang="ja-JP" altLang="en-US" smtClean="0"/>
              <a:pPr/>
              <a:t>‹#›</a:t>
            </a:fld>
            <a:endParaRPr kumimoji="1" lang="ja-JP" altLang="en-US"/>
          </a:p>
        </p:txBody>
      </p:sp>
      <p:pic>
        <p:nvPicPr>
          <p:cNvPr id="7" name="図 6" descr="template01.png"/>
          <p:cNvPicPr>
            <a:picLocks noChangeAspect="1"/>
          </p:cNvPicPr>
          <p:nvPr/>
        </p:nvPicPr>
        <p:blipFill>
          <a:blip r:embed="rId13" cstate="print"/>
          <a:stretch>
            <a:fillRect/>
          </a:stretch>
        </p:blipFill>
        <p:spPr>
          <a:xfrm>
            <a:off x="108195" y="108197"/>
            <a:ext cx="8927610" cy="6641606"/>
          </a:xfrm>
          <a:prstGeom prst="rect">
            <a:avLst/>
          </a:prstGeom>
        </p:spPr>
      </p:pic>
      <p:sp>
        <p:nvSpPr>
          <p:cNvPr id="8" name="テキスト ボックス 7"/>
          <p:cNvSpPr txBox="1"/>
          <p:nvPr/>
        </p:nvSpPr>
        <p:spPr>
          <a:xfrm>
            <a:off x="362904" y="62346"/>
            <a:ext cx="3489015"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Appendix  </a:t>
            </a:r>
            <a:r>
              <a:rPr kumimoji="1" lang="en-US" altLang="ja-JP" sz="1800" b="1" dirty="0" smtClean="0">
                <a:solidFill>
                  <a:schemeClr val="bg1"/>
                </a:solidFill>
                <a:latin typeface="Calibri" pitchFamily="34" charset="0"/>
              </a:rPr>
              <a:t>- Specifications -</a:t>
            </a:r>
            <a:r>
              <a:rPr kumimoji="1" lang="en-US" altLang="ja-JP" sz="1800" b="1" baseline="0" dirty="0" smtClean="0">
                <a:solidFill>
                  <a:schemeClr val="bg1"/>
                </a:solidFill>
                <a:latin typeface="Calibri" pitchFamily="34" charset="0"/>
              </a:rPr>
              <a:t> </a:t>
            </a:r>
            <a:endParaRPr kumimoji="1" lang="ja-JP" altLang="en-US" sz="1800" b="1"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8AE04-703D-49CD-8D76-9B5DF15AF60A}"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77A13-D0FA-4CA3-9E83-CE7F95BF5FCB}" type="slidenum">
              <a:rPr kumimoji="1" lang="ja-JP" altLang="en-US" smtClean="0"/>
              <a:pPr/>
              <a:t>‹#›</a:t>
            </a:fld>
            <a:endParaRPr kumimoji="1" lang="ja-JP" altLang="en-US"/>
          </a:p>
        </p:txBody>
      </p:sp>
      <p:pic>
        <p:nvPicPr>
          <p:cNvPr id="7" name="図 6" descr="template01.png"/>
          <p:cNvPicPr>
            <a:picLocks noChangeAspect="1"/>
          </p:cNvPicPr>
          <p:nvPr/>
        </p:nvPicPr>
        <p:blipFill>
          <a:blip r:embed="rId13" cstate="print"/>
          <a:stretch>
            <a:fillRect/>
          </a:stretch>
        </p:blipFill>
        <p:spPr>
          <a:xfrm>
            <a:off x="108195" y="108197"/>
            <a:ext cx="8927610" cy="6641606"/>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28592-BCCC-4E48-84B5-B65C3CD716A4}" type="datetimeFigureOut">
              <a:rPr kumimoji="1" lang="ja-JP" altLang="en-US" smtClean="0"/>
              <a:pPr/>
              <a:t>2016/4/12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15C86-EFC9-4740-A513-5E17284BBDF1}" type="slidenum">
              <a:rPr kumimoji="1" lang="ja-JP" altLang="en-US" smtClean="0"/>
              <a:pPr/>
              <a:t>‹#›</a:t>
            </a:fld>
            <a:endParaRPr kumimoji="1" lang="ja-JP" altLang="en-US"/>
          </a:p>
        </p:txBody>
      </p:sp>
      <p:pic>
        <p:nvPicPr>
          <p:cNvPr id="7" name="図 6" descr="contents_frame.png"/>
          <p:cNvPicPr>
            <a:picLocks noChangeAspect="1"/>
          </p:cNvPicPr>
          <p:nvPr/>
        </p:nvPicPr>
        <p:blipFill>
          <a:blip r:embed="rId13" cstate="print"/>
          <a:stretch>
            <a:fillRect/>
          </a:stretch>
        </p:blipFill>
        <p:spPr>
          <a:xfrm>
            <a:off x="107049" y="106954"/>
            <a:ext cx="8929902" cy="6644091"/>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7.jpeg"/><Relationship Id="rId1" Type="http://schemas.openxmlformats.org/officeDocument/2006/relationships/slideLayout" Target="../slideLayouts/slideLayout166.xml"/><Relationship Id="rId6" Type="http://schemas.openxmlformats.org/officeDocument/2006/relationships/image" Target="../media/image26.png"/><Relationship Id="rId11" Type="http://schemas.openxmlformats.org/officeDocument/2006/relationships/image" Target="../media/image65.jpe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slideLayout" Target="../slideLayouts/slideLayout177.xml"/><Relationship Id="rId1" Type="http://schemas.openxmlformats.org/officeDocument/2006/relationships/vmlDrawing" Target="../drawings/vmlDrawing1.vml"/><Relationship Id="rId6" Type="http://schemas.openxmlformats.org/officeDocument/2006/relationships/image" Target="../media/image70.png"/><Relationship Id="rId11" Type="http://schemas.openxmlformats.org/officeDocument/2006/relationships/image" Target="../media/image35.png"/><Relationship Id="rId5" Type="http://schemas.openxmlformats.org/officeDocument/2006/relationships/image" Target="../media/image69.jpeg"/><Relationship Id="rId10" Type="http://schemas.openxmlformats.org/officeDocument/2006/relationships/image" Target="../media/image72.png"/><Relationship Id="rId4" Type="http://schemas.openxmlformats.org/officeDocument/2006/relationships/image" Target="../media/image68.jpeg"/><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76.png"/><Relationship Id="rId21" Type="http://schemas.openxmlformats.org/officeDocument/2006/relationships/image" Target="../media/image91.png"/><Relationship Id="rId7" Type="http://schemas.openxmlformats.org/officeDocument/2006/relationships/image" Target="../media/image80.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image" Target="../media/image75.png"/><Relationship Id="rId16" Type="http://schemas.openxmlformats.org/officeDocument/2006/relationships/image" Target="../media/image88.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52.png"/><Relationship Id="rId5" Type="http://schemas.openxmlformats.org/officeDocument/2006/relationships/image" Target="../media/image78.png"/><Relationship Id="rId15" Type="http://schemas.openxmlformats.org/officeDocument/2006/relationships/image" Target="../media/image87.png"/><Relationship Id="rId10" Type="http://schemas.openxmlformats.org/officeDocument/2006/relationships/image" Target="../media/image83.png"/><Relationship Id="rId19" Type="http://schemas.openxmlformats.org/officeDocument/2006/relationships/image" Target="../media/image32.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6.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2.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89.xml"/><Relationship Id="rId5" Type="http://schemas.openxmlformats.org/officeDocument/2006/relationships/image" Target="../media/image96.png"/><Relationship Id="rId4" Type="http://schemas.openxmlformats.org/officeDocument/2006/relationships/image" Target="../media/image95.png"/></Relationships>
</file>

<file path=ppt/slides/_rels/slide1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3.xml"/><Relationship Id="rId5" Type="http://schemas.openxmlformats.org/officeDocument/2006/relationships/image" Target="../media/image100.png"/><Relationship Id="rId4" Type="http://schemas.openxmlformats.org/officeDocument/2006/relationships/image" Target="../media/image99.png"/></Relationships>
</file>

<file path=ppt/slides/_rels/slide1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13.xml"/><Relationship Id="rId6" Type="http://schemas.openxmlformats.org/officeDocument/2006/relationships/image" Target="../media/image102.png"/><Relationship Id="rId5" Type="http://schemas.openxmlformats.org/officeDocument/2006/relationships/image" Target="../media/image91.png"/><Relationship Id="rId4" Type="http://schemas.openxmlformats.org/officeDocument/2006/relationships/image" Target="../media/image101.png"/><Relationship Id="rId9" Type="http://schemas.openxmlformats.org/officeDocument/2006/relationships/image" Target="../media/image104.png"/></Relationships>
</file>

<file path=ppt/slides/_rels/slide1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3.xml"/><Relationship Id="rId6" Type="http://schemas.openxmlformats.org/officeDocument/2006/relationships/image" Target="../media/image105.png"/><Relationship Id="rId5" Type="http://schemas.openxmlformats.org/officeDocument/2006/relationships/image" Target="../media/image6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97.png"/><Relationship Id="rId2" Type="http://schemas.openxmlformats.org/officeDocument/2006/relationships/image" Target="../media/image98.png"/><Relationship Id="rId1" Type="http://schemas.openxmlformats.org/officeDocument/2006/relationships/slideLayout" Target="../slideLayouts/slideLayout18.xml"/><Relationship Id="rId6" Type="http://schemas.openxmlformats.org/officeDocument/2006/relationships/image" Target="../media/image99.png"/><Relationship Id="rId5" Type="http://schemas.openxmlformats.org/officeDocument/2006/relationships/image" Target="../media/image33.png"/><Relationship Id="rId4" Type="http://schemas.openxmlformats.org/officeDocument/2006/relationships/image" Target="../media/image106.png"/></Relationships>
</file>

<file path=ppt/slides/_rels/slide2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33.png"/><Relationship Id="rId7"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62.png"/><Relationship Id="rId9" Type="http://schemas.openxmlformats.org/officeDocument/2006/relationships/image" Target="../media/image97.png"/></Relationships>
</file>

<file path=ppt/slides/_rels/slide2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3.xml"/><Relationship Id="rId6" Type="http://schemas.openxmlformats.org/officeDocument/2006/relationships/image" Target="../media/image99.png"/><Relationship Id="rId5" Type="http://schemas.openxmlformats.org/officeDocument/2006/relationships/image" Target="../media/image106.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00.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7.png"/><Relationship Id="rId7"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4.xml"/><Relationship Id="rId6" Type="http://schemas.openxmlformats.org/officeDocument/2006/relationships/image" Target="../media/image120.png"/><Relationship Id="rId11" Type="http://schemas.openxmlformats.org/officeDocument/2006/relationships/image" Target="../media/image123.png"/><Relationship Id="rId5" Type="http://schemas.openxmlformats.org/officeDocument/2006/relationships/image" Target="../media/image119.png"/><Relationship Id="rId10" Type="http://schemas.openxmlformats.org/officeDocument/2006/relationships/image" Target="../media/image122.png"/><Relationship Id="rId4" Type="http://schemas.openxmlformats.org/officeDocument/2006/relationships/image" Target="../media/image118.png"/><Relationship Id="rId9" Type="http://schemas.openxmlformats.org/officeDocument/2006/relationships/image" Target="../media/image121.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17.png"/><Relationship Id="rId7" Type="http://schemas.openxmlformats.org/officeDocument/2006/relationships/image" Target="../media/image118.png"/><Relationship Id="rId2" Type="http://schemas.openxmlformats.org/officeDocument/2006/relationships/image" Target="../media/image98.png"/><Relationship Id="rId1" Type="http://schemas.openxmlformats.org/officeDocument/2006/relationships/slideLayout" Target="../slideLayouts/slideLayout24.xml"/><Relationship Id="rId6" Type="http://schemas.openxmlformats.org/officeDocument/2006/relationships/image" Target="../media/image126.png"/><Relationship Id="rId11" Type="http://schemas.openxmlformats.org/officeDocument/2006/relationships/image" Target="../media/image99.png"/><Relationship Id="rId5" Type="http://schemas.openxmlformats.org/officeDocument/2006/relationships/image" Target="../media/image125.png"/><Relationship Id="rId10" Type="http://schemas.openxmlformats.org/officeDocument/2006/relationships/image" Target="../media/image127.png"/><Relationship Id="rId4" Type="http://schemas.openxmlformats.org/officeDocument/2006/relationships/image" Target="../media/image124.pn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17.png"/><Relationship Id="rId7" Type="http://schemas.openxmlformats.org/officeDocument/2006/relationships/image" Target="../media/image131.png"/><Relationship Id="rId2" Type="http://schemas.openxmlformats.org/officeDocument/2006/relationships/image" Target="../media/image98.png"/><Relationship Id="rId1" Type="http://schemas.openxmlformats.org/officeDocument/2006/relationships/slideLayout" Target="../slideLayouts/slideLayout24.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2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24.xml"/><Relationship Id="rId6" Type="http://schemas.openxmlformats.org/officeDocument/2006/relationships/image" Target="../media/image137.jpeg"/><Relationship Id="rId5" Type="http://schemas.openxmlformats.org/officeDocument/2006/relationships/image" Target="../media/image117.png"/><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98.png"/><Relationship Id="rId3" Type="http://schemas.openxmlformats.org/officeDocument/2006/relationships/image" Target="../media/image127.png"/><Relationship Id="rId7" Type="http://schemas.openxmlformats.org/officeDocument/2006/relationships/image" Target="../media/image108.png"/><Relationship Id="rId12" Type="http://schemas.openxmlformats.org/officeDocument/2006/relationships/image" Target="../media/image117.png"/><Relationship Id="rId2" Type="http://schemas.openxmlformats.org/officeDocument/2006/relationships/image" Target="../media/image138.png"/><Relationship Id="rId1" Type="http://schemas.openxmlformats.org/officeDocument/2006/relationships/slideLayout" Target="../slideLayouts/slideLayout24.xml"/><Relationship Id="rId6" Type="http://schemas.openxmlformats.org/officeDocument/2006/relationships/image" Target="../media/image33.png"/><Relationship Id="rId11" Type="http://schemas.openxmlformats.org/officeDocument/2006/relationships/image" Target="../media/image99.png"/><Relationship Id="rId5" Type="http://schemas.openxmlformats.org/officeDocument/2006/relationships/image" Target="../media/image51.png"/><Relationship Id="rId10" Type="http://schemas.openxmlformats.org/officeDocument/2006/relationships/image" Target="../media/image140.png"/><Relationship Id="rId4" Type="http://schemas.openxmlformats.org/officeDocument/2006/relationships/image" Target="../media/image53.pn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7.png"/><Relationship Id="rId7" Type="http://schemas.openxmlformats.org/officeDocument/2006/relationships/image" Target="../media/image141.png"/><Relationship Id="rId2" Type="http://schemas.openxmlformats.org/officeDocument/2006/relationships/image" Target="../media/image98.png"/><Relationship Id="rId1" Type="http://schemas.openxmlformats.org/officeDocument/2006/relationships/slideLayout" Target="../slideLayouts/slideLayout24.xml"/><Relationship Id="rId6" Type="http://schemas.openxmlformats.org/officeDocument/2006/relationships/image" Target="../media/image139.png"/><Relationship Id="rId11" Type="http://schemas.openxmlformats.org/officeDocument/2006/relationships/image" Target="../media/image143.png"/><Relationship Id="rId5" Type="http://schemas.openxmlformats.org/officeDocument/2006/relationships/image" Target="../media/image52.png"/><Relationship Id="rId10" Type="http://schemas.openxmlformats.org/officeDocument/2006/relationships/image" Target="../media/image99.png"/><Relationship Id="rId4" Type="http://schemas.openxmlformats.org/officeDocument/2006/relationships/image" Target="../media/image128.png"/><Relationship Id="rId9" Type="http://schemas.openxmlformats.org/officeDocument/2006/relationships/image" Target="../media/image142.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45.png"/><Relationship Id="rId3" Type="http://schemas.openxmlformats.org/officeDocument/2006/relationships/image" Target="../media/image117.png"/><Relationship Id="rId7" Type="http://schemas.openxmlformats.org/officeDocument/2006/relationships/image" Target="../media/image53.png"/><Relationship Id="rId12"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4.xml"/><Relationship Id="rId6" Type="http://schemas.openxmlformats.org/officeDocument/2006/relationships/image" Target="../media/image138.png"/><Relationship Id="rId11" Type="http://schemas.openxmlformats.org/officeDocument/2006/relationships/image" Target="../media/image139.png"/><Relationship Id="rId5" Type="http://schemas.openxmlformats.org/officeDocument/2006/relationships/image" Target="../media/image144.png"/><Relationship Id="rId10" Type="http://schemas.openxmlformats.org/officeDocument/2006/relationships/image" Target="../media/image108.png"/><Relationship Id="rId4" Type="http://schemas.openxmlformats.org/officeDocument/2006/relationships/image" Target="../media/image128.png"/><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17.png"/><Relationship Id="rId2" Type="http://schemas.openxmlformats.org/officeDocument/2006/relationships/image" Target="../media/image127.png"/><Relationship Id="rId1" Type="http://schemas.openxmlformats.org/officeDocument/2006/relationships/slideLayout" Target="../slideLayouts/slideLayout24.xml"/><Relationship Id="rId6" Type="http://schemas.openxmlformats.org/officeDocument/2006/relationships/image" Target="../media/image98.png"/><Relationship Id="rId5" Type="http://schemas.openxmlformats.org/officeDocument/2006/relationships/image" Target="../media/image99.png"/><Relationship Id="rId4" Type="http://schemas.openxmlformats.org/officeDocument/2006/relationships/image" Target="../media/image147.png"/></Relationships>
</file>

<file path=ppt/slides/_rels/slide3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49.png"/><Relationship Id="rId7" Type="http://schemas.openxmlformats.org/officeDocument/2006/relationships/image" Target="../media/image144.png"/><Relationship Id="rId2" Type="http://schemas.openxmlformats.org/officeDocument/2006/relationships/image" Target="../media/image148.png"/><Relationship Id="rId1" Type="http://schemas.openxmlformats.org/officeDocument/2006/relationships/slideLayout" Target="../slideLayouts/slideLayout24.xml"/><Relationship Id="rId6" Type="http://schemas.openxmlformats.org/officeDocument/2006/relationships/image" Target="../media/image99.png"/><Relationship Id="rId5" Type="http://schemas.openxmlformats.org/officeDocument/2006/relationships/image" Target="../media/image48.png"/><Relationship Id="rId4" Type="http://schemas.openxmlformats.org/officeDocument/2006/relationships/image" Target="../media/image139.png"/><Relationship Id="rId9" Type="http://schemas.openxmlformats.org/officeDocument/2006/relationships/image" Target="../media/image98.png"/></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51.jpeg"/><Relationship Id="rId2" Type="http://schemas.openxmlformats.org/officeDocument/2006/relationships/image" Target="../media/image117.png"/><Relationship Id="rId1" Type="http://schemas.openxmlformats.org/officeDocument/2006/relationships/slideLayout" Target="../slideLayouts/slideLayout24.xml"/><Relationship Id="rId6" Type="http://schemas.openxmlformats.org/officeDocument/2006/relationships/image" Target="../media/image150.jpeg"/><Relationship Id="rId5" Type="http://schemas.openxmlformats.org/officeDocument/2006/relationships/image" Target="../media/image99.png"/><Relationship Id="rId4" Type="http://schemas.openxmlformats.org/officeDocument/2006/relationships/image" Target="../media/image149.png"/></Relationships>
</file>

<file path=ppt/slides/_rels/slide3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11.xml"/><Relationship Id="rId6" Type="http://schemas.openxmlformats.org/officeDocument/2006/relationships/image" Target="../media/image155.png"/><Relationship Id="rId5" Type="http://schemas.openxmlformats.org/officeDocument/2006/relationships/image" Target="../media/image94.png"/><Relationship Id="rId4" Type="http://schemas.openxmlformats.org/officeDocument/2006/relationships/image" Target="../media/image154.png"/></Relationships>
</file>

<file path=ppt/slides/_rels/slide35.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99.png"/><Relationship Id="rId2" Type="http://schemas.openxmlformats.org/officeDocument/2006/relationships/image" Target="../media/image128.png"/><Relationship Id="rId1" Type="http://schemas.openxmlformats.org/officeDocument/2006/relationships/slideLayout" Target="../slideLayouts/slideLayout35.xml"/><Relationship Id="rId6" Type="http://schemas.openxmlformats.org/officeDocument/2006/relationships/image" Target="../media/image70.png"/><Relationship Id="rId5" Type="http://schemas.openxmlformats.org/officeDocument/2006/relationships/image" Target="../media/image127.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17.png"/><Relationship Id="rId7" Type="http://schemas.openxmlformats.org/officeDocument/2006/relationships/image" Target="../media/image127.png"/><Relationship Id="rId2" Type="http://schemas.openxmlformats.org/officeDocument/2006/relationships/image" Target="../media/image128.png"/><Relationship Id="rId1" Type="http://schemas.openxmlformats.org/officeDocument/2006/relationships/slideLayout" Target="../slideLayouts/slideLayout35.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98.png"/><Relationship Id="rId9" Type="http://schemas.openxmlformats.org/officeDocument/2006/relationships/image" Target="../media/image159.png"/></Relationships>
</file>

<file path=ppt/slides/_rels/slide3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19.png"/><Relationship Id="rId7"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35.xml"/><Relationship Id="rId6" Type="http://schemas.openxmlformats.org/officeDocument/2006/relationships/image" Target="../media/image98.png"/><Relationship Id="rId5" Type="http://schemas.openxmlformats.org/officeDocument/2006/relationships/image" Target="../media/image117.png"/><Relationship Id="rId4" Type="http://schemas.openxmlformats.org/officeDocument/2006/relationships/image" Target="../media/image128.png"/></Relationships>
</file>

<file path=ppt/slides/_rels/slide38.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58.png"/><Relationship Id="rId7" Type="http://schemas.openxmlformats.org/officeDocument/2006/relationships/image" Target="../media/image164.png"/><Relationship Id="rId2" Type="http://schemas.openxmlformats.org/officeDocument/2006/relationships/image" Target="../media/image156.png"/><Relationship Id="rId1" Type="http://schemas.openxmlformats.org/officeDocument/2006/relationships/slideLayout" Target="../slideLayouts/slideLayout35.xml"/><Relationship Id="rId6" Type="http://schemas.openxmlformats.org/officeDocument/2006/relationships/image" Target="../media/image163.jpeg"/><Relationship Id="rId5" Type="http://schemas.openxmlformats.org/officeDocument/2006/relationships/image" Target="../media/image162.png"/><Relationship Id="rId10" Type="http://schemas.openxmlformats.org/officeDocument/2006/relationships/image" Target="../media/image98.png"/><Relationship Id="rId4" Type="http://schemas.openxmlformats.org/officeDocument/2006/relationships/image" Target="../media/image58.png"/><Relationship Id="rId9" Type="http://schemas.openxmlformats.org/officeDocument/2006/relationships/image" Target="../media/image117.png"/></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99.png"/><Relationship Id="rId2" Type="http://schemas.openxmlformats.org/officeDocument/2006/relationships/image" Target="../media/image128.png"/><Relationship Id="rId1" Type="http://schemas.openxmlformats.org/officeDocument/2006/relationships/slideLayout" Target="../slideLayouts/slideLayout35.xml"/><Relationship Id="rId6" Type="http://schemas.openxmlformats.org/officeDocument/2006/relationships/image" Target="../media/image98.png"/><Relationship Id="rId5" Type="http://schemas.openxmlformats.org/officeDocument/2006/relationships/image" Target="../media/image165.png"/><Relationship Id="rId4" Type="http://schemas.openxmlformats.org/officeDocument/2006/relationships/image" Target="../media/image156.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56.png"/><Relationship Id="rId7" Type="http://schemas.openxmlformats.org/officeDocument/2006/relationships/image" Target="../media/image166.png"/><Relationship Id="rId2" Type="http://schemas.openxmlformats.org/officeDocument/2006/relationships/image" Target="../media/image128.png"/><Relationship Id="rId1" Type="http://schemas.openxmlformats.org/officeDocument/2006/relationships/slideLayout" Target="../slideLayouts/slideLayout35.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9.png"/><Relationship Id="rId9" Type="http://schemas.openxmlformats.org/officeDocument/2006/relationships/image" Target="../media/image98.png"/></Relationships>
</file>

<file path=ppt/slides/_rels/slide41.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45.jpeg"/><Relationship Id="rId7" Type="http://schemas.openxmlformats.org/officeDocument/2006/relationships/image" Target="../media/image166.png"/><Relationship Id="rId2" Type="http://schemas.openxmlformats.org/officeDocument/2006/relationships/image" Target="../media/image157.png"/><Relationship Id="rId1" Type="http://schemas.openxmlformats.org/officeDocument/2006/relationships/slideLayout" Target="../slideLayouts/slideLayout35.xml"/><Relationship Id="rId6" Type="http://schemas.openxmlformats.org/officeDocument/2006/relationships/image" Target="../media/image117.png"/><Relationship Id="rId5" Type="http://schemas.openxmlformats.org/officeDocument/2006/relationships/image" Target="../media/image128.png"/><Relationship Id="rId10" Type="http://schemas.openxmlformats.org/officeDocument/2006/relationships/image" Target="../media/image99.png"/><Relationship Id="rId4" Type="http://schemas.openxmlformats.org/officeDocument/2006/relationships/image" Target="../media/image46.png"/><Relationship Id="rId9" Type="http://schemas.openxmlformats.org/officeDocument/2006/relationships/image" Target="../media/image98.png"/></Relationships>
</file>

<file path=ppt/slides/_rels/slide42.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178.png"/><Relationship Id="rId18" Type="http://schemas.openxmlformats.org/officeDocument/2006/relationships/image" Target="../media/image98.png"/><Relationship Id="rId3" Type="http://schemas.openxmlformats.org/officeDocument/2006/relationships/image" Target="../media/image168.png"/><Relationship Id="rId21" Type="http://schemas.openxmlformats.org/officeDocument/2006/relationships/image" Target="../media/image184.png"/><Relationship Id="rId7" Type="http://schemas.openxmlformats.org/officeDocument/2006/relationships/image" Target="../media/image172.png"/><Relationship Id="rId12" Type="http://schemas.openxmlformats.org/officeDocument/2006/relationships/image" Target="../media/image177.png"/><Relationship Id="rId17" Type="http://schemas.openxmlformats.org/officeDocument/2006/relationships/image" Target="../media/image182.png"/><Relationship Id="rId25" Type="http://schemas.openxmlformats.org/officeDocument/2006/relationships/image" Target="../media/image188.png"/><Relationship Id="rId2" Type="http://schemas.openxmlformats.org/officeDocument/2006/relationships/image" Target="../media/image167.png"/><Relationship Id="rId16" Type="http://schemas.openxmlformats.org/officeDocument/2006/relationships/image" Target="../media/image181.png"/><Relationship Id="rId20" Type="http://schemas.openxmlformats.org/officeDocument/2006/relationships/image" Target="../media/image183.png"/><Relationship Id="rId1" Type="http://schemas.openxmlformats.org/officeDocument/2006/relationships/slideLayout" Target="../slideLayouts/slideLayout35.xml"/><Relationship Id="rId6" Type="http://schemas.openxmlformats.org/officeDocument/2006/relationships/image" Target="../media/image171.png"/><Relationship Id="rId11" Type="http://schemas.openxmlformats.org/officeDocument/2006/relationships/image" Target="../media/image176.png"/><Relationship Id="rId24" Type="http://schemas.openxmlformats.org/officeDocument/2006/relationships/image" Target="../media/image187.png"/><Relationship Id="rId5" Type="http://schemas.openxmlformats.org/officeDocument/2006/relationships/image" Target="../media/image170.jpeg"/><Relationship Id="rId15" Type="http://schemas.openxmlformats.org/officeDocument/2006/relationships/image" Target="../media/image180.png"/><Relationship Id="rId23" Type="http://schemas.openxmlformats.org/officeDocument/2006/relationships/image" Target="../media/image186.png"/><Relationship Id="rId10" Type="http://schemas.openxmlformats.org/officeDocument/2006/relationships/image" Target="../media/image175.png"/><Relationship Id="rId19" Type="http://schemas.openxmlformats.org/officeDocument/2006/relationships/image" Target="../media/image128.png"/><Relationship Id="rId4" Type="http://schemas.openxmlformats.org/officeDocument/2006/relationships/image" Target="../media/image169.png"/><Relationship Id="rId9" Type="http://schemas.openxmlformats.org/officeDocument/2006/relationships/image" Target="../media/image174.png"/><Relationship Id="rId14" Type="http://schemas.openxmlformats.org/officeDocument/2006/relationships/image" Target="../media/image179.png"/><Relationship Id="rId22" Type="http://schemas.openxmlformats.org/officeDocument/2006/relationships/image" Target="../media/image185.png"/></Relationships>
</file>

<file path=ppt/slides/_rels/slide4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57.jpeg"/><Relationship Id="rId7" Type="http://schemas.openxmlformats.org/officeDocument/2006/relationships/image" Target="../media/image65.jpeg"/><Relationship Id="rId2" Type="http://schemas.openxmlformats.org/officeDocument/2006/relationships/image" Target="../media/image63.png"/><Relationship Id="rId1" Type="http://schemas.openxmlformats.org/officeDocument/2006/relationships/slideLayout" Target="../slideLayouts/slideLayout79.xml"/><Relationship Id="rId6" Type="http://schemas.openxmlformats.org/officeDocument/2006/relationships/image" Target="../media/image64.png"/><Relationship Id="rId5" Type="http://schemas.openxmlformats.org/officeDocument/2006/relationships/image" Target="../media/image61.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jpe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5.png"/><Relationship Id="rId7" Type="http://schemas.openxmlformats.org/officeDocument/2006/relationships/image" Target="../media/image198.png"/><Relationship Id="rId2" Type="http://schemas.openxmlformats.org/officeDocument/2006/relationships/image" Target="../media/image194.png"/><Relationship Id="rId1" Type="http://schemas.openxmlformats.org/officeDocument/2006/relationships/slideLayout" Target="../slideLayouts/slideLayout57.xml"/><Relationship Id="rId6" Type="http://schemas.openxmlformats.org/officeDocument/2006/relationships/image" Target="../media/image197.png"/><Relationship Id="rId5" Type="http://schemas.openxmlformats.org/officeDocument/2006/relationships/image" Target="../media/image26.png"/><Relationship Id="rId10" Type="http://schemas.openxmlformats.org/officeDocument/2006/relationships/image" Target="../media/image36.png"/><Relationship Id="rId4" Type="http://schemas.openxmlformats.org/officeDocument/2006/relationships/image" Target="../media/image196.png"/><Relationship Id="rId9"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36.png"/><Relationship Id="rId2" Type="http://schemas.openxmlformats.org/officeDocument/2006/relationships/image" Target="../media/image200.png"/><Relationship Id="rId1" Type="http://schemas.openxmlformats.org/officeDocument/2006/relationships/slideLayout" Target="../slideLayouts/slideLayout57.xml"/><Relationship Id="rId6" Type="http://schemas.openxmlformats.org/officeDocument/2006/relationships/image" Target="../media/image38.png"/><Relationship Id="rId5" Type="http://schemas.openxmlformats.org/officeDocument/2006/relationships/image" Target="../media/image197.png"/><Relationship Id="rId4" Type="http://schemas.openxmlformats.org/officeDocument/2006/relationships/image" Target="../media/image202.png"/></Relationships>
</file>

<file path=ppt/slides/_rels/slide58.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57.xml"/><Relationship Id="rId4" Type="http://schemas.openxmlformats.org/officeDocument/2006/relationships/image" Target="../media/image205.jpeg"/></Relationships>
</file>

<file path=ppt/slides/_rels/slide59.xml.rels><?xml version="1.0" encoding="UTF-8" standalone="yes"?>
<Relationships xmlns="http://schemas.openxmlformats.org/package/2006/relationships"><Relationship Id="rId3" Type="http://schemas.openxmlformats.org/officeDocument/2006/relationships/image" Target="../media/image206.jpeg"/><Relationship Id="rId7" Type="http://schemas.openxmlformats.org/officeDocument/2006/relationships/image" Target="../media/image210.png"/><Relationship Id="rId2" Type="http://schemas.openxmlformats.org/officeDocument/2006/relationships/image" Target="../media/image204.jpeg"/><Relationship Id="rId1" Type="http://schemas.openxmlformats.org/officeDocument/2006/relationships/slideLayout" Target="../slideLayouts/slideLayout57.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jpe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12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60.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01.png"/><Relationship Id="rId1" Type="http://schemas.openxmlformats.org/officeDocument/2006/relationships/slideLayout" Target="../slideLayouts/slideLayout57.xml"/><Relationship Id="rId5" Type="http://schemas.openxmlformats.org/officeDocument/2006/relationships/image" Target="../media/image36.png"/><Relationship Id="rId4" Type="http://schemas.openxmlformats.org/officeDocument/2006/relationships/image" Target="../media/image212.png"/></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2.png"/><Relationship Id="rId1" Type="http://schemas.openxmlformats.org/officeDocument/2006/relationships/slideLayout" Target="../slideLayouts/slideLayout57.xml"/><Relationship Id="rId4" Type="http://schemas.openxmlformats.org/officeDocument/2006/relationships/image" Target="../media/image213.png"/></Relationships>
</file>

<file path=ppt/slides/_rels/slide6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00.png"/><Relationship Id="rId1" Type="http://schemas.openxmlformats.org/officeDocument/2006/relationships/slideLayout" Target="../slideLayouts/slideLayout57.xml"/><Relationship Id="rId5" Type="http://schemas.openxmlformats.org/officeDocument/2006/relationships/image" Target="../media/image198.png"/><Relationship Id="rId4" Type="http://schemas.openxmlformats.org/officeDocument/2006/relationships/image" Target="../media/image201.png"/></Relationships>
</file>

<file path=ppt/slides/_rels/slide63.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57.xml"/><Relationship Id="rId5" Type="http://schemas.openxmlformats.org/officeDocument/2006/relationships/image" Target="../media/image214.png"/><Relationship Id="rId4" Type="http://schemas.openxmlformats.org/officeDocument/2006/relationships/image" Target="../media/image207.jpeg"/></Relationships>
</file>

<file path=ppt/slides/_rels/slide64.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01.png"/><Relationship Id="rId1" Type="http://schemas.openxmlformats.org/officeDocument/2006/relationships/slideLayout" Target="../slideLayouts/slideLayout57.xml"/><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57.xml"/><Relationship Id="rId6" Type="http://schemas.openxmlformats.org/officeDocument/2006/relationships/image" Target="../media/image219.jpeg"/><Relationship Id="rId5" Type="http://schemas.openxmlformats.org/officeDocument/2006/relationships/image" Target="../media/image199.png"/><Relationship Id="rId4" Type="http://schemas.openxmlformats.org/officeDocument/2006/relationships/image" Target="../media/image218.png"/></Relationships>
</file>

<file path=ppt/slides/_rels/slide66.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image" Target="../media/image220.png"/><Relationship Id="rId1" Type="http://schemas.openxmlformats.org/officeDocument/2006/relationships/slideLayout" Target="../slideLayouts/slideLayout57.xml"/><Relationship Id="rId4" Type="http://schemas.openxmlformats.org/officeDocument/2006/relationships/image" Target="../media/image222.png"/></Relationships>
</file>

<file path=ppt/slides/_rels/slide67.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57.xml"/><Relationship Id="rId4" Type="http://schemas.openxmlformats.org/officeDocument/2006/relationships/image" Target="../media/image225.png"/></Relationships>
</file>

<file path=ppt/slides/_rels/slide68.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3.xml"/></Relationships>
</file>

<file path=ppt/slides/_rels/slide70.xml.rels><?xml version="1.0" encoding="UTF-8" standalone="yes"?>
<Relationships xmlns="http://schemas.openxmlformats.org/package/2006/relationships"><Relationship Id="rId8" Type="http://schemas.openxmlformats.org/officeDocument/2006/relationships/image" Target="../media/image236.jpeg"/><Relationship Id="rId3" Type="http://schemas.openxmlformats.org/officeDocument/2006/relationships/image" Target="../media/image231.jpeg"/><Relationship Id="rId7" Type="http://schemas.openxmlformats.org/officeDocument/2006/relationships/image" Target="../media/image235.jpeg"/><Relationship Id="rId2" Type="http://schemas.openxmlformats.org/officeDocument/2006/relationships/image" Target="../media/image230.jpeg"/><Relationship Id="rId1" Type="http://schemas.openxmlformats.org/officeDocument/2006/relationships/slideLayout" Target="../slideLayouts/slideLayout112.xml"/><Relationship Id="rId6" Type="http://schemas.openxmlformats.org/officeDocument/2006/relationships/image" Target="../media/image234.jpeg"/><Relationship Id="rId5" Type="http://schemas.openxmlformats.org/officeDocument/2006/relationships/image" Target="../media/image233.jpeg"/><Relationship Id="rId4" Type="http://schemas.openxmlformats.org/officeDocument/2006/relationships/image" Target="../media/image232.jpeg"/></Relationships>
</file>

<file path=ppt/slides/_rels/slide71.xml.rels><?xml version="1.0" encoding="UTF-8" standalone="yes"?>
<Relationships xmlns="http://schemas.openxmlformats.org/package/2006/relationships"><Relationship Id="rId8" Type="http://schemas.openxmlformats.org/officeDocument/2006/relationships/image" Target="../media/image243.jpeg"/><Relationship Id="rId3" Type="http://schemas.openxmlformats.org/officeDocument/2006/relationships/image" Target="../media/image238.jpeg"/><Relationship Id="rId7" Type="http://schemas.openxmlformats.org/officeDocument/2006/relationships/image" Target="../media/image242.jpeg"/><Relationship Id="rId2" Type="http://schemas.openxmlformats.org/officeDocument/2006/relationships/image" Target="../media/image237.png"/><Relationship Id="rId1" Type="http://schemas.openxmlformats.org/officeDocument/2006/relationships/slideLayout" Target="../slideLayouts/slideLayout112.xml"/><Relationship Id="rId6" Type="http://schemas.openxmlformats.org/officeDocument/2006/relationships/image" Target="../media/image241.png"/><Relationship Id="rId5" Type="http://schemas.openxmlformats.org/officeDocument/2006/relationships/image" Target="../media/image240.jpeg"/><Relationship Id="rId10" Type="http://schemas.openxmlformats.org/officeDocument/2006/relationships/image" Target="../media/image245.jpeg"/><Relationship Id="rId4" Type="http://schemas.openxmlformats.org/officeDocument/2006/relationships/image" Target="../media/image239.jpeg"/><Relationship Id="rId9" Type="http://schemas.openxmlformats.org/officeDocument/2006/relationships/image" Target="../media/image244.jpeg"/></Relationships>
</file>

<file path=ppt/slides/_rels/slide72.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78.png"/><Relationship Id="rId3" Type="http://schemas.openxmlformats.org/officeDocument/2006/relationships/image" Target="../media/image247.jpeg"/><Relationship Id="rId7" Type="http://schemas.openxmlformats.org/officeDocument/2006/relationships/image" Target="../media/image184.png"/><Relationship Id="rId12" Type="http://schemas.openxmlformats.org/officeDocument/2006/relationships/image" Target="../media/image177.png"/><Relationship Id="rId17" Type="http://schemas.openxmlformats.org/officeDocument/2006/relationships/image" Target="../media/image188.png"/><Relationship Id="rId2" Type="http://schemas.openxmlformats.org/officeDocument/2006/relationships/image" Target="../media/image246.jpeg"/><Relationship Id="rId16" Type="http://schemas.openxmlformats.org/officeDocument/2006/relationships/image" Target="../media/image187.png"/><Relationship Id="rId1" Type="http://schemas.openxmlformats.org/officeDocument/2006/relationships/slideLayout" Target="../slideLayouts/slideLayout112.xml"/><Relationship Id="rId6" Type="http://schemas.openxmlformats.org/officeDocument/2006/relationships/image" Target="../media/image183.png"/><Relationship Id="rId11" Type="http://schemas.openxmlformats.org/officeDocument/2006/relationships/image" Target="../media/image176.png"/><Relationship Id="rId5" Type="http://schemas.openxmlformats.org/officeDocument/2006/relationships/image" Target="../media/image249.png"/><Relationship Id="rId15" Type="http://schemas.openxmlformats.org/officeDocument/2006/relationships/image" Target="../media/image186.png"/><Relationship Id="rId10" Type="http://schemas.openxmlformats.org/officeDocument/2006/relationships/image" Target="../media/image175.png"/><Relationship Id="rId4" Type="http://schemas.openxmlformats.org/officeDocument/2006/relationships/image" Target="../media/image248.png"/><Relationship Id="rId9" Type="http://schemas.openxmlformats.org/officeDocument/2006/relationships/image" Target="../media/image174.png"/><Relationship Id="rId14" Type="http://schemas.openxmlformats.org/officeDocument/2006/relationships/image" Target="../media/image179.png"/></Relationships>
</file>

<file path=ppt/slides/_rels/slide73.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50.png"/><Relationship Id="rId1" Type="http://schemas.openxmlformats.org/officeDocument/2006/relationships/slideLayout" Target="../slideLayouts/slideLayout112.xml"/><Relationship Id="rId5" Type="http://schemas.openxmlformats.org/officeDocument/2006/relationships/image" Target="../media/image253.jpeg"/><Relationship Id="rId4" Type="http://schemas.openxmlformats.org/officeDocument/2006/relationships/image" Target="../media/image252.png"/></Relationships>
</file>

<file path=ppt/slides/_rels/slide74.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254.jpeg"/><Relationship Id="rId1" Type="http://schemas.openxmlformats.org/officeDocument/2006/relationships/slideLayout" Target="../slideLayouts/slideLayout112.xml"/><Relationship Id="rId4" Type="http://schemas.openxmlformats.org/officeDocument/2006/relationships/image" Target="../media/image256.jpeg"/></Relationships>
</file>

<file path=ppt/slides/_rels/slide75.xml.rels><?xml version="1.0" encoding="UTF-8" standalone="yes"?>
<Relationships xmlns="http://schemas.openxmlformats.org/package/2006/relationships"><Relationship Id="rId3" Type="http://schemas.openxmlformats.org/officeDocument/2006/relationships/image" Target="../media/image258.jpeg"/><Relationship Id="rId7" Type="http://schemas.openxmlformats.org/officeDocument/2006/relationships/image" Target="../media/image99.png"/><Relationship Id="rId2" Type="http://schemas.openxmlformats.org/officeDocument/2006/relationships/image" Target="../media/image257.jpeg"/><Relationship Id="rId1" Type="http://schemas.openxmlformats.org/officeDocument/2006/relationships/slideLayout" Target="../slideLayouts/slideLayout112.xml"/><Relationship Id="rId6" Type="http://schemas.openxmlformats.org/officeDocument/2006/relationships/image" Target="../media/image62.png"/><Relationship Id="rId5" Type="http://schemas.openxmlformats.org/officeDocument/2006/relationships/image" Target="../media/image48.png"/><Relationship Id="rId4" Type="http://schemas.openxmlformats.org/officeDocument/2006/relationships/image" Target="../media/image259.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7.xml.rels><?xml version="1.0" encoding="UTF-8" standalone="yes"?>
<Relationships xmlns="http://schemas.openxmlformats.org/package/2006/relationships"><Relationship Id="rId8" Type="http://schemas.openxmlformats.org/officeDocument/2006/relationships/image" Target="../media/image264.png"/><Relationship Id="rId3" Type="http://schemas.openxmlformats.org/officeDocument/2006/relationships/image" Target="../media/image260.png"/><Relationship Id="rId7" Type="http://schemas.openxmlformats.org/officeDocument/2006/relationships/image" Target="../media/image62.png"/><Relationship Id="rId2" Type="http://schemas.openxmlformats.org/officeDocument/2006/relationships/image" Target="../media/image48.png"/><Relationship Id="rId1" Type="http://schemas.openxmlformats.org/officeDocument/2006/relationships/slideLayout" Target="../slideLayouts/slideLayout112.xml"/><Relationship Id="rId6" Type="http://schemas.openxmlformats.org/officeDocument/2006/relationships/image" Target="../media/image263.png"/><Relationship Id="rId5" Type="http://schemas.openxmlformats.org/officeDocument/2006/relationships/image" Target="../media/image262.png"/><Relationship Id="rId4" Type="http://schemas.openxmlformats.org/officeDocument/2006/relationships/image" Target="../media/image261.png"/><Relationship Id="rId9" Type="http://schemas.openxmlformats.org/officeDocument/2006/relationships/image" Target="../media/image265.png"/></Relationships>
</file>

<file path=ppt/slides/_rels/slide78.xml.rels><?xml version="1.0" encoding="UTF-8" standalone="yes"?>
<Relationships xmlns="http://schemas.openxmlformats.org/package/2006/relationships"><Relationship Id="rId8" Type="http://schemas.openxmlformats.org/officeDocument/2006/relationships/image" Target="../media/image271.png"/><Relationship Id="rId3" Type="http://schemas.openxmlformats.org/officeDocument/2006/relationships/image" Target="../media/image267.jpeg"/><Relationship Id="rId7" Type="http://schemas.openxmlformats.org/officeDocument/2006/relationships/image" Target="../media/image270.jpeg"/><Relationship Id="rId2" Type="http://schemas.openxmlformats.org/officeDocument/2006/relationships/image" Target="../media/image266.png"/><Relationship Id="rId1" Type="http://schemas.openxmlformats.org/officeDocument/2006/relationships/slideLayout" Target="../slideLayouts/slideLayout112.xml"/><Relationship Id="rId6" Type="http://schemas.openxmlformats.org/officeDocument/2006/relationships/image" Target="../media/image269.png"/><Relationship Id="rId11" Type="http://schemas.openxmlformats.org/officeDocument/2006/relationships/image" Target="../media/image273.jpeg"/><Relationship Id="rId5" Type="http://schemas.openxmlformats.org/officeDocument/2006/relationships/image" Target="../media/image268.jpeg"/><Relationship Id="rId10" Type="http://schemas.openxmlformats.org/officeDocument/2006/relationships/image" Target="../media/image272.jpeg"/><Relationship Id="rId4" Type="http://schemas.openxmlformats.org/officeDocument/2006/relationships/image" Target="../media/image58.png"/><Relationship Id="rId9" Type="http://schemas.openxmlformats.org/officeDocument/2006/relationships/image" Target="../media/image244.jpeg"/></Relationships>
</file>

<file path=ppt/slides/_rels/slide79.xml.rels><?xml version="1.0" encoding="UTF-8" standalone="yes"?>
<Relationships xmlns="http://schemas.openxmlformats.org/package/2006/relationships"><Relationship Id="rId3" Type="http://schemas.openxmlformats.org/officeDocument/2006/relationships/image" Target="../media/image274.jpeg"/><Relationship Id="rId2" Type="http://schemas.openxmlformats.org/officeDocument/2006/relationships/image" Target="../media/image58.png"/><Relationship Id="rId1" Type="http://schemas.openxmlformats.org/officeDocument/2006/relationships/slideLayout" Target="../slideLayouts/slideLayout112.xml"/><Relationship Id="rId6" Type="http://schemas.openxmlformats.org/officeDocument/2006/relationships/image" Target="../media/image99.png"/><Relationship Id="rId5" Type="http://schemas.openxmlformats.org/officeDocument/2006/relationships/image" Target="../media/image276.png"/><Relationship Id="rId4" Type="http://schemas.openxmlformats.org/officeDocument/2006/relationships/image" Target="../media/image275.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144.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26.png"/></Relationships>
</file>

<file path=ppt/slides/_rels/slide80.xml.rels><?xml version="1.0" encoding="UTF-8" standalone="yes"?>
<Relationships xmlns="http://schemas.openxmlformats.org/package/2006/relationships"><Relationship Id="rId3" Type="http://schemas.openxmlformats.org/officeDocument/2006/relationships/image" Target="../media/image278.jpeg"/><Relationship Id="rId2" Type="http://schemas.openxmlformats.org/officeDocument/2006/relationships/image" Target="../media/image277.jpeg"/><Relationship Id="rId1" Type="http://schemas.openxmlformats.org/officeDocument/2006/relationships/slideLayout" Target="../slideLayouts/slideLayout112.xml"/></Relationships>
</file>

<file path=ppt/slides/_rels/slide81.xml.rels><?xml version="1.0" encoding="UTF-8" standalone="yes"?>
<Relationships xmlns="http://schemas.openxmlformats.org/package/2006/relationships"><Relationship Id="rId2" Type="http://schemas.openxmlformats.org/officeDocument/2006/relationships/image" Target="../media/image279.png"/><Relationship Id="rId1" Type="http://schemas.openxmlformats.org/officeDocument/2006/relationships/slideLayout" Target="../slideLayouts/slideLayout112.xml"/></Relationships>
</file>

<file path=ppt/slides/_rels/slide82.xml.rels><?xml version="1.0" encoding="UTF-8" standalone="yes"?>
<Relationships xmlns="http://schemas.openxmlformats.org/package/2006/relationships"><Relationship Id="rId3" Type="http://schemas.openxmlformats.org/officeDocument/2006/relationships/image" Target="../media/image281.jpeg"/><Relationship Id="rId2" Type="http://schemas.openxmlformats.org/officeDocument/2006/relationships/image" Target="../media/image280.png"/><Relationship Id="rId1" Type="http://schemas.openxmlformats.org/officeDocument/2006/relationships/slideLayout" Target="../slideLayouts/slideLayout112.xml"/><Relationship Id="rId6" Type="http://schemas.openxmlformats.org/officeDocument/2006/relationships/image" Target="../media/image284.jpeg"/><Relationship Id="rId5" Type="http://schemas.openxmlformats.org/officeDocument/2006/relationships/image" Target="../media/image283.jpeg"/><Relationship Id="rId4" Type="http://schemas.openxmlformats.org/officeDocument/2006/relationships/image" Target="../media/image282.jpeg"/></Relationships>
</file>

<file path=ppt/slides/_rels/slide83.xml.rels><?xml version="1.0" encoding="UTF-8" standalone="yes"?>
<Relationships xmlns="http://schemas.openxmlformats.org/package/2006/relationships"><Relationship Id="rId2" Type="http://schemas.openxmlformats.org/officeDocument/2006/relationships/image" Target="../media/image285.jpeg"/><Relationship Id="rId1" Type="http://schemas.openxmlformats.org/officeDocument/2006/relationships/slideLayout" Target="../slideLayouts/slideLayout112.xml"/></Relationships>
</file>

<file path=ppt/slides/_rels/slide84.xml.rels><?xml version="1.0" encoding="UTF-8" standalone="yes"?>
<Relationships xmlns="http://schemas.openxmlformats.org/package/2006/relationships"><Relationship Id="rId2" Type="http://schemas.openxmlformats.org/officeDocument/2006/relationships/image" Target="../media/image286.png"/><Relationship Id="rId1" Type="http://schemas.openxmlformats.org/officeDocument/2006/relationships/slideLayout" Target="../slideLayouts/slideLayout112.xml"/></Relationships>
</file>

<file path=ppt/slides/_rels/slide8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287.png"/><Relationship Id="rId1" Type="http://schemas.openxmlformats.org/officeDocument/2006/relationships/slideLayout" Target="../slideLayouts/slideLayout112.xml"/><Relationship Id="rId4" Type="http://schemas.openxmlformats.org/officeDocument/2006/relationships/image" Target="../media/image165.png"/></Relationships>
</file>

<file path=ppt/slides/_rels/slide86.xml.rels><?xml version="1.0" encoding="UTF-8" standalone="yes"?>
<Relationships xmlns="http://schemas.openxmlformats.org/package/2006/relationships"><Relationship Id="rId3" Type="http://schemas.openxmlformats.org/officeDocument/2006/relationships/image" Target="../media/image289.jpeg"/><Relationship Id="rId2" Type="http://schemas.openxmlformats.org/officeDocument/2006/relationships/image" Target="../media/image288.jpeg"/><Relationship Id="rId1" Type="http://schemas.openxmlformats.org/officeDocument/2006/relationships/slideLayout" Target="../slideLayouts/slideLayout112.xml"/><Relationship Id="rId4" Type="http://schemas.openxmlformats.org/officeDocument/2006/relationships/image" Target="../media/image169.png"/></Relationships>
</file>

<file path=ppt/slides/_rels/slide87.xml.rels><?xml version="1.0" encoding="UTF-8" standalone="yes"?>
<Relationships xmlns="http://schemas.openxmlformats.org/package/2006/relationships"><Relationship Id="rId8" Type="http://schemas.openxmlformats.org/officeDocument/2006/relationships/image" Target="../media/image294.png"/><Relationship Id="rId13" Type="http://schemas.openxmlformats.org/officeDocument/2006/relationships/image" Target="../media/image299.png"/><Relationship Id="rId3" Type="http://schemas.openxmlformats.org/officeDocument/2006/relationships/image" Target="../media/image142.png"/><Relationship Id="rId7" Type="http://schemas.openxmlformats.org/officeDocument/2006/relationships/image" Target="../media/image293.png"/><Relationship Id="rId12" Type="http://schemas.openxmlformats.org/officeDocument/2006/relationships/image" Target="../media/image298.png"/><Relationship Id="rId2" Type="http://schemas.openxmlformats.org/officeDocument/2006/relationships/image" Target="../media/image144.png"/><Relationship Id="rId1" Type="http://schemas.openxmlformats.org/officeDocument/2006/relationships/slideLayout" Target="../slideLayouts/slideLayout112.xml"/><Relationship Id="rId6" Type="http://schemas.openxmlformats.org/officeDocument/2006/relationships/image" Target="../media/image292.png"/><Relationship Id="rId11" Type="http://schemas.openxmlformats.org/officeDocument/2006/relationships/image" Target="../media/image297.png"/><Relationship Id="rId5" Type="http://schemas.openxmlformats.org/officeDocument/2006/relationships/image" Target="../media/image291.png"/><Relationship Id="rId15" Type="http://schemas.openxmlformats.org/officeDocument/2006/relationships/image" Target="../media/image49.png"/><Relationship Id="rId10" Type="http://schemas.openxmlformats.org/officeDocument/2006/relationships/image" Target="../media/image296.png"/><Relationship Id="rId4" Type="http://schemas.openxmlformats.org/officeDocument/2006/relationships/image" Target="../media/image290.png"/><Relationship Id="rId9" Type="http://schemas.openxmlformats.org/officeDocument/2006/relationships/image" Target="../media/image295.png"/><Relationship Id="rId14" Type="http://schemas.openxmlformats.org/officeDocument/2006/relationships/image" Target="../media/image156.png"/></Relationships>
</file>

<file path=ppt/slides/_rels/slide8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112.xml"/></Relationships>
</file>

<file path=ppt/slides/_rels/slide8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55.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33.png"/></Relationships>
</file>

<file path=ppt/slides/_rels/slide9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156.png"/><Relationship Id="rId1" Type="http://schemas.openxmlformats.org/officeDocument/2006/relationships/slideLayout" Target="../slideLayouts/slideLayout112.xml"/><Relationship Id="rId6" Type="http://schemas.openxmlformats.org/officeDocument/2006/relationships/image" Target="../media/image299.png"/><Relationship Id="rId5" Type="http://schemas.openxmlformats.org/officeDocument/2006/relationships/image" Target="../media/image291.png"/><Relationship Id="rId4" Type="http://schemas.openxmlformats.org/officeDocument/2006/relationships/image" Target="../media/image301.png"/></Relationships>
</file>

<file path=ppt/slides/_rels/slide9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65.png"/><Relationship Id="rId7" Type="http://schemas.openxmlformats.org/officeDocument/2006/relationships/image" Target="../media/image303.jpeg"/><Relationship Id="rId2" Type="http://schemas.openxmlformats.org/officeDocument/2006/relationships/image" Target="../media/image156.png"/><Relationship Id="rId1" Type="http://schemas.openxmlformats.org/officeDocument/2006/relationships/slideLayout" Target="../slideLayouts/slideLayout112.xml"/><Relationship Id="rId6" Type="http://schemas.openxmlformats.org/officeDocument/2006/relationships/image" Target="../media/image285.jpeg"/><Relationship Id="rId5" Type="http://schemas.openxmlformats.org/officeDocument/2006/relationships/image" Target="../media/image287.png"/><Relationship Id="rId4" Type="http://schemas.openxmlformats.org/officeDocument/2006/relationships/image" Target="../media/image302.png"/><Relationship Id="rId9" Type="http://schemas.openxmlformats.org/officeDocument/2006/relationships/image" Target="../media/image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5339" y="3789"/>
            <a:ext cx="9144000" cy="7169627"/>
            <a:chOff x="-5339" y="3789"/>
            <a:chExt cx="9144000" cy="7169627"/>
          </a:xfrm>
        </p:grpSpPr>
        <p:pic>
          <p:nvPicPr>
            <p:cNvPr id="9" name="図 8" descr="salesguide_cover1.png"/>
            <p:cNvPicPr>
              <a:picLocks noChangeAspect="1"/>
            </p:cNvPicPr>
            <p:nvPr/>
          </p:nvPicPr>
          <p:blipFill>
            <a:blip r:embed="rId3" cstate="print"/>
            <a:stretch>
              <a:fillRect/>
            </a:stretch>
          </p:blipFill>
          <p:spPr>
            <a:xfrm>
              <a:off x="-5339" y="3789"/>
              <a:ext cx="9144000" cy="6858000"/>
            </a:xfrm>
            <a:prstGeom prst="rect">
              <a:avLst/>
            </a:prstGeom>
          </p:spPr>
        </p:pic>
        <p:pic>
          <p:nvPicPr>
            <p:cNvPr id="4" name="図 3" descr="KX-TCA385.png"/>
            <p:cNvPicPr>
              <a:picLocks noChangeAspect="1"/>
            </p:cNvPicPr>
            <p:nvPr/>
          </p:nvPicPr>
          <p:blipFill>
            <a:blip r:embed="rId4" cstate="print"/>
            <a:stretch>
              <a:fillRect/>
            </a:stretch>
          </p:blipFill>
          <p:spPr>
            <a:xfrm>
              <a:off x="4373166" y="5547599"/>
              <a:ext cx="1026418" cy="1193769"/>
            </a:xfrm>
            <a:prstGeom prst="rect">
              <a:avLst/>
            </a:prstGeom>
          </p:spPr>
        </p:pic>
        <p:pic>
          <p:nvPicPr>
            <p:cNvPr id="6" name="図 5" descr="X_KX-NT511.png"/>
            <p:cNvPicPr>
              <a:picLocks noChangeAspect="1"/>
            </p:cNvPicPr>
            <p:nvPr/>
          </p:nvPicPr>
          <p:blipFill>
            <a:blip r:embed="rId5" cstate="print"/>
            <a:stretch>
              <a:fillRect/>
            </a:stretch>
          </p:blipFill>
          <p:spPr>
            <a:xfrm>
              <a:off x="4967536" y="5013176"/>
              <a:ext cx="1057846" cy="1338916"/>
            </a:xfrm>
            <a:prstGeom prst="rect">
              <a:avLst/>
            </a:prstGeom>
          </p:spPr>
        </p:pic>
        <p:pic>
          <p:nvPicPr>
            <p:cNvPr id="12" name="図 11" descr="NE250_KX-NT560_1106.png"/>
            <p:cNvPicPr>
              <a:picLocks noChangeAspect="1"/>
            </p:cNvPicPr>
            <p:nvPr/>
          </p:nvPicPr>
          <p:blipFill>
            <a:blip r:embed="rId6" cstate="print"/>
            <a:stretch>
              <a:fillRect/>
            </a:stretch>
          </p:blipFill>
          <p:spPr>
            <a:xfrm>
              <a:off x="3202832" y="5061775"/>
              <a:ext cx="1296144" cy="1607585"/>
            </a:xfrm>
            <a:prstGeom prst="rect">
              <a:avLst/>
            </a:prstGeom>
          </p:spPr>
        </p:pic>
        <p:pic>
          <p:nvPicPr>
            <p:cNvPr id="17" name="図 16" descr="KX-NS500-Poster5.png"/>
            <p:cNvPicPr>
              <a:picLocks noChangeAspect="1"/>
            </p:cNvPicPr>
            <p:nvPr/>
          </p:nvPicPr>
          <p:blipFill>
            <a:blip r:embed="rId7" cstate="print"/>
            <a:stretch>
              <a:fillRect/>
            </a:stretch>
          </p:blipFill>
          <p:spPr>
            <a:xfrm>
              <a:off x="6516216" y="4941168"/>
              <a:ext cx="2304256" cy="1905270"/>
            </a:xfrm>
            <a:prstGeom prst="rect">
              <a:avLst/>
            </a:prstGeom>
          </p:spPr>
        </p:pic>
        <p:pic>
          <p:nvPicPr>
            <p:cNvPr id="13" name="図 12" descr="NE250_KX-UT670_l00_shadow.png"/>
            <p:cNvPicPr>
              <a:picLocks noChangeAspect="1"/>
            </p:cNvPicPr>
            <p:nvPr/>
          </p:nvPicPr>
          <p:blipFill>
            <a:blip r:embed="rId8" cstate="print"/>
            <a:stretch>
              <a:fillRect/>
            </a:stretch>
          </p:blipFill>
          <p:spPr>
            <a:xfrm>
              <a:off x="5940152" y="5557180"/>
              <a:ext cx="1152128" cy="1616236"/>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pcc-ad.pcc.mei.co.jp\share$\43-職能3\MTG\海外MTG\03_OPBD\★05_PBX営業\000 情報共有\500 販促物\写真\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255" y="4609237"/>
            <a:ext cx="2391041" cy="14567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4" name="AutoShape 5"/>
          <p:cNvSpPr>
            <a:spLocks noChangeArrowheads="1"/>
          </p:cNvSpPr>
          <p:nvPr/>
        </p:nvSpPr>
        <p:spPr bwMode="auto">
          <a:xfrm>
            <a:off x="5076056" y="2060848"/>
            <a:ext cx="3816424" cy="4248472"/>
          </a:xfrm>
          <a:prstGeom prst="roundRect">
            <a:avLst>
              <a:gd name="adj" fmla="val 4906"/>
            </a:avLst>
          </a:prstGeom>
          <a:solidFill>
            <a:srgbClr val="E5DDED"/>
          </a:solidFill>
          <a:ln w="19050" algn="ctr">
            <a:solidFill>
              <a:srgbClr val="601986"/>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 name="テキスト ボックス 3"/>
          <p:cNvSpPr txBox="1"/>
          <p:nvPr/>
        </p:nvSpPr>
        <p:spPr>
          <a:xfrm>
            <a:off x="107504" y="404664"/>
            <a:ext cx="8928992" cy="584775"/>
          </a:xfrm>
          <a:prstGeom prst="rect">
            <a:avLst/>
          </a:prstGeom>
          <a:noFill/>
        </p:spPr>
        <p:txBody>
          <a:bodyPr wrap="square" rtlCol="0">
            <a:spAutoFit/>
          </a:bodyPr>
          <a:lstStyle/>
          <a:p>
            <a:pPr algn="ctr"/>
            <a:r>
              <a:rPr lang="en-US" altLang="ja-JP" sz="3100" b="1" dirty="0" smtClean="0">
                <a:solidFill>
                  <a:srgbClr val="601986"/>
                </a:solidFill>
                <a:cs typeface="Arial" pitchFamily="34" charset="0"/>
              </a:rPr>
              <a:t>Simplified</a:t>
            </a:r>
            <a:r>
              <a:rPr lang="ja-JP" altLang="en-US" sz="3100" b="1" dirty="0" smtClean="0">
                <a:solidFill>
                  <a:srgbClr val="601986"/>
                </a:solidFill>
                <a:cs typeface="Arial" pitchFamily="34" charset="0"/>
              </a:rPr>
              <a:t> </a:t>
            </a:r>
            <a:r>
              <a:rPr lang="en-US" altLang="ja-JP" sz="3100" b="1" dirty="0" smtClean="0">
                <a:solidFill>
                  <a:srgbClr val="601986"/>
                </a:solidFill>
                <a:cs typeface="Arial" pitchFamily="34" charset="0"/>
              </a:rPr>
              <a:t>Maintenance</a:t>
            </a:r>
            <a:endParaRPr lang="ja-JP" altLang="en-US" sz="3100" b="1" dirty="0">
              <a:solidFill>
                <a:srgbClr val="601986"/>
              </a:solidFill>
              <a:cs typeface="Arial" pitchFamily="34" charset="0"/>
            </a:endParaRPr>
          </a:p>
        </p:txBody>
      </p:sp>
      <p:sp>
        <p:nvSpPr>
          <p:cNvPr id="6" name="正方形/長方形 186"/>
          <p:cNvSpPr>
            <a:spLocks noChangeArrowheads="1"/>
          </p:cNvSpPr>
          <p:nvPr/>
        </p:nvSpPr>
        <p:spPr bwMode="auto">
          <a:xfrm>
            <a:off x="251520" y="6233537"/>
            <a:ext cx="8208912" cy="507831"/>
          </a:xfrm>
          <a:prstGeom prst="rect">
            <a:avLst/>
          </a:prstGeom>
          <a:noFill/>
          <a:ln w="9525">
            <a:noFill/>
            <a:miter lim="800000"/>
            <a:headEnd/>
            <a:tailEnd/>
          </a:ln>
        </p:spPr>
        <p:txBody>
          <a:bodyPr wrap="square">
            <a:spAutoFit/>
          </a:bodyPr>
          <a:lstStyle/>
          <a:p>
            <a:r>
              <a:rPr lang="en-US" altLang="ja-JP" sz="900" dirty="0">
                <a:solidFill>
                  <a:srgbClr val="595757"/>
                </a:solidFill>
                <a:latin typeface="Arial" pitchFamily="34" charset="0"/>
                <a:cs typeface="Arial" pitchFamily="34" charset="0"/>
              </a:rPr>
              <a:t>&lt;Note&gt;</a:t>
            </a:r>
            <a:br>
              <a:rPr lang="en-US" altLang="ja-JP" sz="900" dirty="0">
                <a:solidFill>
                  <a:srgbClr val="595757"/>
                </a:solidFill>
                <a:latin typeface="Arial" pitchFamily="34" charset="0"/>
                <a:cs typeface="Arial" pitchFamily="34" charset="0"/>
              </a:rPr>
            </a:br>
            <a:r>
              <a:rPr lang="en-US" altLang="ja-JP" sz="900" dirty="0" smtClean="0">
                <a:solidFill>
                  <a:srgbClr val="595757"/>
                </a:solidFill>
                <a:latin typeface="Arial" pitchFamily="34" charset="0"/>
                <a:cs typeface="Arial" pitchFamily="34" charset="0"/>
              </a:rPr>
              <a:t>The programming method is basically same as the KX-TDA/TDW/NCP and KX-TVM.</a:t>
            </a:r>
          </a:p>
          <a:p>
            <a:r>
              <a:rPr lang="en-US" altLang="ja-JP" sz="900" dirty="0" smtClean="0">
                <a:solidFill>
                  <a:srgbClr val="595757"/>
                </a:solidFill>
                <a:latin typeface="Arial" pitchFamily="34" charset="0"/>
                <a:cs typeface="Arial" pitchFamily="34" charset="0"/>
              </a:rPr>
              <a:t>Programming can be performed with PTs, in the same way as the KX-TDA100D.</a:t>
            </a:r>
            <a:endParaRPr lang="ja-JP" altLang="en-US" sz="900" dirty="0">
              <a:solidFill>
                <a:srgbClr val="595757"/>
              </a:solidFill>
              <a:latin typeface="Arial" pitchFamily="34" charset="0"/>
              <a:cs typeface="Arial" pitchFamily="34" charset="0"/>
            </a:endParaRPr>
          </a:p>
        </p:txBody>
      </p:sp>
      <p:grpSp>
        <p:nvGrpSpPr>
          <p:cNvPr id="14" name="グループ化 13"/>
          <p:cNvGrpSpPr/>
          <p:nvPr/>
        </p:nvGrpSpPr>
        <p:grpSpPr>
          <a:xfrm>
            <a:off x="971720" y="2060848"/>
            <a:ext cx="1584056" cy="1116213"/>
            <a:chOff x="539552" y="2204864"/>
            <a:chExt cx="1584056" cy="1116213"/>
          </a:xfrm>
        </p:grpSpPr>
        <p:pic>
          <p:nvPicPr>
            <p:cNvPr id="7" name="Picture 79" descr="22"/>
            <p:cNvPicPr>
              <a:picLocks noChangeAspect="1" noChangeArrowheads="1"/>
            </p:cNvPicPr>
            <p:nvPr/>
          </p:nvPicPr>
          <p:blipFill>
            <a:blip r:embed="rId3" cstate="print"/>
            <a:srcRect/>
            <a:stretch>
              <a:fillRect/>
            </a:stretch>
          </p:blipFill>
          <p:spPr bwMode="auto">
            <a:xfrm flipH="1">
              <a:off x="1043608" y="2636912"/>
              <a:ext cx="1080000" cy="684165"/>
            </a:xfrm>
            <a:prstGeom prst="rect">
              <a:avLst/>
            </a:prstGeom>
            <a:noFill/>
            <a:ln w="9525">
              <a:noFill/>
              <a:miter lim="800000"/>
              <a:headEnd/>
              <a:tailEnd/>
            </a:ln>
          </p:spPr>
        </p:pic>
        <p:sp>
          <p:nvSpPr>
            <p:cNvPr id="8" name="Text Box 41"/>
            <p:cNvSpPr txBox="1">
              <a:spLocks noChangeArrowheads="1"/>
            </p:cNvSpPr>
            <p:nvPr/>
          </p:nvSpPr>
          <p:spPr bwMode="auto">
            <a:xfrm>
              <a:off x="827584" y="2204864"/>
              <a:ext cx="10005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r>
                <a:rPr lang="en-US" altLang="ja-JP" sz="1000" b="0" dirty="0" smtClean="0">
                  <a:solidFill>
                    <a:srgbClr val="005BAC"/>
                  </a:solidFill>
                </a:rPr>
                <a:t>Installer Office</a:t>
              </a:r>
              <a:endParaRPr lang="en-US" altLang="ja-JP" sz="1000" b="0" dirty="0">
                <a:solidFill>
                  <a:srgbClr val="005BAC"/>
                </a:solidFill>
              </a:endParaRPr>
            </a:p>
          </p:txBody>
        </p:sp>
        <p:pic>
          <p:nvPicPr>
            <p:cNvPr id="9" name="Picture 113" descr="soho_s"/>
            <p:cNvPicPr>
              <a:picLocks noChangeAspect="1" noChangeArrowheads="1"/>
            </p:cNvPicPr>
            <p:nvPr/>
          </p:nvPicPr>
          <p:blipFill>
            <a:blip r:embed="rId4" cstate="print"/>
            <a:srcRect/>
            <a:stretch>
              <a:fillRect/>
            </a:stretch>
          </p:blipFill>
          <p:spPr bwMode="auto">
            <a:xfrm>
              <a:off x="539552" y="2564904"/>
              <a:ext cx="410278" cy="504056"/>
            </a:xfrm>
            <a:prstGeom prst="rect">
              <a:avLst/>
            </a:prstGeom>
            <a:noFill/>
            <a:ln w="9525">
              <a:noFill/>
              <a:miter lim="800000"/>
              <a:headEnd/>
              <a:tailEnd/>
            </a:ln>
          </p:spPr>
        </p:pic>
      </p:grpSp>
      <p:sp>
        <p:nvSpPr>
          <p:cNvPr id="10" name="正方形/長方形 12"/>
          <p:cNvSpPr>
            <a:spLocks noChangeArrowheads="1"/>
          </p:cNvSpPr>
          <p:nvPr/>
        </p:nvSpPr>
        <p:spPr bwMode="auto">
          <a:xfrm>
            <a:off x="-108520" y="3429000"/>
            <a:ext cx="3816424" cy="430887"/>
          </a:xfrm>
          <a:prstGeom prst="rect">
            <a:avLst/>
          </a:prstGeom>
          <a:noFill/>
          <a:ln w="9525">
            <a:noFill/>
            <a:miter lim="800000"/>
            <a:headEnd/>
            <a:tailEnd/>
          </a:ln>
        </p:spPr>
        <p:txBody>
          <a:bodyPr wrap="square">
            <a:spAutoFit/>
          </a:bodyPr>
          <a:lstStyle/>
          <a:p>
            <a:pPr algn="ctr"/>
            <a:r>
              <a:rPr lang="en-US" altLang="ja-JP" sz="1200" b="1" dirty="0">
                <a:solidFill>
                  <a:srgbClr val="601986"/>
                </a:solidFill>
                <a:latin typeface="Arial" pitchFamily="34" charset="0"/>
                <a:cs typeface="Arial" pitchFamily="34" charset="0"/>
              </a:rPr>
              <a:t>Web Console</a:t>
            </a:r>
          </a:p>
          <a:p>
            <a:pPr algn="ctr"/>
            <a:r>
              <a:rPr lang="en-US" altLang="ja-JP" sz="1000" b="0" dirty="0">
                <a:solidFill>
                  <a:srgbClr val="000000"/>
                </a:solidFill>
                <a:latin typeface="Arial" pitchFamily="34" charset="0"/>
                <a:cs typeface="Arial" pitchFamily="34" charset="0"/>
              </a:rPr>
              <a:t>No</a:t>
            </a:r>
            <a:r>
              <a:rPr lang="ja-JP" altLang="en-US" sz="1000" b="0" dirty="0">
                <a:solidFill>
                  <a:srgbClr val="000000"/>
                </a:solidFill>
                <a:latin typeface="Arial" pitchFamily="34" charset="0"/>
                <a:cs typeface="Arial" pitchFamily="34" charset="0"/>
              </a:rPr>
              <a:t> </a:t>
            </a:r>
            <a:r>
              <a:rPr lang="en-US" altLang="ja-JP" sz="1000" b="0" dirty="0">
                <a:solidFill>
                  <a:srgbClr val="000000"/>
                </a:solidFill>
                <a:latin typeface="Arial" pitchFamily="34" charset="0"/>
                <a:cs typeface="Arial" pitchFamily="34" charset="0"/>
              </a:rPr>
              <a:t>need</a:t>
            </a:r>
            <a:r>
              <a:rPr lang="ja-JP" altLang="en-US" sz="1000" b="0" dirty="0">
                <a:solidFill>
                  <a:srgbClr val="000000"/>
                </a:solidFill>
                <a:latin typeface="Arial" pitchFamily="34" charset="0"/>
                <a:cs typeface="Arial" pitchFamily="34" charset="0"/>
              </a:rPr>
              <a:t> </a:t>
            </a:r>
            <a:r>
              <a:rPr lang="en-US" altLang="ja-JP" sz="1000" b="0" dirty="0">
                <a:solidFill>
                  <a:srgbClr val="000000"/>
                </a:solidFill>
                <a:latin typeface="Arial" pitchFamily="34" charset="0"/>
                <a:cs typeface="Arial" pitchFamily="34" charset="0"/>
              </a:rPr>
              <a:t>to install dedicated software on your PC</a:t>
            </a:r>
            <a:r>
              <a:rPr lang="ja-JP" altLang="en-US" sz="1000" b="0" dirty="0">
                <a:solidFill>
                  <a:srgbClr val="000000"/>
                </a:solidFill>
                <a:latin typeface="Arial" pitchFamily="34" charset="0"/>
                <a:cs typeface="Arial" pitchFamily="34" charset="0"/>
              </a:rPr>
              <a:t> </a:t>
            </a:r>
          </a:p>
        </p:txBody>
      </p:sp>
      <p:sp>
        <p:nvSpPr>
          <p:cNvPr id="15" name="Line 123"/>
          <p:cNvSpPr>
            <a:spLocks noChangeShapeType="1"/>
          </p:cNvSpPr>
          <p:nvPr/>
        </p:nvSpPr>
        <p:spPr bwMode="auto">
          <a:xfrm flipH="1">
            <a:off x="2699792" y="2780928"/>
            <a:ext cx="2952328" cy="0"/>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6" name="Text Box 41"/>
          <p:cNvSpPr txBox="1">
            <a:spLocks noChangeArrowheads="1"/>
          </p:cNvSpPr>
          <p:nvPr/>
        </p:nvSpPr>
        <p:spPr bwMode="auto">
          <a:xfrm>
            <a:off x="5652120" y="2331423"/>
            <a:ext cx="9378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KX-NS500</a:t>
            </a:r>
            <a:endParaRPr lang="en-US" altLang="ja-JP" sz="1000" dirty="0">
              <a:solidFill>
                <a:srgbClr val="005BAC"/>
              </a:solidFill>
            </a:endParaRPr>
          </a:p>
        </p:txBody>
      </p:sp>
      <p:sp>
        <p:nvSpPr>
          <p:cNvPr id="22" name="正方形/長方形 12"/>
          <p:cNvSpPr>
            <a:spLocks noChangeArrowheads="1"/>
          </p:cNvSpPr>
          <p:nvPr/>
        </p:nvSpPr>
        <p:spPr bwMode="auto">
          <a:xfrm>
            <a:off x="5066854" y="2060848"/>
            <a:ext cx="2097434" cy="288032"/>
          </a:xfrm>
          <a:prstGeom prst="rect">
            <a:avLst/>
          </a:prstGeom>
          <a:noFill/>
          <a:ln w="9525">
            <a:noFill/>
            <a:miter lim="800000"/>
            <a:headEnd/>
            <a:tailEnd/>
          </a:ln>
        </p:spPr>
        <p:txBody>
          <a:bodyPr wrap="square">
            <a:spAutoFit/>
          </a:bodyPr>
          <a:lstStyle/>
          <a:p>
            <a:pPr algn="ctr">
              <a:defRPr/>
            </a:pPr>
            <a:r>
              <a:rPr lang="en-US" altLang="ja-JP" sz="1200" b="1" dirty="0" smtClean="0">
                <a:solidFill>
                  <a:srgbClr val="601986"/>
                </a:solidFill>
                <a:latin typeface="Arial" pitchFamily="34" charset="0"/>
                <a:ea typeface="MS PGothic" pitchFamily="50" charset="-128"/>
                <a:cs typeface="Arial" pitchFamily="34" charset="0"/>
              </a:rPr>
              <a:t>Web based Maintenance</a:t>
            </a:r>
            <a:endParaRPr lang="en-US" altLang="ja-JP" sz="1200" b="1" dirty="0">
              <a:solidFill>
                <a:srgbClr val="601986"/>
              </a:solidFill>
              <a:latin typeface="Arial" pitchFamily="34" charset="0"/>
              <a:ea typeface="MS PGothic" pitchFamily="50" charset="-128"/>
              <a:cs typeface="Arial" pitchFamily="34" charset="0"/>
            </a:endParaRPr>
          </a:p>
        </p:txBody>
      </p:sp>
      <p:sp>
        <p:nvSpPr>
          <p:cNvPr id="24" name="円/楕円 23"/>
          <p:cNvSpPr/>
          <p:nvPr/>
        </p:nvSpPr>
        <p:spPr>
          <a:xfrm>
            <a:off x="3275856" y="2348880"/>
            <a:ext cx="1368152" cy="79208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rgbClr val="595757"/>
                </a:solidFill>
              </a:rPr>
              <a:t>Public/Private</a:t>
            </a:r>
          </a:p>
          <a:p>
            <a:pPr algn="ctr"/>
            <a:r>
              <a:rPr lang="en-US" altLang="ja-JP" sz="1000" b="1" dirty="0" smtClean="0">
                <a:solidFill>
                  <a:srgbClr val="595757"/>
                </a:solidFill>
              </a:rPr>
              <a:t>IP Network</a:t>
            </a:r>
            <a:endParaRPr kumimoji="1" lang="ja-JP" altLang="en-US" sz="1000" b="1" dirty="0">
              <a:solidFill>
                <a:srgbClr val="595757"/>
              </a:solidFill>
              <a:latin typeface="Arial" pitchFamily="34" charset="0"/>
              <a:cs typeface="Arial" pitchFamily="34" charset="0"/>
            </a:endParaRPr>
          </a:p>
        </p:txBody>
      </p:sp>
      <p:pic>
        <p:nvPicPr>
          <p:cNvPr id="25" name="Picture 116" descr="buildinghq_s"/>
          <p:cNvPicPr>
            <a:picLocks noChangeAspect="1" noChangeArrowheads="1"/>
          </p:cNvPicPr>
          <p:nvPr/>
        </p:nvPicPr>
        <p:blipFill>
          <a:blip r:embed="rId5" cstate="print"/>
          <a:srcRect/>
          <a:stretch>
            <a:fillRect/>
          </a:stretch>
        </p:blipFill>
        <p:spPr bwMode="auto">
          <a:xfrm>
            <a:off x="8284514" y="2143247"/>
            <a:ext cx="369242" cy="576064"/>
          </a:xfrm>
          <a:prstGeom prst="rect">
            <a:avLst/>
          </a:prstGeom>
          <a:noFill/>
          <a:ln w="9525">
            <a:noFill/>
            <a:miter lim="800000"/>
            <a:headEnd/>
            <a:tailEnd/>
          </a:ln>
        </p:spPr>
      </p:pic>
      <p:cxnSp>
        <p:nvCxnSpPr>
          <p:cNvPr id="27" name="直線コネクタ 26"/>
          <p:cNvCxnSpPr/>
          <p:nvPr/>
        </p:nvCxnSpPr>
        <p:spPr>
          <a:xfrm>
            <a:off x="121187" y="1772816"/>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11</a:t>
            </a:r>
            <a:endParaRPr kumimoji="1" lang="ja-JP" altLang="en-US" sz="1300" dirty="0">
              <a:solidFill>
                <a:srgbClr val="595757"/>
              </a:solidFill>
              <a:latin typeface="Calibri" pitchFamily="34" charset="0"/>
            </a:endParaRPr>
          </a:p>
        </p:txBody>
      </p:sp>
      <p:sp>
        <p:nvSpPr>
          <p:cNvPr id="30" name="テキスト ボックス 29"/>
          <p:cNvSpPr txBox="1"/>
          <p:nvPr/>
        </p:nvSpPr>
        <p:spPr>
          <a:xfrm>
            <a:off x="1979712" y="147805"/>
            <a:ext cx="1951224" cy="276999"/>
          </a:xfrm>
          <a:prstGeom prst="rect">
            <a:avLst/>
          </a:prstGeom>
          <a:noFill/>
        </p:spPr>
        <p:txBody>
          <a:bodyPr wrap="square" lIns="36000" tIns="0" rIns="36000" bIns="0" rtlCol="0">
            <a:spAutoFit/>
          </a:bodyPr>
          <a:lstStyle/>
          <a:p>
            <a:pPr algn="ctr"/>
            <a:r>
              <a:rPr lang="en-US" altLang="ja-JP" b="1" dirty="0" smtClean="0">
                <a:solidFill>
                  <a:schemeClr val="bg1"/>
                </a:solidFill>
                <a:latin typeface="Calibri" pitchFamily="34" charset="0"/>
              </a:rPr>
              <a:t>- Product Overview</a:t>
            </a:r>
            <a:endParaRPr lang="ja-JP" altLang="en-US" b="1" dirty="0">
              <a:solidFill>
                <a:schemeClr val="bg1"/>
              </a:solidFill>
              <a:latin typeface="Calibri" pitchFamily="34" charset="0"/>
            </a:endParaRPr>
          </a:p>
        </p:txBody>
      </p:sp>
      <p:pic>
        <p:nvPicPr>
          <p:cNvPr id="32" name="図 12" descr="KX-NS500-F.png"/>
          <p:cNvPicPr>
            <a:picLocks noChangeAspect="1"/>
          </p:cNvPicPr>
          <p:nvPr/>
        </p:nvPicPr>
        <p:blipFill>
          <a:blip r:embed="rId6" cstate="print"/>
          <a:srcRect/>
          <a:stretch>
            <a:fillRect/>
          </a:stretch>
        </p:blipFill>
        <p:spPr bwMode="auto">
          <a:xfrm>
            <a:off x="5292080" y="2547447"/>
            <a:ext cx="1584176" cy="449505"/>
          </a:xfrm>
          <a:prstGeom prst="rect">
            <a:avLst/>
          </a:prstGeom>
          <a:noFill/>
          <a:ln w="9525">
            <a:noFill/>
            <a:miter lim="800000"/>
            <a:headEnd/>
            <a:tailEnd/>
          </a:ln>
        </p:spPr>
      </p:pic>
      <p:pic>
        <p:nvPicPr>
          <p:cNvPr id="33" name="Picture 64" descr="12"/>
          <p:cNvPicPr>
            <a:picLocks noChangeAspect="1" noChangeArrowheads="1"/>
          </p:cNvPicPr>
          <p:nvPr/>
        </p:nvPicPr>
        <p:blipFill>
          <a:blip r:embed="rId7" cstate="print"/>
          <a:srcRect/>
          <a:stretch>
            <a:fillRect/>
          </a:stretch>
        </p:blipFill>
        <p:spPr bwMode="auto">
          <a:xfrm>
            <a:off x="7004353" y="3627416"/>
            <a:ext cx="936104" cy="804622"/>
          </a:xfrm>
          <a:prstGeom prst="rect">
            <a:avLst/>
          </a:prstGeom>
          <a:noFill/>
          <a:ln w="9525">
            <a:noFill/>
            <a:miter lim="800000"/>
            <a:headEnd/>
            <a:tailEnd/>
          </a:ln>
        </p:spPr>
      </p:pic>
      <p:pic>
        <p:nvPicPr>
          <p:cNvPr id="36" name="図 35" descr="KX-NT551.png"/>
          <p:cNvPicPr>
            <a:picLocks noChangeAspect="1"/>
          </p:cNvPicPr>
          <p:nvPr/>
        </p:nvPicPr>
        <p:blipFill>
          <a:blip r:embed="rId8" cstate="print"/>
          <a:stretch>
            <a:fillRect/>
          </a:stretch>
        </p:blipFill>
        <p:spPr>
          <a:xfrm>
            <a:off x="5362697" y="3016630"/>
            <a:ext cx="401165" cy="397450"/>
          </a:xfrm>
          <a:prstGeom prst="rect">
            <a:avLst/>
          </a:prstGeom>
        </p:spPr>
      </p:pic>
      <p:sp>
        <p:nvSpPr>
          <p:cNvPr id="42" name="AutoShape 79"/>
          <p:cNvSpPr>
            <a:spLocks noChangeArrowheads="1"/>
          </p:cNvSpPr>
          <p:nvPr/>
        </p:nvSpPr>
        <p:spPr bwMode="auto">
          <a:xfrm>
            <a:off x="7020272" y="2780928"/>
            <a:ext cx="1728192" cy="576064"/>
          </a:xfrm>
          <a:prstGeom prst="wedgeRoundRectCallout">
            <a:avLst>
              <a:gd name="adj1" fmla="val 10474"/>
              <a:gd name="adj2" fmla="val 65918"/>
              <a:gd name="adj3" fmla="val 16667"/>
            </a:avLst>
          </a:prstGeom>
          <a:solidFill>
            <a:schemeClr val="bg1"/>
          </a:solidFill>
          <a:ln w="9525" algn="ctr">
            <a:solidFill>
              <a:srgbClr val="003065"/>
            </a:solidFill>
            <a:prstDash val="solid"/>
            <a:miter lim="800000"/>
            <a:headEnd/>
            <a:tailEnd/>
          </a:ln>
          <a:effectLst/>
        </p:spPr>
        <p:txBody>
          <a:bodyPr anchor="ctr"/>
          <a:lstStyle/>
          <a:p>
            <a:r>
              <a:rPr lang="en-US" altLang="ja-JP" sz="900" dirty="0" smtClean="0">
                <a:solidFill>
                  <a:srgbClr val="003065"/>
                </a:solidFill>
                <a:latin typeface="Arial" pitchFamily="34" charset="0"/>
                <a:cs typeface="Arial" pitchFamily="34" charset="0"/>
              </a:rPr>
              <a:t>Fwd/DND, VM greetings, and e-mail addresses etc…</a:t>
            </a:r>
          </a:p>
          <a:p>
            <a:r>
              <a:rPr lang="en-US" altLang="ja-JP" sz="900" dirty="0" smtClean="0">
                <a:solidFill>
                  <a:srgbClr val="003065"/>
                </a:solidFill>
                <a:latin typeface="Arial" pitchFamily="34" charset="0"/>
                <a:cs typeface="Arial" pitchFamily="34" charset="0"/>
              </a:rPr>
              <a:t>can be set from a PC</a:t>
            </a:r>
            <a:endParaRPr lang="ja-JP" altLang="en-US" sz="900" dirty="0">
              <a:solidFill>
                <a:srgbClr val="003065"/>
              </a:solidFill>
              <a:latin typeface="Arial" pitchFamily="34" charset="0"/>
              <a:cs typeface="Arial" pitchFamily="34" charset="0"/>
            </a:endParaRPr>
          </a:p>
        </p:txBody>
      </p:sp>
      <p:grpSp>
        <p:nvGrpSpPr>
          <p:cNvPr id="46" name="グループ化 45"/>
          <p:cNvGrpSpPr/>
          <p:nvPr/>
        </p:nvGrpSpPr>
        <p:grpSpPr>
          <a:xfrm>
            <a:off x="6444208" y="2924945"/>
            <a:ext cx="882676" cy="934942"/>
            <a:chOff x="4067944" y="3140967"/>
            <a:chExt cx="1368152" cy="586455"/>
          </a:xfrm>
        </p:grpSpPr>
        <p:sp>
          <p:nvSpPr>
            <p:cNvPr id="44" name="Line 123"/>
            <p:cNvSpPr>
              <a:spLocks noChangeShapeType="1"/>
            </p:cNvSpPr>
            <p:nvPr/>
          </p:nvSpPr>
          <p:spPr bwMode="auto">
            <a:xfrm flipH="1">
              <a:off x="4067944" y="3717032"/>
              <a:ext cx="1368152" cy="0"/>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45" name="Line 123"/>
            <p:cNvSpPr>
              <a:spLocks noChangeShapeType="1"/>
            </p:cNvSpPr>
            <p:nvPr/>
          </p:nvSpPr>
          <p:spPr bwMode="auto">
            <a:xfrm flipH="1" flipV="1">
              <a:off x="4067944" y="3140967"/>
              <a:ext cx="0" cy="586455"/>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a:p>
          </p:txBody>
        </p:sp>
      </p:grpSp>
      <p:pic>
        <p:nvPicPr>
          <p:cNvPr id="18" name="図 17" descr="KX-NT551.png"/>
          <p:cNvPicPr>
            <a:picLocks noChangeAspect="1"/>
          </p:cNvPicPr>
          <p:nvPr/>
        </p:nvPicPr>
        <p:blipFill>
          <a:blip r:embed="rId8" cstate="print"/>
          <a:stretch>
            <a:fillRect/>
          </a:stretch>
        </p:blipFill>
        <p:spPr>
          <a:xfrm>
            <a:off x="5652120" y="3106856"/>
            <a:ext cx="401165" cy="397450"/>
          </a:xfrm>
          <a:prstGeom prst="rect">
            <a:avLst/>
          </a:prstGeom>
        </p:spPr>
      </p:pic>
      <p:pic>
        <p:nvPicPr>
          <p:cNvPr id="20" name="図 19" descr="KX-NT551.png"/>
          <p:cNvPicPr>
            <a:picLocks noChangeAspect="1"/>
          </p:cNvPicPr>
          <p:nvPr/>
        </p:nvPicPr>
        <p:blipFill>
          <a:blip r:embed="rId8" cstate="print"/>
          <a:stretch>
            <a:fillRect/>
          </a:stretch>
        </p:blipFill>
        <p:spPr>
          <a:xfrm>
            <a:off x="5940152" y="3175566"/>
            <a:ext cx="401165" cy="397450"/>
          </a:xfrm>
          <a:prstGeom prst="rect">
            <a:avLst/>
          </a:prstGeom>
        </p:spPr>
      </p:pic>
      <p:sp>
        <p:nvSpPr>
          <p:cNvPr id="38" name="テキスト ボックス 37"/>
          <p:cNvSpPr txBox="1"/>
          <p:nvPr/>
        </p:nvSpPr>
        <p:spPr>
          <a:xfrm>
            <a:off x="251520" y="962144"/>
            <a:ext cx="8640960" cy="738664"/>
          </a:xfrm>
          <a:prstGeom prst="rect">
            <a:avLst/>
          </a:prstGeom>
          <a:noFill/>
        </p:spPr>
        <p:txBody>
          <a:bodyPr wrap="square" rtlCol="0">
            <a:spAutoFit/>
          </a:bodyPr>
          <a:lstStyle/>
          <a:p>
            <a:pPr>
              <a:defRPr/>
            </a:pPr>
            <a:r>
              <a:rPr lang="en-US" altLang="ja-JP" sz="1400" dirty="0" smtClean="0">
                <a:solidFill>
                  <a:srgbClr val="595757"/>
                </a:solidFill>
                <a:latin typeface="Arial" pitchFamily="34" charset="0"/>
                <a:cs typeface="Arial" pitchFamily="34" charset="0"/>
              </a:rPr>
              <a:t>The installer can easily program everything related to functions such as PBX and VM</a:t>
            </a:r>
            <a:r>
              <a:rPr lang="ja-JP" altLang="en-US" sz="1400" dirty="0" smtClean="0">
                <a:solidFill>
                  <a:srgbClr val="595757"/>
                </a:solidFill>
                <a:latin typeface="Arial" pitchFamily="34" charset="0"/>
                <a:cs typeface="Arial" pitchFamily="34" charset="0"/>
              </a:rPr>
              <a:t> </a:t>
            </a:r>
            <a:r>
              <a:rPr lang="en-US" altLang="ja-JP" sz="1400" dirty="0" smtClean="0">
                <a:solidFill>
                  <a:srgbClr val="595757"/>
                </a:solidFill>
                <a:latin typeface="Arial" pitchFamily="34" charset="0"/>
                <a:cs typeface="Arial" pitchFamily="34" charset="0"/>
              </a:rPr>
              <a:t>by web based console, because the KX-NS500 comes with a built-in web server. Programming can also be performed from remote sites. Users can also use a</a:t>
            </a:r>
            <a:r>
              <a:rPr lang="ja-JP" altLang="en-US" sz="1400" dirty="0" smtClean="0">
                <a:solidFill>
                  <a:srgbClr val="595757"/>
                </a:solidFill>
                <a:latin typeface="Arial" pitchFamily="34" charset="0"/>
                <a:cs typeface="Arial" pitchFamily="34" charset="0"/>
              </a:rPr>
              <a:t> </a:t>
            </a:r>
            <a:r>
              <a:rPr lang="en-US" altLang="ja-JP" sz="1400" dirty="0">
                <a:solidFill>
                  <a:srgbClr val="595757"/>
                </a:solidFill>
                <a:latin typeface="Arial" pitchFamily="34" charset="0"/>
                <a:cs typeface="Arial" pitchFamily="34" charset="0"/>
              </a:rPr>
              <a:t>web based console </a:t>
            </a:r>
            <a:r>
              <a:rPr lang="en-US" altLang="ja-JP" sz="1400" dirty="0" smtClean="0">
                <a:solidFill>
                  <a:srgbClr val="595757"/>
                </a:solidFill>
                <a:latin typeface="Arial" pitchFamily="34" charset="0"/>
                <a:cs typeface="Arial" pitchFamily="34" charset="0"/>
              </a:rPr>
              <a:t>to configure terminals and the VM mailbox.</a:t>
            </a:r>
            <a:endParaRPr lang="ja-JP" altLang="en-US" sz="1400" dirty="0">
              <a:solidFill>
                <a:srgbClr val="595757"/>
              </a:solidFill>
              <a:latin typeface="Arial" pitchFamily="34" charset="0"/>
              <a:cs typeface="Arial" pitchFamily="34" charset="0"/>
            </a:endParaRPr>
          </a:p>
        </p:txBody>
      </p:sp>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4797" y="4889500"/>
            <a:ext cx="2179651" cy="13243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9229" y="4529471"/>
            <a:ext cx="2179651" cy="1307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051" y="3897201"/>
            <a:ext cx="2176894" cy="13188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正方形/長方形 1"/>
          <p:cNvSpPr/>
          <p:nvPr/>
        </p:nvSpPr>
        <p:spPr>
          <a:xfrm>
            <a:off x="7465551" y="3366446"/>
            <a:ext cx="455574" cy="246221"/>
          </a:xfrm>
          <a:prstGeom prst="rect">
            <a:avLst/>
          </a:prstGeom>
        </p:spPr>
        <p:txBody>
          <a:bodyPr wrap="none">
            <a:spAutoFit/>
          </a:bodyPr>
          <a:lstStyle/>
          <a:p>
            <a:r>
              <a:rPr lang="en-US" altLang="ja-JP" sz="1000" dirty="0" smtClean="0">
                <a:solidFill>
                  <a:srgbClr val="005BAC"/>
                </a:solidFill>
                <a:latin typeface="Arial" panose="020B0604020202020204" pitchFamily="34" charset="0"/>
                <a:cs typeface="Arial" panose="020B0604020202020204" pitchFamily="34" charset="0"/>
              </a:rPr>
              <a:t>User</a:t>
            </a:r>
            <a:endParaRPr lang="en-US" altLang="ja-JP" sz="1000" dirty="0">
              <a:solidFill>
                <a:srgbClr val="005BAC"/>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pPr algn="ctr">
              <a:defRPr/>
            </a:pPr>
            <a:r>
              <a:rPr lang="en-US" altLang="ja-JP" sz="3100" b="1" dirty="0" smtClean="0">
                <a:solidFill>
                  <a:srgbClr val="0091DB"/>
                </a:solidFill>
                <a:cs typeface="Arial" pitchFamily="34" charset="0"/>
              </a:rPr>
              <a:t>Built-in Voice Mail/UC Server - </a:t>
            </a:r>
            <a:r>
              <a:rPr lang="en-US" altLang="ja-JP" sz="2200" b="1" dirty="0" smtClean="0">
                <a:solidFill>
                  <a:srgbClr val="0091DB"/>
                </a:solidFill>
                <a:cs typeface="Arial" pitchFamily="34" charset="0"/>
              </a:rPr>
              <a:t>Unified Communication</a:t>
            </a:r>
            <a:endParaRPr lang="ja-JP" altLang="en-US" sz="2200" b="1" dirty="0">
              <a:solidFill>
                <a:srgbClr val="0091DB"/>
              </a:solidFill>
              <a:cs typeface="Arial" pitchFamily="34" charset="0"/>
            </a:endParaRPr>
          </a:p>
        </p:txBody>
      </p:sp>
      <p:sp>
        <p:nvSpPr>
          <p:cNvPr id="3" name="テキスト ボックス 2"/>
          <p:cNvSpPr txBox="1"/>
          <p:nvPr/>
        </p:nvSpPr>
        <p:spPr>
          <a:xfrm>
            <a:off x="251520" y="980728"/>
            <a:ext cx="8640960" cy="738664"/>
          </a:xfrm>
          <a:prstGeom prst="rect">
            <a:avLst/>
          </a:prstGeom>
          <a:noFill/>
        </p:spPr>
        <p:txBody>
          <a:bodyPr wrap="square" rtlCol="0">
            <a:spAutoFit/>
          </a:bodyPr>
          <a:lstStyle/>
          <a:p>
            <a:r>
              <a:rPr lang="en-US" altLang="ja-JP" sz="1400" dirty="0" smtClean="0">
                <a:solidFill>
                  <a:srgbClr val="595757"/>
                </a:solidFill>
                <a:latin typeface="Arial" pitchFamily="34" charset="0"/>
                <a:cs typeface="Arial" pitchFamily="34" charset="0"/>
              </a:rPr>
              <a:t>The KX-NS500 has a built-in messaging system that provides voice mail</a:t>
            </a:r>
            <a:r>
              <a:rPr lang="ja-JP" altLang="en-US" sz="1400" dirty="0" smtClean="0">
                <a:solidFill>
                  <a:srgbClr val="595757"/>
                </a:solidFill>
                <a:latin typeface="Arial" pitchFamily="34" charset="0"/>
                <a:cs typeface="Arial" pitchFamily="34" charset="0"/>
              </a:rPr>
              <a:t> </a:t>
            </a:r>
            <a:r>
              <a:rPr lang="en-US" altLang="ja-JP" sz="1400" dirty="0" smtClean="0">
                <a:solidFill>
                  <a:srgbClr val="595757"/>
                </a:solidFill>
                <a:latin typeface="Arial" pitchFamily="34" charset="0"/>
                <a:cs typeface="Arial" pitchFamily="34" charset="0"/>
              </a:rPr>
              <a:t>to subscribers. The Unified Messaging system can also provide voice guidance to outside callers, either directing</a:t>
            </a:r>
            <a:r>
              <a:rPr lang="ja-JP" altLang="en-US" sz="1400" dirty="0" smtClean="0">
                <a:solidFill>
                  <a:srgbClr val="595757"/>
                </a:solidFill>
                <a:latin typeface="Arial" pitchFamily="34" charset="0"/>
                <a:cs typeface="Arial" pitchFamily="34" charset="0"/>
              </a:rPr>
              <a:t> </a:t>
            </a:r>
            <a:r>
              <a:rPr lang="en-US" altLang="ja-JP" sz="1400" dirty="0" smtClean="0">
                <a:solidFill>
                  <a:srgbClr val="595757"/>
                </a:solidFill>
                <a:latin typeface="Arial" pitchFamily="34" charset="0"/>
                <a:cs typeface="Arial" pitchFamily="34" charset="0"/>
              </a:rPr>
              <a:t>them to their desired destination or to the mailbox of a subscriber, where they can leave a voice</a:t>
            </a:r>
            <a:r>
              <a:rPr lang="ja-JP" altLang="en-US" sz="1400" dirty="0" smtClean="0">
                <a:solidFill>
                  <a:srgbClr val="595757"/>
                </a:solidFill>
                <a:latin typeface="Arial" pitchFamily="34" charset="0"/>
                <a:cs typeface="Arial" pitchFamily="34" charset="0"/>
              </a:rPr>
              <a:t> </a:t>
            </a:r>
            <a:r>
              <a:rPr lang="en-US" altLang="ja-JP" sz="1400" dirty="0" smtClean="0">
                <a:solidFill>
                  <a:srgbClr val="595757"/>
                </a:solidFill>
                <a:latin typeface="Arial" pitchFamily="34" charset="0"/>
                <a:cs typeface="Arial" pitchFamily="34" charset="0"/>
              </a:rPr>
              <a:t>message.</a:t>
            </a:r>
            <a:endParaRPr lang="ja-JP" altLang="en-US" sz="1400" dirty="0">
              <a:solidFill>
                <a:srgbClr val="595757"/>
              </a:solidFill>
              <a:latin typeface="Arial" pitchFamily="34" charset="0"/>
              <a:cs typeface="Arial" pitchFamily="34" charset="0"/>
            </a:endParaRPr>
          </a:p>
        </p:txBody>
      </p:sp>
      <p:sp>
        <p:nvSpPr>
          <p:cNvPr id="7" name="AutoShape 66"/>
          <p:cNvSpPr>
            <a:spLocks noChangeArrowheads="1"/>
          </p:cNvSpPr>
          <p:nvPr/>
        </p:nvSpPr>
        <p:spPr bwMode="auto">
          <a:xfrm>
            <a:off x="1691680" y="2204864"/>
            <a:ext cx="5976664" cy="1512887"/>
          </a:xfrm>
          <a:prstGeom prst="roundRect">
            <a:avLst>
              <a:gd name="adj" fmla="val 10690"/>
            </a:avLst>
          </a:prstGeom>
          <a:solidFill>
            <a:srgbClr val="DFEFFA"/>
          </a:solidFill>
          <a:ln w="25400" algn="ctr">
            <a:noFill/>
            <a:round/>
            <a:headEnd/>
            <a:tailEnd/>
          </a:ln>
        </p:spPr>
        <p:txBody>
          <a:bodyPr wrap="none" anchor="ctr"/>
          <a:lstStyle/>
          <a:p>
            <a:endParaRPr lang="ja-JP" altLang="ja-JP">
              <a:solidFill>
                <a:srgbClr val="003366"/>
              </a:solidFill>
            </a:endParaRPr>
          </a:p>
        </p:txBody>
      </p:sp>
      <p:sp>
        <p:nvSpPr>
          <p:cNvPr id="8" name="AutoShape 68"/>
          <p:cNvSpPr>
            <a:spLocks noChangeArrowheads="1"/>
          </p:cNvSpPr>
          <p:nvPr/>
        </p:nvSpPr>
        <p:spPr bwMode="auto">
          <a:xfrm flipV="1">
            <a:off x="3186113" y="3546301"/>
            <a:ext cx="2881312" cy="576263"/>
          </a:xfrm>
          <a:prstGeom prst="triangle">
            <a:avLst>
              <a:gd name="adj" fmla="val 50000"/>
            </a:avLst>
          </a:prstGeom>
          <a:solidFill>
            <a:srgbClr val="DFEFFA"/>
          </a:solidFill>
          <a:ln w="25400" algn="ctr">
            <a:noFill/>
            <a:miter lim="800000"/>
            <a:headEnd/>
            <a:tailEnd/>
          </a:ln>
        </p:spPr>
        <p:txBody>
          <a:bodyPr wrap="none" anchor="ctr"/>
          <a:lstStyle/>
          <a:p>
            <a:endParaRPr lang="ja-JP" altLang="en-US"/>
          </a:p>
        </p:txBody>
      </p:sp>
      <p:sp>
        <p:nvSpPr>
          <p:cNvPr id="9" name="Text Box 69"/>
          <p:cNvSpPr txBox="1">
            <a:spLocks noChangeArrowheads="1"/>
          </p:cNvSpPr>
          <p:nvPr/>
        </p:nvSpPr>
        <p:spPr bwMode="auto">
          <a:xfrm>
            <a:off x="4067944" y="3639994"/>
            <a:ext cx="1152128" cy="338554"/>
          </a:xfrm>
          <a:prstGeom prst="rect">
            <a:avLst/>
          </a:prstGeom>
          <a:noFill/>
          <a:ln w="25400" algn="ctr">
            <a:noFill/>
            <a:miter lim="800000"/>
            <a:headEnd/>
            <a:tailEnd/>
          </a:ln>
        </p:spPr>
        <p:txBody>
          <a:bodyPr wrap="square">
            <a:spAutoFit/>
          </a:bodyPr>
          <a:lstStyle/>
          <a:p>
            <a:pPr algn="ctr"/>
            <a:r>
              <a:rPr lang="en-US" altLang="ja-JP" sz="1600" dirty="0">
                <a:solidFill>
                  <a:srgbClr val="003065"/>
                </a:solidFill>
                <a:latin typeface="Arial" pitchFamily="34" charset="0"/>
                <a:cs typeface="Arial" pitchFamily="34" charset="0"/>
              </a:rPr>
              <a:t>Built-in</a:t>
            </a:r>
          </a:p>
        </p:txBody>
      </p:sp>
      <p:grpSp>
        <p:nvGrpSpPr>
          <p:cNvPr id="10" name="Group 87"/>
          <p:cNvGrpSpPr>
            <a:grpSpLocks/>
          </p:cNvGrpSpPr>
          <p:nvPr/>
        </p:nvGrpSpPr>
        <p:grpSpPr bwMode="auto">
          <a:xfrm>
            <a:off x="5314280" y="2417589"/>
            <a:ext cx="1778000" cy="1057275"/>
            <a:chOff x="1715" y="1630"/>
            <a:chExt cx="1120" cy="666"/>
          </a:xfrm>
        </p:grpSpPr>
        <p:sp>
          <p:nvSpPr>
            <p:cNvPr id="11" name="AutoShape 56"/>
            <p:cNvSpPr>
              <a:spLocks noChangeArrowheads="1"/>
            </p:cNvSpPr>
            <p:nvPr/>
          </p:nvSpPr>
          <p:spPr bwMode="auto">
            <a:xfrm>
              <a:off x="1715" y="1634"/>
              <a:ext cx="1120" cy="662"/>
            </a:xfrm>
            <a:prstGeom prst="roundRect">
              <a:avLst>
                <a:gd name="adj" fmla="val 6366"/>
              </a:avLst>
            </a:prstGeom>
            <a:solidFill>
              <a:schemeClr val="bg1"/>
            </a:solidFill>
            <a:ln w="12700" algn="ctr">
              <a:solidFill>
                <a:srgbClr val="606060"/>
              </a:solidFill>
              <a:round/>
              <a:headEnd/>
              <a:tailEnd/>
            </a:ln>
          </p:spPr>
          <p:txBody>
            <a:bodyPr wrap="none" anchor="ctr"/>
            <a:lstStyle/>
            <a:p>
              <a:endParaRPr lang="ja-JP" altLang="en-US"/>
            </a:p>
          </p:txBody>
        </p:sp>
        <p:pic>
          <p:nvPicPr>
            <p:cNvPr id="12" name="Picture 8" descr="CA_Icon.png"/>
            <p:cNvPicPr>
              <a:picLocks noChangeAspect="1"/>
            </p:cNvPicPr>
            <p:nvPr/>
          </p:nvPicPr>
          <p:blipFill>
            <a:blip r:embed="rId3" cstate="print"/>
            <a:srcRect/>
            <a:stretch>
              <a:fillRect/>
            </a:stretch>
          </p:blipFill>
          <p:spPr bwMode="auto">
            <a:xfrm>
              <a:off x="2472" y="1979"/>
              <a:ext cx="216" cy="215"/>
            </a:xfrm>
            <a:prstGeom prst="rect">
              <a:avLst/>
            </a:prstGeom>
            <a:noFill/>
            <a:ln w="9525">
              <a:noFill/>
              <a:miter lim="800000"/>
              <a:headEnd/>
              <a:tailEnd/>
            </a:ln>
          </p:spPr>
        </p:pic>
        <p:pic>
          <p:nvPicPr>
            <p:cNvPr id="13" name="Picture 45"/>
            <p:cNvPicPr>
              <a:picLocks noChangeAspect="1" noChangeArrowheads="1"/>
            </p:cNvPicPr>
            <p:nvPr/>
          </p:nvPicPr>
          <p:blipFill>
            <a:blip r:embed="rId4" cstate="print"/>
            <a:srcRect/>
            <a:stretch>
              <a:fillRect/>
            </a:stretch>
          </p:blipFill>
          <p:spPr bwMode="auto">
            <a:xfrm>
              <a:off x="2064" y="1933"/>
              <a:ext cx="360" cy="327"/>
            </a:xfrm>
            <a:prstGeom prst="rect">
              <a:avLst/>
            </a:prstGeom>
            <a:noFill/>
            <a:ln w="9525">
              <a:noFill/>
              <a:miter lim="800000"/>
              <a:headEnd/>
              <a:tailEnd/>
            </a:ln>
          </p:spPr>
        </p:pic>
        <p:pic>
          <p:nvPicPr>
            <p:cNvPr id="14" name="Picture 29" descr="ca-001 Oct. 14 11.30.gif"/>
            <p:cNvPicPr>
              <a:picLocks noChangeAspect="1"/>
            </p:cNvPicPr>
            <p:nvPr/>
          </p:nvPicPr>
          <p:blipFill>
            <a:blip r:embed="rId5" cstate="print"/>
            <a:srcRect/>
            <a:stretch>
              <a:fillRect/>
            </a:stretch>
          </p:blipFill>
          <p:spPr bwMode="auto">
            <a:xfrm>
              <a:off x="1882" y="1933"/>
              <a:ext cx="131" cy="326"/>
            </a:xfrm>
            <a:prstGeom prst="rect">
              <a:avLst/>
            </a:prstGeom>
            <a:noFill/>
            <a:ln w="9525">
              <a:noFill/>
              <a:miter lim="800000"/>
              <a:headEnd/>
              <a:tailEnd/>
            </a:ln>
          </p:spPr>
        </p:pic>
        <p:sp>
          <p:nvSpPr>
            <p:cNvPr id="15" name="Rectangle 75"/>
            <p:cNvSpPr>
              <a:spLocks noChangeArrowheads="1"/>
            </p:cNvSpPr>
            <p:nvPr/>
          </p:nvSpPr>
          <p:spPr bwMode="auto">
            <a:xfrm>
              <a:off x="1746" y="1630"/>
              <a:ext cx="1043" cy="174"/>
            </a:xfrm>
            <a:prstGeom prst="rect">
              <a:avLst/>
            </a:prstGeom>
            <a:noFill/>
            <a:ln w="25400" algn="ctr">
              <a:noFill/>
              <a:miter lim="800000"/>
              <a:headEnd/>
              <a:tailEnd/>
            </a:ln>
          </p:spPr>
          <p:txBody>
            <a:bodyPr wrap="square">
              <a:spAutoFit/>
            </a:bodyPr>
            <a:lstStyle/>
            <a:p>
              <a:pPr algn="ctr"/>
              <a:r>
                <a:rPr lang="en-US" altLang="ja-JP" sz="1200" b="1" dirty="0" smtClean="0">
                  <a:solidFill>
                    <a:srgbClr val="003065"/>
                  </a:solidFill>
                  <a:latin typeface="Arial" pitchFamily="34" charset="0"/>
                  <a:cs typeface="Arial" pitchFamily="34" charset="0"/>
                </a:rPr>
                <a:t>UC </a:t>
              </a:r>
              <a:r>
                <a:rPr lang="en-US" altLang="ja-JP" sz="1200" b="1" dirty="0">
                  <a:solidFill>
                    <a:srgbClr val="003065"/>
                  </a:solidFill>
                  <a:latin typeface="Arial" pitchFamily="34" charset="0"/>
                  <a:cs typeface="Arial" pitchFamily="34" charset="0"/>
                </a:rPr>
                <a:t>Server</a:t>
              </a:r>
            </a:p>
          </p:txBody>
        </p:sp>
        <p:sp>
          <p:nvSpPr>
            <p:cNvPr id="16" name="Rectangle 76"/>
            <p:cNvSpPr>
              <a:spLocks noChangeArrowheads="1"/>
            </p:cNvSpPr>
            <p:nvPr/>
          </p:nvSpPr>
          <p:spPr bwMode="auto">
            <a:xfrm>
              <a:off x="1778" y="1756"/>
              <a:ext cx="1015" cy="154"/>
            </a:xfrm>
            <a:prstGeom prst="rect">
              <a:avLst/>
            </a:prstGeom>
            <a:noFill/>
            <a:ln w="25400" algn="ctr">
              <a:noFill/>
              <a:miter lim="800000"/>
              <a:headEnd/>
              <a:tailEnd/>
            </a:ln>
          </p:spPr>
          <p:txBody>
            <a:bodyPr wrap="none">
              <a:spAutoFit/>
            </a:bodyPr>
            <a:lstStyle/>
            <a:p>
              <a:r>
                <a:rPr lang="en-US" altLang="ja-JP" sz="1000" b="0" dirty="0">
                  <a:solidFill>
                    <a:schemeClr val="tx1"/>
                  </a:solidFill>
                  <a:latin typeface="Arial" pitchFamily="34" charset="0"/>
                  <a:cs typeface="Arial" pitchFamily="34" charset="0"/>
                </a:rPr>
                <a:t>Communication Assistant</a:t>
              </a:r>
            </a:p>
          </p:txBody>
        </p:sp>
      </p:grpSp>
      <p:grpSp>
        <p:nvGrpSpPr>
          <p:cNvPr id="17" name="Group 97"/>
          <p:cNvGrpSpPr>
            <a:grpSpLocks/>
          </p:cNvGrpSpPr>
          <p:nvPr/>
        </p:nvGrpSpPr>
        <p:grpSpPr bwMode="auto">
          <a:xfrm>
            <a:off x="2267744" y="2420762"/>
            <a:ext cx="1668463" cy="1084261"/>
            <a:chOff x="3119" y="1632"/>
            <a:chExt cx="1051" cy="683"/>
          </a:xfrm>
        </p:grpSpPr>
        <p:sp>
          <p:nvSpPr>
            <p:cNvPr id="18" name="AutoShape 58"/>
            <p:cNvSpPr>
              <a:spLocks noChangeArrowheads="1"/>
            </p:cNvSpPr>
            <p:nvPr/>
          </p:nvSpPr>
          <p:spPr bwMode="auto">
            <a:xfrm>
              <a:off x="3127" y="1632"/>
              <a:ext cx="1043" cy="663"/>
            </a:xfrm>
            <a:prstGeom prst="roundRect">
              <a:avLst>
                <a:gd name="adj" fmla="val 6366"/>
              </a:avLst>
            </a:prstGeom>
            <a:solidFill>
              <a:schemeClr val="bg1"/>
            </a:solidFill>
            <a:ln w="12700" algn="ctr">
              <a:solidFill>
                <a:srgbClr val="606060"/>
              </a:solidFill>
              <a:round/>
              <a:headEnd/>
              <a:tailEnd/>
            </a:ln>
          </p:spPr>
          <p:txBody>
            <a:bodyPr wrap="none" anchor="ctr"/>
            <a:lstStyle/>
            <a:p>
              <a:endParaRPr lang="ja-JP" altLang="en-US"/>
            </a:p>
          </p:txBody>
        </p:sp>
        <p:pic>
          <p:nvPicPr>
            <p:cNvPr id="19" name="図 1" descr="2.png"/>
            <p:cNvPicPr>
              <a:picLocks noChangeAspect="1"/>
            </p:cNvPicPr>
            <p:nvPr/>
          </p:nvPicPr>
          <p:blipFill>
            <a:blip r:embed="rId6" cstate="print"/>
            <a:srcRect/>
            <a:stretch>
              <a:fillRect/>
            </a:stretch>
          </p:blipFill>
          <p:spPr bwMode="auto">
            <a:xfrm rot="1502141">
              <a:off x="3243" y="1842"/>
              <a:ext cx="236" cy="327"/>
            </a:xfrm>
            <a:prstGeom prst="rect">
              <a:avLst/>
            </a:prstGeom>
            <a:noFill/>
            <a:ln w="9525">
              <a:noFill/>
              <a:miter lim="800000"/>
              <a:headEnd/>
              <a:tailEnd/>
            </a:ln>
          </p:spPr>
        </p:pic>
        <p:pic>
          <p:nvPicPr>
            <p:cNvPr id="20" name="Picture 15" descr="E:\Panasonic2011\和田さま☆アイコン集\from_dobashi\Voice Mail\message.png"/>
            <p:cNvPicPr>
              <a:picLocks noChangeAspect="1" noChangeArrowheads="1"/>
            </p:cNvPicPr>
            <p:nvPr/>
          </p:nvPicPr>
          <p:blipFill>
            <a:blip r:embed="rId7" cstate="print"/>
            <a:srcRect/>
            <a:stretch>
              <a:fillRect/>
            </a:stretch>
          </p:blipFill>
          <p:spPr bwMode="auto">
            <a:xfrm>
              <a:off x="3476" y="1887"/>
              <a:ext cx="311" cy="294"/>
            </a:xfrm>
            <a:prstGeom prst="rect">
              <a:avLst/>
            </a:prstGeom>
            <a:noFill/>
            <a:ln w="9525">
              <a:noFill/>
              <a:miter lim="800000"/>
              <a:headEnd/>
              <a:tailEnd/>
            </a:ln>
          </p:spPr>
        </p:pic>
        <p:sp>
          <p:nvSpPr>
            <p:cNvPr id="21" name="Rectangle 71"/>
            <p:cNvSpPr>
              <a:spLocks noChangeArrowheads="1"/>
            </p:cNvSpPr>
            <p:nvPr/>
          </p:nvSpPr>
          <p:spPr bwMode="auto">
            <a:xfrm>
              <a:off x="3119" y="1632"/>
              <a:ext cx="1038" cy="174"/>
            </a:xfrm>
            <a:prstGeom prst="rect">
              <a:avLst/>
            </a:prstGeom>
            <a:noFill/>
            <a:ln w="25400" algn="ctr">
              <a:noFill/>
              <a:miter lim="800000"/>
              <a:headEnd/>
              <a:tailEnd/>
            </a:ln>
          </p:spPr>
          <p:txBody>
            <a:bodyPr wrap="square">
              <a:spAutoFit/>
            </a:bodyPr>
            <a:lstStyle/>
            <a:p>
              <a:pPr algn="ctr"/>
              <a:r>
                <a:rPr lang="en-US" altLang="ja-JP" sz="1200" b="1" dirty="0">
                  <a:solidFill>
                    <a:srgbClr val="003065"/>
                  </a:solidFill>
                  <a:latin typeface="Arial" pitchFamily="34" charset="0"/>
                  <a:cs typeface="Arial" pitchFamily="34" charset="0"/>
                </a:rPr>
                <a:t>Voice Mail Server</a:t>
              </a:r>
            </a:p>
          </p:txBody>
        </p:sp>
        <p:graphicFrame>
          <p:nvGraphicFramePr>
            <p:cNvPr id="22" name="Object 77"/>
            <p:cNvGraphicFramePr>
              <a:graphicFrameLocks noChangeAspect="1"/>
            </p:cNvGraphicFramePr>
            <p:nvPr/>
          </p:nvGraphicFramePr>
          <p:xfrm>
            <a:off x="3865" y="1872"/>
            <a:ext cx="211" cy="270"/>
          </p:xfrm>
          <a:graphic>
            <a:graphicData uri="http://schemas.openxmlformats.org/presentationml/2006/ole">
              <mc:AlternateContent xmlns:mc="http://schemas.openxmlformats.org/markup-compatibility/2006">
                <mc:Choice xmlns:v="urn:schemas-microsoft-com:vml" Requires="v">
                  <p:oleObj spid="_x0000_s1526" name="Image" r:id="rId8" imgW="964739" imgH="1231746" progId="">
                    <p:embed/>
                  </p:oleObj>
                </mc:Choice>
                <mc:Fallback>
                  <p:oleObj name="Image" r:id="rId8" imgW="964739" imgH="1231746" progId="">
                    <p:embed/>
                    <p:pic>
                      <p:nvPicPr>
                        <p:cNvPr id="0" name="Picture 4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5" y="1872"/>
                          <a:ext cx="211" cy="27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25400">
                              <a:solidFill>
                                <a:srgbClr val="606060"/>
                              </a:solidFill>
                              <a:miter lim="800000"/>
                              <a:headEnd/>
                              <a:tailEnd/>
                            </a14:hiddenLine>
                          </a:ext>
                        </a:extLst>
                      </p:spPr>
                    </p:pic>
                  </p:oleObj>
                </mc:Fallback>
              </mc:AlternateContent>
            </a:graphicData>
          </a:graphic>
        </p:graphicFrame>
        <p:sp>
          <p:nvSpPr>
            <p:cNvPr id="23" name="Text Box 78"/>
            <p:cNvSpPr txBox="1">
              <a:spLocks noChangeArrowheads="1"/>
            </p:cNvSpPr>
            <p:nvPr/>
          </p:nvSpPr>
          <p:spPr bwMode="auto">
            <a:xfrm>
              <a:off x="3767" y="2160"/>
              <a:ext cx="385" cy="155"/>
            </a:xfrm>
            <a:prstGeom prst="rect">
              <a:avLst/>
            </a:prstGeom>
            <a:noFill/>
            <a:ln w="25400" algn="ctr">
              <a:noFill/>
              <a:miter lim="800000"/>
              <a:headEnd/>
              <a:tailEnd/>
            </a:ln>
          </p:spPr>
          <p:txBody>
            <a:bodyPr wrap="none">
              <a:spAutoFit/>
            </a:bodyPr>
            <a:lstStyle/>
            <a:p>
              <a:r>
                <a:rPr lang="en-US" altLang="ja-JP" sz="1000" b="0" dirty="0">
                  <a:solidFill>
                    <a:srgbClr val="595757"/>
                  </a:solidFill>
                  <a:latin typeface="Arial" pitchFamily="34" charset="0"/>
                  <a:cs typeface="Arial" pitchFamily="34" charset="0"/>
                </a:rPr>
                <a:t>wav file</a:t>
              </a:r>
            </a:p>
          </p:txBody>
        </p:sp>
      </p:grpSp>
      <p:sp>
        <p:nvSpPr>
          <p:cNvPr id="41" name="テキスト ボックス 148"/>
          <p:cNvSpPr txBox="1">
            <a:spLocks noChangeArrowheads="1"/>
          </p:cNvSpPr>
          <p:nvPr/>
        </p:nvSpPr>
        <p:spPr bwMode="auto">
          <a:xfrm>
            <a:off x="3563888" y="4266580"/>
            <a:ext cx="2304256" cy="707886"/>
          </a:xfrm>
          <a:prstGeom prst="rect">
            <a:avLst/>
          </a:prstGeom>
          <a:noFill/>
          <a:ln w="9525">
            <a:noFill/>
            <a:miter lim="800000"/>
            <a:headEnd/>
            <a:tailEnd/>
          </a:ln>
        </p:spPr>
        <p:txBody>
          <a:bodyPr wrap="square">
            <a:spAutoFit/>
          </a:bodyPr>
          <a:lstStyle/>
          <a:p>
            <a:pPr algn="ctr"/>
            <a:r>
              <a:rPr lang="en-US" altLang="ja-JP" sz="1600" b="1" dirty="0" smtClean="0">
                <a:solidFill>
                  <a:srgbClr val="003065"/>
                </a:solidFill>
                <a:latin typeface="Arial" pitchFamily="34" charset="0"/>
                <a:cs typeface="Arial" pitchFamily="34" charset="0"/>
              </a:rPr>
              <a:t>Smart Hybrid PBX</a:t>
            </a:r>
          </a:p>
          <a:p>
            <a:pPr algn="ctr"/>
            <a:r>
              <a:rPr lang="en-US" altLang="ja-JP" sz="2400" b="1" dirty="0" smtClean="0">
                <a:solidFill>
                  <a:srgbClr val="003065"/>
                </a:solidFill>
                <a:latin typeface="Arial" pitchFamily="34" charset="0"/>
                <a:cs typeface="Arial" pitchFamily="34" charset="0"/>
              </a:rPr>
              <a:t>KX-NS500</a:t>
            </a:r>
            <a:endParaRPr lang="en-US" altLang="ja-JP" sz="2400" b="1" dirty="0">
              <a:solidFill>
                <a:srgbClr val="003065"/>
              </a:solidFill>
              <a:latin typeface="Arial" pitchFamily="34" charset="0"/>
              <a:cs typeface="Arial" pitchFamily="34" charset="0"/>
            </a:endParaRPr>
          </a:p>
        </p:txBody>
      </p:sp>
      <p:grpSp>
        <p:nvGrpSpPr>
          <p:cNvPr id="40" name="グループ化 39"/>
          <p:cNvGrpSpPr/>
          <p:nvPr/>
        </p:nvGrpSpPr>
        <p:grpSpPr>
          <a:xfrm>
            <a:off x="683568" y="4770636"/>
            <a:ext cx="2664297" cy="1224136"/>
            <a:chOff x="683568" y="4770636"/>
            <a:chExt cx="2664297" cy="1224136"/>
          </a:xfrm>
        </p:grpSpPr>
        <p:sp>
          <p:nvSpPr>
            <p:cNvPr id="33" name="Rectangle 22"/>
            <p:cNvSpPr>
              <a:spLocks noChangeArrowheads="1"/>
            </p:cNvSpPr>
            <p:nvPr/>
          </p:nvSpPr>
          <p:spPr bwMode="auto">
            <a:xfrm>
              <a:off x="827584" y="5130676"/>
              <a:ext cx="2159596" cy="646331"/>
            </a:xfrm>
            <a:prstGeom prst="rect">
              <a:avLst/>
            </a:prstGeom>
            <a:noFill/>
            <a:ln w="9525">
              <a:noFill/>
              <a:miter lim="800000"/>
              <a:headEnd/>
              <a:tailEnd/>
            </a:ln>
          </p:spPr>
          <p:txBody>
            <a:bodyPr wrap="square">
              <a:spAutoFit/>
            </a:bodyPr>
            <a:lstStyle/>
            <a:p>
              <a:pPr algn="l"/>
              <a:r>
                <a:rPr lang="en-GB" altLang="ja-JP" sz="1200" b="0" dirty="0">
                  <a:solidFill>
                    <a:schemeClr val="tx1"/>
                  </a:solidFill>
                  <a:latin typeface="Arial" pitchFamily="34" charset="0"/>
                  <a:cs typeface="Arial" pitchFamily="34" charset="0"/>
                </a:rPr>
                <a:t>- Voice </a:t>
              </a:r>
              <a:r>
                <a:rPr lang="en-US" altLang="ja-JP" sz="1200" b="0" dirty="0">
                  <a:solidFill>
                    <a:schemeClr val="tx1"/>
                  </a:solidFill>
                  <a:latin typeface="Arial" pitchFamily="34" charset="0"/>
                  <a:cs typeface="Arial" pitchFamily="34" charset="0"/>
                </a:rPr>
                <a:t>m</a:t>
              </a:r>
              <a:r>
                <a:rPr lang="en-GB" altLang="ja-JP" sz="1200" b="0" dirty="0">
                  <a:solidFill>
                    <a:schemeClr val="tx1"/>
                  </a:solidFill>
                  <a:latin typeface="Arial" pitchFamily="34" charset="0"/>
                  <a:cs typeface="Arial" pitchFamily="34" charset="0"/>
                </a:rPr>
                <a:t>ail notification </a:t>
              </a:r>
            </a:p>
            <a:p>
              <a:pPr algn="l"/>
              <a:r>
                <a:rPr lang="en-GB" altLang="ja-JP" sz="1200" b="0" dirty="0" smtClean="0">
                  <a:solidFill>
                    <a:schemeClr val="tx1"/>
                  </a:solidFill>
                  <a:latin typeface="Arial" pitchFamily="34" charset="0"/>
                  <a:cs typeface="Arial" pitchFamily="34" charset="0"/>
                </a:rPr>
                <a:t>- </a:t>
              </a:r>
              <a:r>
                <a:rPr lang="en-GB" altLang="ja-JP" sz="1200" b="0" dirty="0">
                  <a:solidFill>
                    <a:schemeClr val="tx1"/>
                  </a:solidFill>
                  <a:latin typeface="Arial" pitchFamily="34" charset="0"/>
                  <a:cs typeface="Arial" pitchFamily="34" charset="0"/>
                </a:rPr>
                <a:t>System </a:t>
              </a:r>
              <a:r>
                <a:rPr lang="en-US" altLang="ja-JP" sz="1200" b="0" dirty="0">
                  <a:solidFill>
                    <a:schemeClr val="tx1"/>
                  </a:solidFill>
                  <a:latin typeface="Arial" pitchFamily="34" charset="0"/>
                  <a:cs typeface="Arial" pitchFamily="34" charset="0"/>
                </a:rPr>
                <a:t>alarm</a:t>
              </a:r>
              <a:r>
                <a:rPr lang="en-GB" altLang="ja-JP" sz="1200" b="0" dirty="0">
                  <a:solidFill>
                    <a:schemeClr val="tx1"/>
                  </a:solidFill>
                  <a:latin typeface="Arial" pitchFamily="34" charset="0"/>
                  <a:cs typeface="Arial" pitchFamily="34" charset="0"/>
                </a:rPr>
                <a:t> notification</a:t>
              </a:r>
            </a:p>
            <a:p>
              <a:pPr algn="l"/>
              <a:r>
                <a:rPr lang="en-GB" altLang="ja-JP" sz="1200" b="0" dirty="0" smtClean="0">
                  <a:solidFill>
                    <a:schemeClr val="tx1"/>
                  </a:solidFill>
                  <a:latin typeface="Arial" pitchFamily="34" charset="0"/>
                  <a:cs typeface="Arial" pitchFamily="34" charset="0"/>
                </a:rPr>
                <a:t>- </a:t>
              </a:r>
              <a:r>
                <a:rPr lang="en-GB" altLang="ja-JP" sz="1200" b="0" dirty="0">
                  <a:solidFill>
                    <a:schemeClr val="tx1"/>
                  </a:solidFill>
                  <a:latin typeface="Arial" pitchFamily="34" charset="0"/>
                  <a:cs typeface="Arial" pitchFamily="34" charset="0"/>
                </a:rPr>
                <a:t>And more….</a:t>
              </a:r>
            </a:p>
          </p:txBody>
        </p:sp>
        <p:sp>
          <p:nvSpPr>
            <p:cNvPr id="34" name="正方形/長方形 3"/>
            <p:cNvSpPr>
              <a:spLocks noChangeArrowheads="1"/>
            </p:cNvSpPr>
            <p:nvPr/>
          </p:nvSpPr>
          <p:spPr bwMode="auto">
            <a:xfrm>
              <a:off x="755577" y="4868888"/>
              <a:ext cx="2592288" cy="307777"/>
            </a:xfrm>
            <a:prstGeom prst="rect">
              <a:avLst/>
            </a:prstGeom>
            <a:noFill/>
            <a:ln w="9525">
              <a:noFill/>
              <a:miter lim="800000"/>
              <a:headEnd/>
              <a:tailEnd/>
            </a:ln>
          </p:spPr>
          <p:txBody>
            <a:bodyPr wrap="square">
              <a:spAutoFit/>
            </a:bodyPr>
            <a:lstStyle/>
            <a:p>
              <a:r>
                <a:rPr lang="en-US" altLang="ja-JP" sz="1400" b="1" dirty="0">
                  <a:solidFill>
                    <a:srgbClr val="0091DB"/>
                  </a:solidFill>
                  <a:latin typeface="Arial" pitchFamily="34" charset="0"/>
                  <a:cs typeface="Arial" pitchFamily="34" charset="0"/>
                </a:rPr>
                <a:t>E-mail </a:t>
              </a:r>
              <a:r>
                <a:rPr lang="en-US" altLang="ja-JP" sz="1400" b="1" dirty="0" smtClean="0">
                  <a:solidFill>
                    <a:srgbClr val="0091DB"/>
                  </a:solidFill>
                  <a:latin typeface="Arial" pitchFamily="34" charset="0"/>
                  <a:cs typeface="Arial" pitchFamily="34" charset="0"/>
                </a:rPr>
                <a:t>Notification Function</a:t>
              </a:r>
              <a:endParaRPr lang="en-US" altLang="ja-JP" sz="1400" b="1" dirty="0">
                <a:solidFill>
                  <a:srgbClr val="0091DB"/>
                </a:solidFill>
                <a:latin typeface="Arial" pitchFamily="34" charset="0"/>
                <a:cs typeface="Arial" pitchFamily="34" charset="0"/>
              </a:endParaRPr>
            </a:p>
          </p:txBody>
        </p:sp>
        <p:sp>
          <p:nvSpPr>
            <p:cNvPr id="43" name="AutoShape 81"/>
            <p:cNvSpPr>
              <a:spLocks noChangeArrowheads="1"/>
            </p:cNvSpPr>
            <p:nvPr/>
          </p:nvSpPr>
          <p:spPr bwMode="auto">
            <a:xfrm>
              <a:off x="683568" y="4770636"/>
              <a:ext cx="2664296" cy="1224136"/>
            </a:xfrm>
            <a:prstGeom prst="roundRect">
              <a:avLst>
                <a:gd name="adj" fmla="val 16667"/>
              </a:avLst>
            </a:prstGeom>
            <a:noFill/>
            <a:ln w="19050" algn="ctr">
              <a:solidFill>
                <a:srgbClr val="0091DB"/>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solidFill>
                  <a:srgbClr val="9184BD"/>
                </a:solidFill>
              </a:endParaRPr>
            </a:p>
          </p:txBody>
        </p:sp>
      </p:grpSp>
      <p:grpSp>
        <p:nvGrpSpPr>
          <p:cNvPr id="39" name="グループ化 38"/>
          <p:cNvGrpSpPr/>
          <p:nvPr/>
        </p:nvGrpSpPr>
        <p:grpSpPr>
          <a:xfrm>
            <a:off x="6156176" y="4770636"/>
            <a:ext cx="2448272" cy="1224136"/>
            <a:chOff x="6156176" y="4770636"/>
            <a:chExt cx="2448272" cy="1224136"/>
          </a:xfrm>
        </p:grpSpPr>
        <p:sp>
          <p:nvSpPr>
            <p:cNvPr id="32" name="Rectangle 21"/>
            <p:cNvSpPr>
              <a:spLocks noChangeArrowheads="1"/>
            </p:cNvSpPr>
            <p:nvPr/>
          </p:nvSpPr>
          <p:spPr bwMode="auto">
            <a:xfrm>
              <a:off x="6300192" y="5317083"/>
              <a:ext cx="2160240" cy="461665"/>
            </a:xfrm>
            <a:prstGeom prst="rect">
              <a:avLst/>
            </a:prstGeom>
            <a:noFill/>
            <a:ln w="9525">
              <a:noFill/>
              <a:miter lim="800000"/>
              <a:headEnd/>
              <a:tailEnd/>
            </a:ln>
          </p:spPr>
          <p:txBody>
            <a:bodyPr wrap="square">
              <a:spAutoFit/>
            </a:bodyPr>
            <a:lstStyle/>
            <a:p>
              <a:pPr algn="l"/>
              <a:r>
                <a:rPr lang="en-GB" altLang="ja-JP" sz="1200" b="0" dirty="0">
                  <a:solidFill>
                    <a:schemeClr val="tx1"/>
                  </a:solidFill>
                  <a:latin typeface="Arial" pitchFamily="34" charset="0"/>
                  <a:cs typeface="Arial" pitchFamily="34" charset="0"/>
                </a:rPr>
                <a:t>- Microsoft Outlook plug-in</a:t>
              </a:r>
            </a:p>
            <a:p>
              <a:pPr algn="l"/>
              <a:r>
                <a:rPr lang="en-GB" altLang="ja-JP" sz="1200" b="0" dirty="0">
                  <a:solidFill>
                    <a:schemeClr val="tx1"/>
                  </a:solidFill>
                  <a:latin typeface="Arial" pitchFamily="34" charset="0"/>
                  <a:cs typeface="Arial" pitchFamily="34" charset="0"/>
                </a:rPr>
                <a:t>- IMAP4 protocol supported</a:t>
              </a:r>
            </a:p>
          </p:txBody>
        </p:sp>
        <p:sp>
          <p:nvSpPr>
            <p:cNvPr id="35" name="正方形/長方形 76"/>
            <p:cNvSpPr>
              <a:spLocks noChangeArrowheads="1"/>
            </p:cNvSpPr>
            <p:nvPr/>
          </p:nvSpPr>
          <p:spPr bwMode="auto">
            <a:xfrm>
              <a:off x="6209730" y="4838725"/>
              <a:ext cx="2200275" cy="523220"/>
            </a:xfrm>
            <a:prstGeom prst="rect">
              <a:avLst/>
            </a:prstGeom>
            <a:noFill/>
            <a:ln w="9525">
              <a:noFill/>
              <a:miter lim="800000"/>
              <a:headEnd/>
              <a:tailEnd/>
            </a:ln>
          </p:spPr>
          <p:txBody>
            <a:bodyPr>
              <a:spAutoFit/>
            </a:bodyPr>
            <a:lstStyle/>
            <a:p>
              <a:r>
                <a:rPr lang="en-US" altLang="ja-JP" sz="1400" b="1" dirty="0">
                  <a:solidFill>
                    <a:srgbClr val="0091DB"/>
                  </a:solidFill>
                  <a:latin typeface="Arial" pitchFamily="34" charset="0"/>
                  <a:cs typeface="Arial" pitchFamily="34" charset="0"/>
                </a:rPr>
                <a:t>MS</a:t>
              </a:r>
              <a:r>
                <a:rPr lang="ja-JP" altLang="en-US" sz="1400" b="1" dirty="0">
                  <a:solidFill>
                    <a:srgbClr val="0091DB"/>
                  </a:solidFill>
                  <a:latin typeface="Arial" pitchFamily="34" charset="0"/>
                  <a:cs typeface="Arial" pitchFamily="34" charset="0"/>
                </a:rPr>
                <a:t> </a:t>
              </a:r>
              <a:r>
                <a:rPr lang="en-US" altLang="ja-JP" sz="1400" b="1" dirty="0">
                  <a:solidFill>
                    <a:srgbClr val="0091DB"/>
                  </a:solidFill>
                  <a:latin typeface="Arial" pitchFamily="34" charset="0"/>
                  <a:cs typeface="Arial" pitchFamily="34" charset="0"/>
                </a:rPr>
                <a:t>Outlook</a:t>
              </a:r>
              <a:r>
                <a:rPr lang="ja-JP" altLang="en-US" sz="1400" b="1" dirty="0">
                  <a:solidFill>
                    <a:srgbClr val="0091DB"/>
                  </a:solidFill>
                  <a:latin typeface="Arial" pitchFamily="34" charset="0"/>
                  <a:cs typeface="Arial" pitchFamily="34" charset="0"/>
                </a:rPr>
                <a:t> </a:t>
              </a:r>
              <a:r>
                <a:rPr lang="en-US" altLang="ja-JP" sz="1400" b="1" dirty="0">
                  <a:solidFill>
                    <a:srgbClr val="0091DB"/>
                  </a:solidFill>
                  <a:latin typeface="Arial" pitchFamily="34" charset="0"/>
                  <a:cs typeface="Arial" pitchFamily="34" charset="0"/>
                </a:rPr>
                <a:t>&amp;</a:t>
              </a:r>
              <a:br>
                <a:rPr lang="en-US" altLang="ja-JP" sz="1400" b="1" dirty="0">
                  <a:solidFill>
                    <a:srgbClr val="0091DB"/>
                  </a:solidFill>
                  <a:latin typeface="Arial" pitchFamily="34" charset="0"/>
                  <a:cs typeface="Arial" pitchFamily="34" charset="0"/>
                </a:rPr>
              </a:br>
              <a:r>
                <a:rPr lang="en-US" altLang="ja-JP" sz="1400" b="1" dirty="0">
                  <a:solidFill>
                    <a:srgbClr val="0091DB"/>
                  </a:solidFill>
                  <a:latin typeface="Arial" pitchFamily="34" charset="0"/>
                  <a:cs typeface="Arial" pitchFamily="34" charset="0"/>
                </a:rPr>
                <a:t>IMAP4</a:t>
              </a:r>
              <a:r>
                <a:rPr lang="ja-JP" altLang="en-US" sz="1400" b="1" dirty="0">
                  <a:solidFill>
                    <a:srgbClr val="0091DB"/>
                  </a:solidFill>
                  <a:latin typeface="Arial" pitchFamily="34" charset="0"/>
                  <a:cs typeface="Arial" pitchFamily="34" charset="0"/>
                </a:rPr>
                <a:t> </a:t>
              </a:r>
              <a:r>
                <a:rPr lang="en-US" altLang="ja-JP" sz="1400" b="1" dirty="0">
                  <a:solidFill>
                    <a:srgbClr val="0091DB"/>
                  </a:solidFill>
                  <a:latin typeface="Arial" pitchFamily="34" charset="0"/>
                  <a:cs typeface="Arial" pitchFamily="34" charset="0"/>
                </a:rPr>
                <a:t>Integration</a:t>
              </a:r>
            </a:p>
          </p:txBody>
        </p:sp>
        <p:sp>
          <p:nvSpPr>
            <p:cNvPr id="44" name="AutoShape 81"/>
            <p:cNvSpPr>
              <a:spLocks noChangeArrowheads="1"/>
            </p:cNvSpPr>
            <p:nvPr/>
          </p:nvSpPr>
          <p:spPr bwMode="auto">
            <a:xfrm>
              <a:off x="6156176" y="4770636"/>
              <a:ext cx="2448272" cy="1224136"/>
            </a:xfrm>
            <a:prstGeom prst="roundRect">
              <a:avLst>
                <a:gd name="adj" fmla="val 16667"/>
              </a:avLst>
            </a:prstGeom>
            <a:noFill/>
            <a:ln w="19050" algn="ctr">
              <a:solidFill>
                <a:srgbClr val="0091DB"/>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solidFill>
                  <a:srgbClr val="9184BD"/>
                </a:solidFill>
              </a:endParaRPr>
            </a:p>
          </p:txBody>
        </p:sp>
      </p:grpSp>
      <p:cxnSp>
        <p:nvCxnSpPr>
          <p:cNvPr id="48" name="直線コネクタ 47"/>
          <p:cNvCxnSpPr/>
          <p:nvPr/>
        </p:nvCxnSpPr>
        <p:spPr>
          <a:xfrm>
            <a:off x="121187" y="1772816"/>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pic>
        <p:nvPicPr>
          <p:cNvPr id="50" name="図 49" descr="KX-NS500-Poster2.png"/>
          <p:cNvPicPr>
            <a:picLocks noChangeAspect="1"/>
          </p:cNvPicPr>
          <p:nvPr/>
        </p:nvPicPr>
        <p:blipFill>
          <a:blip r:embed="rId10" cstate="print"/>
          <a:stretch>
            <a:fillRect/>
          </a:stretch>
        </p:blipFill>
        <p:spPr>
          <a:xfrm>
            <a:off x="3563888" y="5058668"/>
            <a:ext cx="1584176" cy="570303"/>
          </a:xfrm>
          <a:prstGeom prst="rect">
            <a:avLst/>
          </a:prstGeom>
          <a:effectLst>
            <a:outerShdw blurRad="50800" dist="38100" dir="2700000" algn="tl" rotWithShape="0">
              <a:prstClr val="black">
                <a:alpha val="40000"/>
              </a:prstClr>
            </a:outerShdw>
          </a:effectLst>
        </p:spPr>
      </p:pic>
      <p:sp>
        <p:nvSpPr>
          <p:cNvPr id="51" name="テキスト ボックス 50"/>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12</a:t>
            </a:r>
            <a:endParaRPr kumimoji="1" lang="ja-JP" altLang="en-US" sz="1300" dirty="0">
              <a:solidFill>
                <a:srgbClr val="595757"/>
              </a:solidFill>
              <a:latin typeface="Calibri" pitchFamily="34" charset="0"/>
            </a:endParaRPr>
          </a:p>
        </p:txBody>
      </p:sp>
      <p:pic>
        <p:nvPicPr>
          <p:cNvPr id="37" name="図 36" descr="NE250_KX-UT670_l00_shadow.png"/>
          <p:cNvPicPr>
            <a:picLocks noChangeAspect="1"/>
          </p:cNvPicPr>
          <p:nvPr/>
        </p:nvPicPr>
        <p:blipFill>
          <a:blip r:embed="rId11" cstate="print"/>
          <a:stretch>
            <a:fillRect/>
          </a:stretch>
        </p:blipFill>
        <p:spPr>
          <a:xfrm>
            <a:off x="4572000" y="5213626"/>
            <a:ext cx="1224136" cy="1717250"/>
          </a:xfrm>
          <a:prstGeom prst="rect">
            <a:avLst/>
          </a:prstGeom>
        </p:spPr>
      </p:pic>
      <p:sp>
        <p:nvSpPr>
          <p:cNvPr id="38" name="テキスト ボックス 37"/>
          <p:cNvSpPr txBox="1"/>
          <p:nvPr/>
        </p:nvSpPr>
        <p:spPr>
          <a:xfrm>
            <a:off x="1979712" y="147805"/>
            <a:ext cx="1951224" cy="276999"/>
          </a:xfrm>
          <a:prstGeom prst="rect">
            <a:avLst/>
          </a:prstGeom>
          <a:noFill/>
        </p:spPr>
        <p:txBody>
          <a:bodyPr wrap="square" lIns="36000" tIns="0" rIns="36000" bIns="0" rtlCol="0">
            <a:spAutoFit/>
          </a:bodyPr>
          <a:lstStyle/>
          <a:p>
            <a:pPr algn="ctr"/>
            <a:r>
              <a:rPr lang="en-US" altLang="ja-JP" b="1" dirty="0" smtClean="0">
                <a:solidFill>
                  <a:schemeClr val="bg1"/>
                </a:solidFill>
                <a:latin typeface="Calibri" pitchFamily="34" charset="0"/>
              </a:rPr>
              <a:t>- Product Overview</a:t>
            </a:r>
            <a:endParaRPr lang="ja-JP" altLang="en-US"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テキスト ボックス 3"/>
          <p:cNvSpPr txBox="1">
            <a:spLocks noChangeArrowheads="1"/>
          </p:cNvSpPr>
          <p:nvPr/>
        </p:nvSpPr>
        <p:spPr bwMode="auto">
          <a:xfrm>
            <a:off x="107950" y="404813"/>
            <a:ext cx="8928100" cy="584775"/>
          </a:xfrm>
          <a:prstGeom prst="rect">
            <a:avLst/>
          </a:prstGeom>
          <a:noFill/>
          <a:ln w="9525">
            <a:noFill/>
            <a:miter lim="800000"/>
            <a:headEnd/>
            <a:tailEnd/>
          </a:ln>
        </p:spPr>
        <p:txBody>
          <a:bodyPr>
            <a:spAutoFit/>
          </a:bodyPr>
          <a:lstStyle/>
          <a:p>
            <a:pPr algn="ctr"/>
            <a:r>
              <a:rPr lang="en-US" altLang="ja-JP" sz="3100" b="1" dirty="0" smtClean="0">
                <a:solidFill>
                  <a:srgbClr val="003065"/>
                </a:solidFill>
                <a:cs typeface="Arial" pitchFamily="34" charset="0"/>
              </a:rPr>
              <a:t>Comparison</a:t>
            </a:r>
            <a:r>
              <a:rPr lang="ja-JP" altLang="en-US" sz="3100" b="1" dirty="0" smtClean="0">
                <a:solidFill>
                  <a:srgbClr val="003065"/>
                </a:solidFill>
                <a:cs typeface="Arial" pitchFamily="34" charset="0"/>
              </a:rPr>
              <a:t> </a:t>
            </a:r>
            <a:r>
              <a:rPr lang="en-US" altLang="ja-JP" sz="3100" b="1" dirty="0" smtClean="0">
                <a:solidFill>
                  <a:srgbClr val="003065"/>
                </a:solidFill>
                <a:cs typeface="Arial" pitchFamily="34" charset="0"/>
              </a:rPr>
              <a:t>with</a:t>
            </a:r>
            <a:r>
              <a:rPr lang="ja-JP" altLang="en-US" sz="3100" b="1" dirty="0" smtClean="0">
                <a:solidFill>
                  <a:srgbClr val="003065"/>
                </a:solidFill>
                <a:cs typeface="Arial" pitchFamily="34" charset="0"/>
              </a:rPr>
              <a:t> </a:t>
            </a:r>
            <a:r>
              <a:rPr lang="en-US" altLang="ja-JP" sz="3100" b="1" dirty="0" smtClean="0">
                <a:solidFill>
                  <a:srgbClr val="003065"/>
                </a:solidFill>
                <a:cs typeface="Arial" pitchFamily="34" charset="0"/>
              </a:rPr>
              <a:t>TDA/NCP/TDE</a:t>
            </a:r>
            <a:r>
              <a:rPr lang="ja-JP" altLang="en-US" sz="3100" b="1" dirty="0" smtClean="0">
                <a:solidFill>
                  <a:srgbClr val="003065"/>
                </a:solidFill>
                <a:cs typeface="Arial" pitchFamily="34" charset="0"/>
              </a:rPr>
              <a:t> </a:t>
            </a:r>
            <a:r>
              <a:rPr lang="en-US" altLang="ja-JP" sz="3100" b="1" dirty="0" smtClean="0">
                <a:solidFill>
                  <a:srgbClr val="003065"/>
                </a:solidFill>
                <a:cs typeface="Arial" pitchFamily="34" charset="0"/>
              </a:rPr>
              <a:t>Series</a:t>
            </a:r>
            <a:endParaRPr lang="ja-JP" altLang="en-US" sz="3100" b="1" dirty="0">
              <a:solidFill>
                <a:srgbClr val="003065"/>
              </a:solidFill>
              <a:cs typeface="Arial" pitchFamily="34" charset="0"/>
            </a:endParaRPr>
          </a:p>
        </p:txBody>
      </p:sp>
      <p:sp>
        <p:nvSpPr>
          <p:cNvPr id="101379" name="テキスト ボックス 4"/>
          <p:cNvSpPr txBox="1">
            <a:spLocks noChangeArrowheads="1"/>
          </p:cNvSpPr>
          <p:nvPr/>
        </p:nvSpPr>
        <p:spPr bwMode="auto">
          <a:xfrm>
            <a:off x="179512" y="980728"/>
            <a:ext cx="8642350" cy="307975"/>
          </a:xfrm>
          <a:prstGeom prst="rect">
            <a:avLst/>
          </a:prstGeom>
          <a:noFill/>
          <a:ln w="9525">
            <a:noFill/>
            <a:miter lim="800000"/>
            <a:headEnd/>
            <a:tailEnd/>
          </a:ln>
        </p:spPr>
        <p:txBody>
          <a:bodyPr>
            <a:spAutoFit/>
          </a:bodyPr>
          <a:lstStyle/>
          <a:p>
            <a:r>
              <a:rPr lang="en-US" altLang="ja-JP" sz="1400" dirty="0">
                <a:solidFill>
                  <a:srgbClr val="595757"/>
                </a:solidFill>
                <a:latin typeface="Arial" pitchFamily="34" charset="0"/>
                <a:cs typeface="Arial" pitchFamily="34" charset="0"/>
              </a:rPr>
              <a:t>The</a:t>
            </a:r>
            <a:r>
              <a:rPr lang="ja-JP" altLang="en-US" sz="1400" dirty="0">
                <a:solidFill>
                  <a:srgbClr val="595757"/>
                </a:solidFill>
                <a:latin typeface="Arial" pitchFamily="34" charset="0"/>
                <a:cs typeface="Arial" pitchFamily="34" charset="0"/>
              </a:rPr>
              <a:t> </a:t>
            </a:r>
            <a:r>
              <a:rPr lang="en-US" altLang="ja-JP" sz="1400" dirty="0">
                <a:solidFill>
                  <a:srgbClr val="595757"/>
                </a:solidFill>
                <a:latin typeface="Arial" pitchFamily="34" charset="0"/>
                <a:cs typeface="Arial" pitchFamily="34" charset="0"/>
              </a:rPr>
              <a:t>KX-NS500 is more improved and varied than the </a:t>
            </a:r>
            <a:r>
              <a:rPr lang="en-US" altLang="ja-JP" sz="1400" dirty="0" smtClean="0">
                <a:solidFill>
                  <a:srgbClr val="595757"/>
                </a:solidFill>
                <a:latin typeface="Arial" pitchFamily="34" charset="0"/>
                <a:cs typeface="Arial" pitchFamily="34" charset="0"/>
              </a:rPr>
              <a:t>KX-TDA/NCP/TDE </a:t>
            </a:r>
            <a:r>
              <a:rPr lang="en-US" altLang="ja-JP" sz="1400" dirty="0">
                <a:solidFill>
                  <a:srgbClr val="595757"/>
                </a:solidFill>
                <a:latin typeface="Arial" pitchFamily="34" charset="0"/>
                <a:cs typeface="Arial" pitchFamily="34" charset="0"/>
              </a:rPr>
              <a:t>series.</a:t>
            </a:r>
            <a:endParaRPr lang="ja-JP" altLang="en-US" sz="1400" dirty="0">
              <a:solidFill>
                <a:srgbClr val="595757"/>
              </a:solidFill>
              <a:latin typeface="Arial" pitchFamily="34" charset="0"/>
              <a:cs typeface="Arial" pitchFamily="34" charset="0"/>
            </a:endParaRPr>
          </a:p>
        </p:txBody>
      </p:sp>
      <p:graphicFrame>
        <p:nvGraphicFramePr>
          <p:cNvPr id="101481" name="Group 105"/>
          <p:cNvGraphicFramePr>
            <a:graphicFrameLocks noGrp="1"/>
          </p:cNvGraphicFramePr>
          <p:nvPr>
            <p:extLst>
              <p:ext uri="{D42A27DB-BD31-4B8C-83A1-F6EECF244321}">
                <p14:modId xmlns:p14="http://schemas.microsoft.com/office/powerpoint/2010/main" val="2853486381"/>
              </p:ext>
            </p:extLst>
          </p:nvPr>
        </p:nvGraphicFramePr>
        <p:xfrm>
          <a:off x="230188" y="1844824"/>
          <a:ext cx="8590284" cy="3096344"/>
        </p:xfrm>
        <a:graphic>
          <a:graphicData uri="http://schemas.openxmlformats.org/drawingml/2006/table">
            <a:tbl>
              <a:tblPr/>
              <a:tblGrid>
                <a:gridCol w="1461492"/>
                <a:gridCol w="2592288"/>
                <a:gridCol w="1512168"/>
                <a:gridCol w="1512168"/>
                <a:gridCol w="1512168"/>
              </a:tblGrid>
              <a:tr h="9619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Arial" charset="0"/>
                          <a:ea typeface="ＭＳ Ｐゴシック" charset="-128"/>
                        </a:rPr>
                        <a:t>Model No.</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ja-JP" sz="1200" b="1" i="0" u="none" strike="noStrike" cap="none" normalizeH="0" baseline="0" dirty="0" smtClean="0">
                        <a:ln>
                          <a:noFill/>
                        </a:ln>
                        <a:solidFill>
                          <a:srgbClr val="000000"/>
                        </a:solidFill>
                        <a:effectLst/>
                        <a:latin typeface="Arial" charset="0"/>
                        <a:ea typeface="ＭＳ Ｐゴシック" charset="-128"/>
                      </a:endParaRPr>
                    </a:p>
                  </a:txBody>
                  <a:tcPr marL="7979" marR="7979" marT="7979"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rgbClr val="000000"/>
                        </a:solidFill>
                        <a:effectLst/>
                        <a:latin typeface="Arial" charset="0"/>
                        <a:ea typeface="ＭＳ Ｐゴシック" charset="-128"/>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rgbClr val="000000"/>
                        </a:solidFill>
                        <a:effectLst/>
                        <a:latin typeface="Arial" charset="0"/>
                        <a:ea typeface="ＭＳ Ｐゴシック" charset="-128"/>
                      </a:endParaRPr>
                    </a:p>
                  </a:txBody>
                  <a:tcPr marL="7979" marR="7979" marT="7979"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rgbClr val="000000"/>
                        </a:solidFill>
                        <a:effectLst/>
                        <a:latin typeface="Arial" charset="0"/>
                        <a:ea typeface="ＭＳ Ｐゴシック" charset="-128"/>
                      </a:endParaRPr>
                    </a:p>
                  </a:txBody>
                  <a:tcPr marL="7979" marR="7979" marT="7979"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rgbClr val="000000"/>
                        </a:solidFill>
                        <a:effectLst/>
                        <a:latin typeface="Arial" charset="0"/>
                        <a:ea typeface="ＭＳ Ｐゴシック" charset="-128"/>
                      </a:endParaRPr>
                    </a:p>
                  </a:txBody>
                  <a:tcPr marL="7979" marR="7979" marT="7979"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tr>
              <a:tr h="48184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Arial" charset="0"/>
                          <a:ea typeface="ＭＳ Ｐゴシック" charset="-128"/>
                        </a:rPr>
                        <a:t>Trunk Capacity</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bg1"/>
                          </a:solidFill>
                          <a:effectLst/>
                          <a:latin typeface="Arial" charset="0"/>
                          <a:ea typeface="ＭＳ Ｐゴシック" charset="-128"/>
                        </a:rPr>
                        <a:t>Legacy: Max 126</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bg1"/>
                          </a:solidFill>
                          <a:effectLst/>
                          <a:latin typeface="Arial" charset="0"/>
                          <a:ea typeface="ＭＳ Ｐゴシック" charset="-128"/>
                        </a:rPr>
                        <a:t>IP: Max 64</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9BD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Legacy: Max 106</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Legacy: Max 64</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IP: Max 64</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Legacy: Max 128</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IP: Max 64</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48126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Arial" charset="0"/>
                          <a:ea typeface="ＭＳ Ｐゴシック" charset="-128"/>
                        </a:rPr>
                        <a:t>Extension Capacity </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bg1"/>
                          </a:solidFill>
                          <a:effectLst/>
                          <a:latin typeface="Arial" charset="0"/>
                          <a:ea typeface="ＭＳ Ｐゴシック" charset="-128"/>
                        </a:rPr>
                        <a:t>Legacy: Max 160</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bg1"/>
                          </a:solidFill>
                          <a:effectLst/>
                          <a:latin typeface="Arial" charset="0"/>
                          <a:ea typeface="ＭＳ Ｐゴシック" charset="-128"/>
                        </a:rPr>
                        <a:t>IP: Max 128</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9BD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Legacy: Max 128</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IP: Max 112</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Legacy: Max 44</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IP: Max 128</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Legacy: Max 256</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IP: Max 192</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48126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charset="-128"/>
                        </a:rPr>
                        <a:t>Built-in Voice Mail</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bg1"/>
                          </a:solidFill>
                          <a:effectLst/>
                          <a:latin typeface="Arial" charset="0"/>
                          <a:ea typeface="ＭＳ Ｐゴシック" charset="-128"/>
                        </a:rPr>
                        <a:t>Full VM functions </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ja-JP" sz="1200" b="1" i="0" u="none" strike="noStrike" cap="none" normalizeH="0" baseline="0" dirty="0" smtClean="0">
                          <a:ln>
                            <a:noFill/>
                          </a:ln>
                          <a:solidFill>
                            <a:schemeClr val="bg1"/>
                          </a:solidFill>
                          <a:effectLst/>
                          <a:latin typeface="Arial" charset="0"/>
                          <a:ea typeface="ＭＳ Ｐゴシック" charset="-128"/>
                        </a:rPr>
                        <a:t>Unified Message </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9BD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Arial" charset="0"/>
                          <a:ea typeface="ＭＳ Ｐゴシック" charset="-128"/>
                        </a:rPr>
                        <a:t>ESVM</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Arial" charset="0"/>
                          <a:ea typeface="ＭＳ Ｐゴシック" charset="-128"/>
                        </a:rPr>
                        <a:t>ESVM</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Arial" charset="0"/>
                          <a:ea typeface="ＭＳ Ｐゴシック" charset="-128"/>
                        </a:rPr>
                        <a:t>ESVM</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68998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Arial" charset="0"/>
                          <a:ea typeface="ＭＳ Ｐゴシック" charset="-128"/>
                        </a:rPr>
                        <a:t>Maintenance </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bg1"/>
                          </a:solidFill>
                          <a:effectLst/>
                          <a:latin typeface="Arial" charset="0"/>
                          <a:ea typeface="ＭＳ Ｐゴシック" charset="-128"/>
                        </a:rPr>
                        <a:t>Web console/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bg1"/>
                          </a:solidFill>
                          <a:effectLst/>
                          <a:latin typeface="Arial" charset="0"/>
                          <a:ea typeface="ＭＳ Ｐゴシック" charset="-128"/>
                        </a:rPr>
                        <a:t>proprietary telephone</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9BD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PC maintenance console/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proprietary telephone</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PC maintenance console/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proprietary telephone</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PC maintenance console/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charset="0"/>
                          <a:ea typeface="ＭＳ Ｐゴシック" charset="-128"/>
                        </a:rPr>
                        <a:t>proprietary telephone</a:t>
                      </a:r>
                    </a:p>
                  </a:txBody>
                  <a:tcPr marL="7979" marR="7979" marT="7979"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pic>
        <p:nvPicPr>
          <p:cNvPr id="101462" name="Picture 8" descr="NCP500_C_ss"/>
          <p:cNvPicPr>
            <a:picLocks noChangeAspect="1" noChangeArrowheads="1"/>
          </p:cNvPicPr>
          <p:nvPr/>
        </p:nvPicPr>
        <p:blipFill>
          <a:blip r:embed="rId2" cstate="print"/>
          <a:srcRect/>
          <a:stretch>
            <a:fillRect/>
          </a:stretch>
        </p:blipFill>
        <p:spPr bwMode="auto">
          <a:xfrm>
            <a:off x="5900732" y="2318436"/>
            <a:ext cx="1335564" cy="504056"/>
          </a:xfrm>
          <a:prstGeom prst="rect">
            <a:avLst/>
          </a:prstGeom>
          <a:noFill/>
          <a:ln w="9525">
            <a:noFill/>
            <a:miter lim="800000"/>
            <a:headEnd/>
            <a:tailEnd/>
          </a:ln>
        </p:spPr>
      </p:pic>
      <p:pic>
        <p:nvPicPr>
          <p:cNvPr id="101465" name="図 12" descr="KX-NS500-F.png"/>
          <p:cNvPicPr>
            <a:picLocks noChangeAspect="1"/>
          </p:cNvPicPr>
          <p:nvPr/>
        </p:nvPicPr>
        <p:blipFill>
          <a:blip r:embed="rId3" cstate="print"/>
          <a:srcRect/>
          <a:stretch>
            <a:fillRect/>
          </a:stretch>
        </p:blipFill>
        <p:spPr bwMode="auto">
          <a:xfrm>
            <a:off x="2267744" y="2276872"/>
            <a:ext cx="1368152" cy="388208"/>
          </a:xfrm>
          <a:prstGeom prst="rect">
            <a:avLst/>
          </a:prstGeom>
          <a:noFill/>
          <a:ln w="9525">
            <a:noFill/>
            <a:miter lim="800000"/>
            <a:headEnd/>
            <a:tailEnd/>
          </a:ln>
        </p:spPr>
      </p:pic>
      <p:sp>
        <p:nvSpPr>
          <p:cNvPr id="101466" name="テキスト ボックス 13"/>
          <p:cNvSpPr txBox="1">
            <a:spLocks noChangeArrowheads="1"/>
          </p:cNvSpPr>
          <p:nvPr/>
        </p:nvSpPr>
        <p:spPr bwMode="auto">
          <a:xfrm>
            <a:off x="8675688" y="6407150"/>
            <a:ext cx="468312" cy="293688"/>
          </a:xfrm>
          <a:prstGeom prst="rect">
            <a:avLst/>
          </a:prstGeom>
          <a:noFill/>
          <a:ln w="9525">
            <a:noFill/>
            <a:miter lim="800000"/>
            <a:headEnd/>
            <a:tailEnd/>
          </a:ln>
        </p:spPr>
        <p:txBody>
          <a:bodyPr>
            <a:spAutoFit/>
          </a:bodyPr>
          <a:lstStyle/>
          <a:p>
            <a:r>
              <a:rPr lang="en-US" altLang="ja-JP" sz="1300">
                <a:solidFill>
                  <a:srgbClr val="595757"/>
                </a:solidFill>
                <a:latin typeface="Calibri" pitchFamily="34" charset="0"/>
              </a:rPr>
              <a:t>13</a:t>
            </a:r>
            <a:endParaRPr lang="ja-JP" altLang="en-US" sz="1300">
              <a:solidFill>
                <a:srgbClr val="595757"/>
              </a:solidFill>
              <a:latin typeface="Calibri" pitchFamily="34" charset="0"/>
            </a:endParaRPr>
          </a:p>
        </p:txBody>
      </p:sp>
      <p:pic>
        <p:nvPicPr>
          <p:cNvPr id="18" name="図 17" descr="tda100d_r2.png"/>
          <p:cNvPicPr>
            <a:picLocks noChangeAspect="1"/>
          </p:cNvPicPr>
          <p:nvPr/>
        </p:nvPicPr>
        <p:blipFill>
          <a:blip r:embed="rId4" cstate="print"/>
          <a:stretch>
            <a:fillRect/>
          </a:stretch>
        </p:blipFill>
        <p:spPr>
          <a:xfrm>
            <a:off x="4788024" y="2101682"/>
            <a:ext cx="576064" cy="663143"/>
          </a:xfrm>
          <a:prstGeom prst="rect">
            <a:avLst/>
          </a:prstGeom>
        </p:spPr>
      </p:pic>
      <p:pic>
        <p:nvPicPr>
          <p:cNvPr id="19" name="図 18" descr="p3_tde100r_h.png"/>
          <p:cNvPicPr>
            <a:picLocks noChangeAspect="1"/>
          </p:cNvPicPr>
          <p:nvPr/>
        </p:nvPicPr>
        <p:blipFill>
          <a:blip r:embed="rId5" cstate="print"/>
          <a:stretch>
            <a:fillRect/>
          </a:stretch>
        </p:blipFill>
        <p:spPr>
          <a:xfrm>
            <a:off x="7812360" y="2097929"/>
            <a:ext cx="576064" cy="682999"/>
          </a:xfrm>
          <a:prstGeom prst="rect">
            <a:avLst/>
          </a:prstGeom>
        </p:spPr>
      </p:pic>
      <p:sp>
        <p:nvSpPr>
          <p:cNvPr id="13" name="テキスト ボックス 12"/>
          <p:cNvSpPr txBox="1"/>
          <p:nvPr/>
        </p:nvSpPr>
        <p:spPr>
          <a:xfrm>
            <a:off x="1979712" y="147805"/>
            <a:ext cx="1951224" cy="276999"/>
          </a:xfrm>
          <a:prstGeom prst="rect">
            <a:avLst/>
          </a:prstGeom>
          <a:noFill/>
        </p:spPr>
        <p:txBody>
          <a:bodyPr wrap="square" lIns="36000" tIns="0" rIns="36000" bIns="0" rtlCol="0">
            <a:spAutoFit/>
          </a:bodyPr>
          <a:lstStyle/>
          <a:p>
            <a:pPr algn="ctr"/>
            <a:r>
              <a:rPr lang="en-US" altLang="ja-JP" b="1" dirty="0" smtClean="0">
                <a:solidFill>
                  <a:schemeClr val="bg1"/>
                </a:solidFill>
                <a:latin typeface="Calibri" pitchFamily="34" charset="0"/>
              </a:rPr>
              <a:t>- Product Overview</a:t>
            </a:r>
            <a:endParaRPr lang="ja-JP" altLang="en-US" b="1" dirty="0">
              <a:solidFill>
                <a:schemeClr val="bg1"/>
              </a:solidFill>
              <a:latin typeface="Calibri" pitchFamily="34" charset="0"/>
            </a:endParaRPr>
          </a:p>
        </p:txBody>
      </p:sp>
      <p:sp>
        <p:nvSpPr>
          <p:cNvPr id="14" name="テキスト ボックス 71"/>
          <p:cNvSpPr txBox="1">
            <a:spLocks noChangeArrowheads="1"/>
          </p:cNvSpPr>
          <p:nvPr/>
        </p:nvSpPr>
        <p:spPr bwMode="auto">
          <a:xfrm>
            <a:off x="2298188" y="1999873"/>
            <a:ext cx="1296144" cy="276999"/>
          </a:xfrm>
          <a:prstGeom prst="rect">
            <a:avLst/>
          </a:prstGeom>
          <a:noFill/>
          <a:ln w="9525">
            <a:noFill/>
            <a:miter lim="800000"/>
            <a:headEnd/>
            <a:tailEnd/>
          </a:ln>
        </p:spPr>
        <p:txBody>
          <a:bodyPr wrap="square">
            <a:spAutoFit/>
          </a:bodyPr>
          <a:lstStyle/>
          <a:p>
            <a:pPr lvl="0" algn="ctr" fontAlgn="t">
              <a:spcBef>
                <a:spcPct val="0"/>
              </a:spcBef>
              <a:spcAft>
                <a:spcPct val="0"/>
              </a:spcAft>
            </a:pPr>
            <a:r>
              <a:rPr kumimoji="0" lang="en-US" altLang="ja-JP" sz="1200" b="1" dirty="0" smtClean="0">
                <a:solidFill>
                  <a:srgbClr val="0068B7"/>
                </a:solidFill>
                <a:latin typeface="Arial" charset="0"/>
                <a:ea typeface="ＭＳ Ｐゴシック" charset="-128"/>
              </a:rPr>
              <a:t>KX-NS500</a:t>
            </a:r>
          </a:p>
        </p:txBody>
      </p:sp>
      <p:sp>
        <p:nvSpPr>
          <p:cNvPr id="15" name="テキスト ボックス 71"/>
          <p:cNvSpPr txBox="1">
            <a:spLocks noChangeArrowheads="1"/>
          </p:cNvSpPr>
          <p:nvPr/>
        </p:nvSpPr>
        <p:spPr bwMode="auto">
          <a:xfrm>
            <a:off x="4541556" y="1916832"/>
            <a:ext cx="1080120" cy="246221"/>
          </a:xfrm>
          <a:prstGeom prst="rect">
            <a:avLst/>
          </a:prstGeom>
          <a:noFill/>
          <a:ln w="9525">
            <a:noFill/>
            <a:miter lim="800000"/>
            <a:headEnd/>
            <a:tailEnd/>
          </a:ln>
        </p:spPr>
        <p:txBody>
          <a:bodyPr wrap="square">
            <a:spAutoFit/>
          </a:bodyPr>
          <a:lstStyle/>
          <a:p>
            <a:pPr lvl="0" algn="ctr" fontAlgn="t">
              <a:spcBef>
                <a:spcPct val="0"/>
              </a:spcBef>
              <a:spcAft>
                <a:spcPct val="0"/>
              </a:spcAft>
            </a:pPr>
            <a:r>
              <a:rPr kumimoji="0" lang="en-US" altLang="ja-JP" sz="1000" b="1" dirty="0" smtClean="0">
                <a:solidFill>
                  <a:srgbClr val="000000"/>
                </a:solidFill>
                <a:latin typeface="Arial" charset="0"/>
                <a:ea typeface="ＭＳ Ｐゴシック" charset="-128"/>
              </a:rPr>
              <a:t>KX-TDA100D</a:t>
            </a:r>
          </a:p>
        </p:txBody>
      </p:sp>
      <p:sp>
        <p:nvSpPr>
          <p:cNvPr id="16" name="テキスト ボックス 71"/>
          <p:cNvSpPr txBox="1">
            <a:spLocks noChangeArrowheads="1"/>
          </p:cNvSpPr>
          <p:nvPr/>
        </p:nvSpPr>
        <p:spPr bwMode="auto">
          <a:xfrm>
            <a:off x="5940152" y="1916832"/>
            <a:ext cx="1224136" cy="246221"/>
          </a:xfrm>
          <a:prstGeom prst="rect">
            <a:avLst/>
          </a:prstGeom>
          <a:noFill/>
          <a:ln w="9525">
            <a:noFill/>
            <a:miter lim="800000"/>
            <a:headEnd/>
            <a:tailEnd/>
          </a:ln>
        </p:spPr>
        <p:txBody>
          <a:bodyPr wrap="square">
            <a:spAutoFit/>
          </a:bodyPr>
          <a:lstStyle/>
          <a:p>
            <a:pPr lvl="0" algn="ctr" fontAlgn="t">
              <a:spcBef>
                <a:spcPct val="0"/>
              </a:spcBef>
              <a:spcAft>
                <a:spcPct val="0"/>
              </a:spcAft>
            </a:pPr>
            <a:r>
              <a:rPr kumimoji="0" lang="en-US" altLang="ja-JP" sz="1000" b="1" dirty="0" smtClean="0">
                <a:solidFill>
                  <a:srgbClr val="000000"/>
                </a:solidFill>
                <a:latin typeface="Arial" charset="0"/>
                <a:ea typeface="ＭＳ Ｐゴシック" charset="-128"/>
              </a:rPr>
              <a:t>KX-NCP Series</a:t>
            </a:r>
          </a:p>
        </p:txBody>
      </p:sp>
      <p:sp>
        <p:nvSpPr>
          <p:cNvPr id="20" name="テキスト ボックス 71"/>
          <p:cNvSpPr txBox="1">
            <a:spLocks noChangeArrowheads="1"/>
          </p:cNvSpPr>
          <p:nvPr/>
        </p:nvSpPr>
        <p:spPr bwMode="auto">
          <a:xfrm>
            <a:off x="7524328" y="1916832"/>
            <a:ext cx="1080120" cy="246221"/>
          </a:xfrm>
          <a:prstGeom prst="rect">
            <a:avLst/>
          </a:prstGeom>
          <a:noFill/>
          <a:ln w="9525">
            <a:noFill/>
            <a:miter lim="800000"/>
            <a:headEnd/>
            <a:tailEnd/>
          </a:ln>
        </p:spPr>
        <p:txBody>
          <a:bodyPr wrap="square">
            <a:spAutoFit/>
          </a:bodyPr>
          <a:lstStyle/>
          <a:p>
            <a:pPr lvl="0" algn="ctr" fontAlgn="t">
              <a:spcBef>
                <a:spcPct val="0"/>
              </a:spcBef>
              <a:spcAft>
                <a:spcPct val="0"/>
              </a:spcAft>
            </a:pPr>
            <a:r>
              <a:rPr kumimoji="0" lang="en-US" altLang="ja-JP" sz="1000" b="1" dirty="0" smtClean="0">
                <a:solidFill>
                  <a:srgbClr val="000000"/>
                </a:solidFill>
                <a:latin typeface="Arial" charset="0"/>
                <a:ea typeface="ＭＳ Ｐゴシック" charset="-128"/>
              </a:rPr>
              <a:t>KX-TDE100</a:t>
            </a:r>
          </a:p>
        </p:txBody>
      </p:sp>
      <p:sp>
        <p:nvSpPr>
          <p:cNvPr id="21" name="正方形/長方形 20"/>
          <p:cNvSpPr/>
          <p:nvPr/>
        </p:nvSpPr>
        <p:spPr>
          <a:xfrm>
            <a:off x="1691680" y="1844824"/>
            <a:ext cx="2592288" cy="3096344"/>
          </a:xfrm>
          <a:prstGeom prst="rect">
            <a:avLst/>
          </a:prstGeom>
          <a:noFill/>
          <a:ln w="57150" cmpd="sng">
            <a:solidFill>
              <a:srgbClr val="006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直線コネクタ 105"/>
          <p:cNvCxnSpPr/>
          <p:nvPr/>
        </p:nvCxnSpPr>
        <p:spPr bwMode="auto">
          <a:xfrm>
            <a:off x="2442204" y="3097783"/>
            <a:ext cx="792088"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grpSp>
        <p:nvGrpSpPr>
          <p:cNvPr id="2" name="グループ化 135"/>
          <p:cNvGrpSpPr/>
          <p:nvPr/>
        </p:nvGrpSpPr>
        <p:grpSpPr>
          <a:xfrm rot="10800000">
            <a:off x="2699792" y="2060848"/>
            <a:ext cx="792088" cy="504056"/>
            <a:chOff x="755576" y="3429000"/>
            <a:chExt cx="792088" cy="504056"/>
          </a:xfrm>
        </p:grpSpPr>
        <p:cxnSp>
          <p:nvCxnSpPr>
            <p:cNvPr id="137" name="直線コネクタ 136"/>
            <p:cNvCxnSpPr/>
            <p:nvPr/>
          </p:nvCxnSpPr>
          <p:spPr bwMode="auto">
            <a:xfrm flipV="1">
              <a:off x="755576" y="3429000"/>
              <a:ext cx="0" cy="504056"/>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138" name="直線コネクタ 137"/>
            <p:cNvCxnSpPr/>
            <p:nvPr/>
          </p:nvCxnSpPr>
          <p:spPr bwMode="auto">
            <a:xfrm>
              <a:off x="755576" y="3933056"/>
              <a:ext cx="792088"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grpSp>
      <p:cxnSp>
        <p:nvCxnSpPr>
          <p:cNvPr id="122" name="直線コネクタ 121"/>
          <p:cNvCxnSpPr/>
          <p:nvPr/>
        </p:nvCxnSpPr>
        <p:spPr bwMode="auto">
          <a:xfrm flipV="1">
            <a:off x="3491880" y="3356992"/>
            <a:ext cx="0" cy="792088"/>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sp>
        <p:nvSpPr>
          <p:cNvPr id="4" name="テキスト ボックス 3"/>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latin typeface="Calibri" pitchFamily="34" charset="0"/>
              </a:rPr>
              <a:t>System Connection Diagram</a:t>
            </a:r>
            <a:endParaRPr kumimoji="1" lang="ja-JP" altLang="en-US" sz="3100" b="1" dirty="0">
              <a:solidFill>
                <a:srgbClr val="003065"/>
              </a:solidFill>
              <a:latin typeface="Calibri" pitchFamily="34" charset="0"/>
            </a:endParaRPr>
          </a:p>
        </p:txBody>
      </p:sp>
      <p:sp>
        <p:nvSpPr>
          <p:cNvPr id="11" name="テキスト ボックス 50"/>
          <p:cNvSpPr txBox="1">
            <a:spLocks noChangeArrowheads="1"/>
          </p:cNvSpPr>
          <p:nvPr/>
        </p:nvSpPr>
        <p:spPr bwMode="auto">
          <a:xfrm>
            <a:off x="2851453" y="5373216"/>
            <a:ext cx="954107" cy="369332"/>
          </a:xfrm>
          <a:prstGeom prst="rect">
            <a:avLst/>
          </a:prstGeom>
          <a:noFill/>
          <a:ln w="9525">
            <a:noFill/>
            <a:miter lim="800000"/>
            <a:headEnd/>
            <a:tailEnd/>
          </a:ln>
        </p:spPr>
        <p:txBody>
          <a:bodyPr wrap="none">
            <a:spAutoFit/>
          </a:bodyPr>
          <a:lstStyle/>
          <a:p>
            <a:r>
              <a:rPr lang="en-US" altLang="ja-JP" sz="900" dirty="0">
                <a:latin typeface="Arial" pitchFamily="34" charset="0"/>
                <a:cs typeface="Arial" pitchFamily="34" charset="0"/>
              </a:rPr>
              <a:t>Analogue</a:t>
            </a:r>
            <a:r>
              <a:rPr lang="ja-JP" altLang="en-US" sz="900" dirty="0">
                <a:latin typeface="Arial" pitchFamily="34" charset="0"/>
                <a:cs typeface="Arial" pitchFamily="34" charset="0"/>
              </a:rPr>
              <a:t> </a:t>
            </a:r>
            <a:r>
              <a:rPr lang="en-US" altLang="ja-JP" sz="900" dirty="0" smtClean="0">
                <a:latin typeface="Arial" pitchFamily="34" charset="0"/>
                <a:cs typeface="Arial" pitchFamily="34" charset="0"/>
              </a:rPr>
              <a:t>Line/</a:t>
            </a:r>
            <a:r>
              <a:rPr lang="en-US" altLang="ja-JP" sz="900" dirty="0">
                <a:latin typeface="Arial" pitchFamily="34" charset="0"/>
                <a:cs typeface="Arial" pitchFamily="34" charset="0"/>
              </a:rPr>
              <a:t/>
            </a:r>
            <a:br>
              <a:rPr lang="en-US" altLang="ja-JP" sz="900" dirty="0">
                <a:latin typeface="Arial" pitchFamily="34" charset="0"/>
                <a:cs typeface="Arial" pitchFamily="34" charset="0"/>
              </a:rPr>
            </a:br>
            <a:r>
              <a:rPr lang="en-US" altLang="ja-JP" sz="900" dirty="0" smtClean="0">
                <a:latin typeface="Arial" pitchFamily="34" charset="0"/>
                <a:cs typeface="Arial" pitchFamily="34" charset="0"/>
              </a:rPr>
              <a:t>E1/PRI (30</a:t>
            </a:r>
            <a:r>
              <a:rPr lang="ja-JP" altLang="en-US" sz="900" dirty="0" smtClean="0">
                <a:latin typeface="Arial" pitchFamily="34" charset="0"/>
                <a:cs typeface="Arial" pitchFamily="34" charset="0"/>
              </a:rPr>
              <a:t> </a:t>
            </a:r>
            <a:r>
              <a:rPr lang="en-US" altLang="ja-JP" sz="900" dirty="0" err="1" smtClean="0">
                <a:latin typeface="Arial" pitchFamily="34" charset="0"/>
                <a:cs typeface="Arial" pitchFamily="34" charset="0"/>
              </a:rPr>
              <a:t>ch</a:t>
            </a:r>
            <a:r>
              <a:rPr lang="en-US" altLang="ja-JP" sz="900" dirty="0" smtClean="0">
                <a:latin typeface="Arial" pitchFamily="34" charset="0"/>
                <a:cs typeface="Arial" pitchFamily="34" charset="0"/>
              </a:rPr>
              <a:t>)</a:t>
            </a:r>
            <a:endParaRPr lang="ja-JP" altLang="en-US" sz="900" dirty="0">
              <a:latin typeface="Arial" pitchFamily="34" charset="0"/>
              <a:cs typeface="Arial" pitchFamily="34" charset="0"/>
            </a:endParaRPr>
          </a:p>
        </p:txBody>
      </p:sp>
      <p:sp>
        <p:nvSpPr>
          <p:cNvPr id="14" name="テキスト ボックス 71"/>
          <p:cNvSpPr txBox="1">
            <a:spLocks noChangeArrowheads="1"/>
          </p:cNvSpPr>
          <p:nvPr/>
        </p:nvSpPr>
        <p:spPr bwMode="auto">
          <a:xfrm>
            <a:off x="4773852" y="4836443"/>
            <a:ext cx="421911" cy="230832"/>
          </a:xfrm>
          <a:prstGeom prst="rect">
            <a:avLst/>
          </a:prstGeom>
          <a:noFill/>
          <a:ln w="9525">
            <a:noFill/>
            <a:miter lim="800000"/>
            <a:headEnd/>
            <a:tailEnd/>
          </a:ln>
        </p:spPr>
        <p:txBody>
          <a:bodyPr wrap="none">
            <a:spAutoFit/>
          </a:bodyPr>
          <a:lstStyle/>
          <a:p>
            <a:pPr algn="ctr"/>
            <a:r>
              <a:rPr lang="en-US" altLang="ja-JP" sz="900" dirty="0" smtClean="0">
                <a:latin typeface="Arial" pitchFamily="34" charset="0"/>
                <a:cs typeface="Arial" pitchFamily="34" charset="0"/>
              </a:rPr>
              <a:t>UPS</a:t>
            </a:r>
            <a:endParaRPr lang="ja-JP" altLang="en-US" sz="900" dirty="0">
              <a:latin typeface="Arial" pitchFamily="34" charset="0"/>
              <a:cs typeface="Arial" pitchFamily="34" charset="0"/>
            </a:endParaRPr>
          </a:p>
        </p:txBody>
      </p:sp>
      <p:cxnSp>
        <p:nvCxnSpPr>
          <p:cNvPr id="16" name="直線コネクタ 15"/>
          <p:cNvCxnSpPr/>
          <p:nvPr/>
        </p:nvCxnSpPr>
        <p:spPr bwMode="auto">
          <a:xfrm flipH="1">
            <a:off x="5950387" y="3668043"/>
            <a:ext cx="639762"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18" name="直線コネクタ 17"/>
          <p:cNvCxnSpPr/>
          <p:nvPr/>
        </p:nvCxnSpPr>
        <p:spPr bwMode="auto">
          <a:xfrm flipV="1">
            <a:off x="5565775" y="3468018"/>
            <a:ext cx="0" cy="1497013"/>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20" name="直線コネクタ 19"/>
          <p:cNvCxnSpPr/>
          <p:nvPr/>
        </p:nvCxnSpPr>
        <p:spPr bwMode="auto">
          <a:xfrm flipV="1">
            <a:off x="4979988" y="3687093"/>
            <a:ext cx="0" cy="102235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pic>
        <p:nvPicPr>
          <p:cNvPr id="21" name="Picture 6" descr="E:\Panasonic2011\和田さま☆アイコン集\from_dobashi\Others1\doorphone.png"/>
          <p:cNvPicPr>
            <a:picLocks noChangeAspect="1" noChangeArrowheads="1"/>
          </p:cNvPicPr>
          <p:nvPr/>
        </p:nvPicPr>
        <p:blipFill>
          <a:blip r:embed="rId2" cstate="print"/>
          <a:srcRect/>
          <a:stretch>
            <a:fillRect/>
          </a:stretch>
        </p:blipFill>
        <p:spPr bwMode="auto">
          <a:xfrm>
            <a:off x="5468938" y="4820568"/>
            <a:ext cx="192087" cy="258763"/>
          </a:xfrm>
          <a:prstGeom prst="rect">
            <a:avLst/>
          </a:prstGeom>
          <a:noFill/>
          <a:ln w="9525">
            <a:noFill/>
            <a:miter lim="800000"/>
            <a:headEnd/>
            <a:tailEnd/>
          </a:ln>
        </p:spPr>
      </p:pic>
      <p:pic>
        <p:nvPicPr>
          <p:cNvPr id="23" name="Picture 10" descr="E:\Panasonic2011\和田さま☆アイコン集\from_dobashi\Others1\external_music_source.png"/>
          <p:cNvPicPr>
            <a:picLocks noChangeAspect="1" noChangeArrowheads="1"/>
          </p:cNvPicPr>
          <p:nvPr/>
        </p:nvPicPr>
        <p:blipFill>
          <a:blip r:embed="rId3" cstate="print"/>
          <a:srcRect/>
          <a:stretch>
            <a:fillRect/>
          </a:stretch>
        </p:blipFill>
        <p:spPr bwMode="auto">
          <a:xfrm>
            <a:off x="4970463" y="6050881"/>
            <a:ext cx="501650" cy="215900"/>
          </a:xfrm>
          <a:prstGeom prst="rect">
            <a:avLst/>
          </a:prstGeom>
          <a:noFill/>
          <a:ln w="9525">
            <a:noFill/>
            <a:miter lim="800000"/>
            <a:headEnd/>
            <a:tailEnd/>
          </a:ln>
        </p:spPr>
      </p:pic>
      <p:pic>
        <p:nvPicPr>
          <p:cNvPr id="24" name="Picture 3" descr="E:\Panasonic2011\和田さま☆アイコン集\from_dobashi\Otehrs3\modem.png"/>
          <p:cNvPicPr>
            <a:picLocks noChangeAspect="1" noChangeArrowheads="1"/>
          </p:cNvPicPr>
          <p:nvPr/>
        </p:nvPicPr>
        <p:blipFill>
          <a:blip r:embed="rId4" cstate="print"/>
          <a:srcRect/>
          <a:stretch>
            <a:fillRect/>
          </a:stretch>
        </p:blipFill>
        <p:spPr bwMode="auto">
          <a:xfrm>
            <a:off x="4776211" y="4691981"/>
            <a:ext cx="419100" cy="182562"/>
          </a:xfrm>
          <a:prstGeom prst="rect">
            <a:avLst/>
          </a:prstGeom>
          <a:noFill/>
          <a:ln w="9525">
            <a:noFill/>
            <a:miter lim="800000"/>
            <a:headEnd/>
            <a:tailEnd/>
          </a:ln>
        </p:spPr>
      </p:pic>
      <p:sp>
        <p:nvSpPr>
          <p:cNvPr id="25" name="テキスト ボックス 71"/>
          <p:cNvSpPr txBox="1">
            <a:spLocks noChangeArrowheads="1"/>
          </p:cNvSpPr>
          <p:nvPr/>
        </p:nvSpPr>
        <p:spPr bwMode="auto">
          <a:xfrm>
            <a:off x="4755721" y="6231856"/>
            <a:ext cx="896399" cy="369332"/>
          </a:xfrm>
          <a:prstGeom prst="rect">
            <a:avLst/>
          </a:prstGeom>
          <a:noFill/>
          <a:ln w="9525">
            <a:noFill/>
            <a:miter lim="800000"/>
            <a:headEnd/>
            <a:tailEnd/>
          </a:ln>
        </p:spPr>
        <p:txBody>
          <a:bodyPr wrap="none">
            <a:spAutoFit/>
          </a:bodyPr>
          <a:lstStyle/>
          <a:p>
            <a:pPr algn="ctr"/>
            <a:r>
              <a:rPr lang="en-US" altLang="ja-JP" sz="900" dirty="0">
                <a:latin typeface="Arial" pitchFamily="34" charset="0"/>
                <a:cs typeface="Arial" pitchFamily="34" charset="0"/>
              </a:rPr>
              <a:t>BGM/</a:t>
            </a:r>
            <a:br>
              <a:rPr lang="en-US" altLang="ja-JP" sz="900" dirty="0">
                <a:latin typeface="Arial" pitchFamily="34" charset="0"/>
                <a:cs typeface="Arial" pitchFamily="34" charset="0"/>
              </a:rPr>
            </a:br>
            <a:r>
              <a:rPr lang="en-US" altLang="ja-JP" sz="900" dirty="0">
                <a:latin typeface="Arial" pitchFamily="34" charset="0"/>
                <a:cs typeface="Arial" pitchFamily="34" charset="0"/>
              </a:rPr>
              <a:t>music</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on</a:t>
            </a:r>
            <a:r>
              <a:rPr lang="ja-JP" altLang="en-US" sz="900" dirty="0">
                <a:latin typeface="Arial" pitchFamily="34" charset="0"/>
                <a:cs typeface="Arial" pitchFamily="34" charset="0"/>
              </a:rPr>
              <a:t> </a:t>
            </a:r>
            <a:r>
              <a:rPr lang="en-US" altLang="ja-JP" sz="900" dirty="0" smtClean="0">
                <a:latin typeface="Arial" pitchFamily="34" charset="0"/>
                <a:cs typeface="Arial" pitchFamily="34" charset="0"/>
              </a:rPr>
              <a:t>hold</a:t>
            </a:r>
            <a:endParaRPr lang="ja-JP" altLang="en-US" sz="900" dirty="0">
              <a:latin typeface="Arial" pitchFamily="34" charset="0"/>
              <a:cs typeface="Arial" pitchFamily="34" charset="0"/>
            </a:endParaRPr>
          </a:p>
        </p:txBody>
      </p:sp>
      <p:sp>
        <p:nvSpPr>
          <p:cNvPr id="26" name="テキスト ボックス 71"/>
          <p:cNvSpPr txBox="1">
            <a:spLocks noChangeArrowheads="1"/>
          </p:cNvSpPr>
          <p:nvPr/>
        </p:nvSpPr>
        <p:spPr bwMode="auto">
          <a:xfrm>
            <a:off x="5205529" y="5061868"/>
            <a:ext cx="806631" cy="369332"/>
          </a:xfrm>
          <a:prstGeom prst="rect">
            <a:avLst/>
          </a:prstGeom>
          <a:noFill/>
          <a:ln w="9525">
            <a:noFill/>
            <a:miter lim="800000"/>
            <a:headEnd/>
            <a:tailEnd/>
          </a:ln>
        </p:spPr>
        <p:txBody>
          <a:bodyPr wrap="none">
            <a:spAutoFit/>
          </a:bodyPr>
          <a:lstStyle/>
          <a:p>
            <a:r>
              <a:rPr lang="en-US" altLang="ja-JP" sz="900" dirty="0">
                <a:latin typeface="Arial" pitchFamily="34" charset="0"/>
                <a:cs typeface="Arial" pitchFamily="34" charset="0"/>
              </a:rPr>
              <a:t>Doorphone/</a:t>
            </a:r>
            <a:br>
              <a:rPr lang="en-US" altLang="ja-JP" sz="900" dirty="0">
                <a:latin typeface="Arial" pitchFamily="34" charset="0"/>
                <a:cs typeface="Arial" pitchFamily="34" charset="0"/>
              </a:rPr>
            </a:br>
            <a:r>
              <a:rPr lang="en-US" altLang="ja-JP" sz="900" dirty="0">
                <a:latin typeface="Arial" pitchFamily="34" charset="0"/>
                <a:cs typeface="Arial" pitchFamily="34" charset="0"/>
              </a:rPr>
              <a:t>door</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opener</a:t>
            </a:r>
            <a:endParaRPr lang="ja-JP" altLang="en-US" sz="900" dirty="0">
              <a:latin typeface="Arial" pitchFamily="34" charset="0"/>
              <a:cs typeface="Arial" pitchFamily="34" charset="0"/>
            </a:endParaRPr>
          </a:p>
        </p:txBody>
      </p:sp>
      <p:sp>
        <p:nvSpPr>
          <p:cNvPr id="27" name="テキスト ボックス 71"/>
          <p:cNvSpPr txBox="1">
            <a:spLocks noChangeArrowheads="1"/>
          </p:cNvSpPr>
          <p:nvPr/>
        </p:nvSpPr>
        <p:spPr bwMode="auto">
          <a:xfrm>
            <a:off x="5673069" y="4484018"/>
            <a:ext cx="428322" cy="369332"/>
          </a:xfrm>
          <a:prstGeom prst="rect">
            <a:avLst/>
          </a:prstGeom>
          <a:noFill/>
          <a:ln w="9525">
            <a:noFill/>
            <a:miter lim="800000"/>
            <a:headEnd/>
            <a:tailEnd/>
          </a:ln>
        </p:spPr>
        <p:txBody>
          <a:bodyPr wrap="none">
            <a:spAutoFit/>
          </a:bodyPr>
          <a:lstStyle/>
          <a:p>
            <a:r>
              <a:rPr lang="en-US" altLang="ja-JP" sz="900" dirty="0" smtClean="0">
                <a:latin typeface="Arial" pitchFamily="34" charset="0"/>
                <a:cs typeface="Arial" pitchFamily="34" charset="0"/>
              </a:rPr>
              <a:t>SLT/</a:t>
            </a:r>
          </a:p>
          <a:p>
            <a:r>
              <a:rPr lang="en-US" altLang="ja-JP" sz="900" dirty="0" smtClean="0">
                <a:latin typeface="Arial" pitchFamily="34" charset="0"/>
                <a:cs typeface="Arial" pitchFamily="34" charset="0"/>
              </a:rPr>
              <a:t>FAX</a:t>
            </a:r>
            <a:endParaRPr lang="ja-JP" altLang="en-US" sz="900" dirty="0">
              <a:latin typeface="Arial" pitchFamily="34" charset="0"/>
              <a:cs typeface="Arial" pitchFamily="34" charset="0"/>
            </a:endParaRPr>
          </a:p>
        </p:txBody>
      </p:sp>
      <p:cxnSp>
        <p:nvCxnSpPr>
          <p:cNvPr id="29" name="直線コネクタ 28"/>
          <p:cNvCxnSpPr/>
          <p:nvPr/>
        </p:nvCxnSpPr>
        <p:spPr bwMode="auto">
          <a:xfrm>
            <a:off x="6148820" y="2215927"/>
            <a:ext cx="385763"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30" name="直線コネクタ 29"/>
          <p:cNvCxnSpPr/>
          <p:nvPr/>
        </p:nvCxnSpPr>
        <p:spPr bwMode="auto">
          <a:xfrm>
            <a:off x="6156176" y="2654431"/>
            <a:ext cx="432048"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sp>
        <p:nvSpPr>
          <p:cNvPr id="33" name="正方形/長方形 75"/>
          <p:cNvSpPr>
            <a:spLocks noChangeArrowheads="1"/>
          </p:cNvSpPr>
          <p:nvPr/>
        </p:nvSpPr>
        <p:spPr bwMode="auto">
          <a:xfrm>
            <a:off x="7185025" y="2088084"/>
            <a:ext cx="1419423" cy="230832"/>
          </a:xfrm>
          <a:prstGeom prst="rect">
            <a:avLst/>
          </a:prstGeom>
          <a:noFill/>
          <a:ln w="9525">
            <a:noFill/>
            <a:miter lim="800000"/>
            <a:headEnd/>
            <a:tailEnd/>
          </a:ln>
        </p:spPr>
        <p:txBody>
          <a:bodyPr wrap="square">
            <a:spAutoFit/>
          </a:bodyPr>
          <a:lstStyle/>
          <a:p>
            <a:pPr algn="l"/>
            <a:r>
              <a:rPr lang="en-US" altLang="ja-JP" sz="900" dirty="0">
                <a:latin typeface="Arial" pitchFamily="34" charset="0"/>
                <a:cs typeface="Arial" pitchFamily="34" charset="0"/>
              </a:rPr>
              <a:t>IP</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proprietary</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phones</a:t>
            </a:r>
            <a:endParaRPr lang="ja-JP" altLang="en-US" sz="900" dirty="0">
              <a:latin typeface="Arial" pitchFamily="34" charset="0"/>
              <a:cs typeface="Arial" pitchFamily="34" charset="0"/>
            </a:endParaRPr>
          </a:p>
        </p:txBody>
      </p:sp>
      <p:sp>
        <p:nvSpPr>
          <p:cNvPr id="34" name="正方形/長方形 75"/>
          <p:cNvSpPr>
            <a:spLocks noChangeArrowheads="1"/>
          </p:cNvSpPr>
          <p:nvPr/>
        </p:nvSpPr>
        <p:spPr bwMode="auto">
          <a:xfrm>
            <a:off x="7185025" y="2571000"/>
            <a:ext cx="1491431" cy="230832"/>
          </a:xfrm>
          <a:prstGeom prst="rect">
            <a:avLst/>
          </a:prstGeom>
          <a:noFill/>
          <a:ln w="9525">
            <a:noFill/>
            <a:miter lim="800000"/>
            <a:headEnd/>
            <a:tailEnd/>
          </a:ln>
        </p:spPr>
        <p:txBody>
          <a:bodyPr wrap="square">
            <a:spAutoFit/>
          </a:bodyPr>
          <a:lstStyle/>
          <a:p>
            <a:pPr algn="l"/>
            <a:r>
              <a:rPr lang="en-US" altLang="ja-JP" sz="900" dirty="0" smtClean="0">
                <a:latin typeface="Arial" pitchFamily="34" charset="0"/>
                <a:cs typeface="Arial" pitchFamily="34" charset="0"/>
              </a:rPr>
              <a:t>SIP</a:t>
            </a:r>
            <a:r>
              <a:rPr lang="ja-JP" altLang="en-US" sz="900" dirty="0" smtClean="0">
                <a:latin typeface="Arial" pitchFamily="34" charset="0"/>
                <a:cs typeface="Arial" pitchFamily="34" charset="0"/>
              </a:rPr>
              <a:t> </a:t>
            </a:r>
            <a:r>
              <a:rPr lang="en-US" altLang="ja-JP" sz="900" dirty="0">
                <a:latin typeface="Arial" pitchFamily="34" charset="0"/>
                <a:cs typeface="Arial" pitchFamily="34" charset="0"/>
              </a:rPr>
              <a:t>phones</a:t>
            </a:r>
          </a:p>
        </p:txBody>
      </p:sp>
      <p:sp>
        <p:nvSpPr>
          <p:cNvPr id="35" name="正方形/長方形 75"/>
          <p:cNvSpPr>
            <a:spLocks noChangeArrowheads="1"/>
          </p:cNvSpPr>
          <p:nvPr/>
        </p:nvSpPr>
        <p:spPr bwMode="auto">
          <a:xfrm>
            <a:off x="7185025" y="3026229"/>
            <a:ext cx="1491431" cy="230832"/>
          </a:xfrm>
          <a:prstGeom prst="rect">
            <a:avLst/>
          </a:prstGeom>
          <a:noFill/>
          <a:ln w="9525">
            <a:noFill/>
            <a:miter lim="800000"/>
            <a:headEnd/>
            <a:tailEnd/>
          </a:ln>
        </p:spPr>
        <p:txBody>
          <a:bodyPr wrap="square">
            <a:spAutoFit/>
          </a:bodyPr>
          <a:lstStyle/>
          <a:p>
            <a:pPr algn="l"/>
            <a:r>
              <a:rPr lang="en-US" altLang="ja-JP" sz="900" dirty="0">
                <a:latin typeface="Arial" pitchFamily="34" charset="0"/>
                <a:cs typeface="Arial" pitchFamily="34" charset="0"/>
              </a:rPr>
              <a:t>IP conferencing</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phones</a:t>
            </a:r>
            <a:endParaRPr lang="ja-JP" altLang="en-US" sz="900" dirty="0">
              <a:latin typeface="Arial" pitchFamily="34" charset="0"/>
              <a:cs typeface="Arial" pitchFamily="34" charset="0"/>
            </a:endParaRPr>
          </a:p>
        </p:txBody>
      </p:sp>
      <p:cxnSp>
        <p:nvCxnSpPr>
          <p:cNvPr id="36" name="直線コネクタ 35"/>
          <p:cNvCxnSpPr/>
          <p:nvPr/>
        </p:nvCxnSpPr>
        <p:spPr bwMode="auto">
          <a:xfrm>
            <a:off x="6156176" y="4644971"/>
            <a:ext cx="504056"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pic>
        <p:nvPicPr>
          <p:cNvPr id="37" name="Picture 3" descr="E:\Panasonic2011\和田さま☆アイコン集\from_dobashi\Wireless Cell Station\NCP0158.png"/>
          <p:cNvPicPr>
            <a:picLocks noChangeAspect="1" noChangeArrowheads="1"/>
          </p:cNvPicPr>
          <p:nvPr/>
        </p:nvPicPr>
        <p:blipFill>
          <a:blip r:embed="rId5" cstate="print"/>
          <a:srcRect/>
          <a:stretch>
            <a:fillRect/>
          </a:stretch>
        </p:blipFill>
        <p:spPr bwMode="auto">
          <a:xfrm>
            <a:off x="6549881" y="3406878"/>
            <a:ext cx="357187" cy="434975"/>
          </a:xfrm>
          <a:prstGeom prst="rect">
            <a:avLst/>
          </a:prstGeom>
          <a:noFill/>
          <a:ln w="9525">
            <a:noFill/>
            <a:miter lim="800000"/>
            <a:headEnd/>
            <a:tailEnd/>
          </a:ln>
        </p:spPr>
      </p:pic>
      <p:sp>
        <p:nvSpPr>
          <p:cNvPr id="38" name="正方形/長方形 75"/>
          <p:cNvSpPr>
            <a:spLocks noChangeArrowheads="1"/>
          </p:cNvSpPr>
          <p:nvPr/>
        </p:nvSpPr>
        <p:spPr bwMode="auto">
          <a:xfrm>
            <a:off x="7185025" y="3478562"/>
            <a:ext cx="1131391" cy="369332"/>
          </a:xfrm>
          <a:prstGeom prst="rect">
            <a:avLst/>
          </a:prstGeom>
          <a:noFill/>
          <a:ln w="9525">
            <a:noFill/>
            <a:miter lim="800000"/>
            <a:headEnd/>
            <a:tailEnd/>
          </a:ln>
        </p:spPr>
        <p:txBody>
          <a:bodyPr wrap="square">
            <a:spAutoFit/>
          </a:bodyPr>
          <a:lstStyle/>
          <a:p>
            <a:pPr algn="l"/>
            <a:r>
              <a:rPr lang="en-US" altLang="ja-JP" sz="900" dirty="0">
                <a:latin typeface="Arial" pitchFamily="34" charset="0"/>
                <a:cs typeface="Arial" pitchFamily="34" charset="0"/>
              </a:rPr>
              <a:t>IP</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cell</a:t>
            </a:r>
            <a:r>
              <a:rPr lang="ja-JP" altLang="en-US" sz="900" dirty="0">
                <a:latin typeface="Arial" pitchFamily="34" charset="0"/>
                <a:cs typeface="Arial" pitchFamily="34" charset="0"/>
              </a:rPr>
              <a:t> </a:t>
            </a:r>
            <a:r>
              <a:rPr lang="en-US" altLang="ja-JP" sz="900" dirty="0" smtClean="0">
                <a:latin typeface="Arial" pitchFamily="34" charset="0"/>
                <a:cs typeface="Arial" pitchFamily="34" charset="0"/>
              </a:rPr>
              <a:t>stations/</a:t>
            </a:r>
          </a:p>
          <a:p>
            <a:pPr algn="l"/>
            <a:r>
              <a:rPr lang="en-US" altLang="ja-JP" sz="900" dirty="0" smtClean="0">
                <a:latin typeface="Arial" pitchFamily="34" charset="0"/>
                <a:cs typeface="Arial" pitchFamily="34" charset="0"/>
              </a:rPr>
              <a:t>SIP </a:t>
            </a:r>
            <a:r>
              <a:rPr lang="en-US" altLang="ja-JP" sz="900" dirty="0">
                <a:latin typeface="Arial" pitchFamily="34" charset="0"/>
                <a:cs typeface="Arial" pitchFamily="34" charset="0"/>
              </a:rPr>
              <a:t>cell</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stations</a:t>
            </a:r>
            <a:endParaRPr lang="ja-JP" altLang="en-US" sz="900" dirty="0">
              <a:latin typeface="Arial" pitchFamily="34" charset="0"/>
              <a:cs typeface="Arial" pitchFamily="34" charset="0"/>
            </a:endParaRPr>
          </a:p>
        </p:txBody>
      </p:sp>
      <p:sp>
        <p:nvSpPr>
          <p:cNvPr id="41" name="正方形/長方形 75"/>
          <p:cNvSpPr>
            <a:spLocks noChangeArrowheads="1"/>
          </p:cNvSpPr>
          <p:nvPr/>
        </p:nvSpPr>
        <p:spPr bwMode="auto">
          <a:xfrm>
            <a:off x="7185025" y="3933928"/>
            <a:ext cx="1347415" cy="369332"/>
          </a:xfrm>
          <a:prstGeom prst="rect">
            <a:avLst/>
          </a:prstGeom>
          <a:noFill/>
          <a:ln w="9525">
            <a:noFill/>
            <a:miter lim="800000"/>
            <a:headEnd/>
            <a:tailEnd/>
          </a:ln>
        </p:spPr>
        <p:txBody>
          <a:bodyPr wrap="square">
            <a:spAutoFit/>
          </a:bodyPr>
          <a:lstStyle/>
          <a:p>
            <a:pPr algn="l"/>
            <a:r>
              <a:rPr lang="en-US" altLang="ja-JP" sz="900" dirty="0">
                <a:latin typeface="Arial" pitchFamily="34" charset="0"/>
                <a:cs typeface="Arial" pitchFamily="34" charset="0"/>
              </a:rPr>
              <a:t>Portable</a:t>
            </a:r>
            <a:r>
              <a:rPr lang="ja-JP" altLang="en-US" sz="900" dirty="0">
                <a:latin typeface="Arial" pitchFamily="34" charset="0"/>
                <a:cs typeface="Arial" pitchFamily="34" charset="0"/>
              </a:rPr>
              <a:t> </a:t>
            </a:r>
            <a:r>
              <a:rPr lang="en-US" altLang="ja-JP" sz="900" dirty="0" smtClean="0">
                <a:latin typeface="Arial" pitchFamily="34" charset="0"/>
                <a:cs typeface="Arial" pitchFamily="34" charset="0"/>
              </a:rPr>
              <a:t>stations/</a:t>
            </a:r>
            <a:endParaRPr lang="en-US" altLang="ja-JP" sz="900" i="1" dirty="0">
              <a:latin typeface="Arial" pitchFamily="34" charset="0"/>
              <a:cs typeface="Arial" pitchFamily="34" charset="0"/>
            </a:endParaRPr>
          </a:p>
          <a:p>
            <a:pPr algn="l"/>
            <a:r>
              <a:rPr lang="en-US" altLang="ja-JP" sz="900" dirty="0" smtClean="0">
                <a:latin typeface="Arial" pitchFamily="34" charset="0"/>
                <a:cs typeface="Arial" pitchFamily="34" charset="0"/>
              </a:rPr>
              <a:t>SIP portable stations</a:t>
            </a:r>
          </a:p>
        </p:txBody>
      </p:sp>
      <p:cxnSp>
        <p:nvCxnSpPr>
          <p:cNvPr id="44" name="直線コネクタ 43"/>
          <p:cNvCxnSpPr/>
          <p:nvPr/>
        </p:nvCxnSpPr>
        <p:spPr bwMode="auto">
          <a:xfrm flipH="1">
            <a:off x="6156176" y="5696549"/>
            <a:ext cx="576063"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pic>
        <p:nvPicPr>
          <p:cNvPr id="45" name="Picture 5" descr="E:\Panasonic2011\和田さま☆アイコン集\from_dobashi\Otehrs3\pc_1.png"/>
          <p:cNvPicPr>
            <a:picLocks noChangeAspect="1" noChangeArrowheads="1"/>
          </p:cNvPicPr>
          <p:nvPr/>
        </p:nvPicPr>
        <p:blipFill>
          <a:blip r:embed="rId6" cstate="print"/>
          <a:srcRect/>
          <a:stretch>
            <a:fillRect/>
          </a:stretch>
        </p:blipFill>
        <p:spPr bwMode="auto">
          <a:xfrm>
            <a:off x="6516688" y="5552533"/>
            <a:ext cx="581025" cy="387350"/>
          </a:xfrm>
          <a:prstGeom prst="rect">
            <a:avLst/>
          </a:prstGeom>
          <a:noFill/>
          <a:ln w="9525">
            <a:noFill/>
            <a:miter lim="800000"/>
            <a:headEnd/>
            <a:tailEnd/>
          </a:ln>
        </p:spPr>
      </p:pic>
      <p:sp>
        <p:nvSpPr>
          <p:cNvPr id="46" name="正方形/長方形 75"/>
          <p:cNvSpPr>
            <a:spLocks noChangeArrowheads="1"/>
          </p:cNvSpPr>
          <p:nvPr/>
        </p:nvSpPr>
        <p:spPr bwMode="auto">
          <a:xfrm>
            <a:off x="7185025" y="4941168"/>
            <a:ext cx="1131391" cy="507831"/>
          </a:xfrm>
          <a:prstGeom prst="rect">
            <a:avLst/>
          </a:prstGeom>
          <a:noFill/>
          <a:ln w="9525">
            <a:noFill/>
            <a:miter lim="800000"/>
            <a:headEnd/>
            <a:tailEnd/>
          </a:ln>
        </p:spPr>
        <p:txBody>
          <a:bodyPr wrap="square">
            <a:spAutoFit/>
          </a:bodyPr>
          <a:lstStyle/>
          <a:p>
            <a:pPr algn="l"/>
            <a:r>
              <a:rPr lang="en-US" altLang="ja-JP" sz="900" dirty="0" smtClean="0">
                <a:latin typeface="Arial" pitchFamily="34" charset="0"/>
                <a:cs typeface="Arial" pitchFamily="34" charset="0"/>
              </a:rPr>
              <a:t>PC (</a:t>
            </a:r>
            <a:r>
              <a:rPr lang="en-US" altLang="ja-JP" sz="900" dirty="0">
                <a:latin typeface="Arial" pitchFamily="34" charset="0"/>
                <a:cs typeface="Arial" pitchFamily="34" charset="0"/>
              </a:rPr>
              <a:t>client)</a:t>
            </a:r>
          </a:p>
          <a:p>
            <a:pPr algn="l"/>
            <a:r>
              <a:rPr lang="en-US" altLang="ja-JP" sz="900" dirty="0">
                <a:latin typeface="Arial" pitchFamily="34" charset="0"/>
                <a:cs typeface="Arial" pitchFamily="34" charset="0"/>
              </a:rPr>
              <a:t>  -CA client</a:t>
            </a:r>
            <a:br>
              <a:rPr lang="en-US" altLang="ja-JP" sz="900" dirty="0">
                <a:latin typeface="Arial" pitchFamily="34" charset="0"/>
                <a:cs typeface="Arial" pitchFamily="34" charset="0"/>
              </a:rPr>
            </a:br>
            <a:r>
              <a:rPr lang="en-US" altLang="ja-JP" sz="900" dirty="0">
                <a:latin typeface="Arial" pitchFamily="34" charset="0"/>
                <a:cs typeface="Arial" pitchFamily="34" charset="0"/>
              </a:rPr>
              <a:t>  -IP </a:t>
            </a:r>
            <a:r>
              <a:rPr lang="en-US" altLang="ja-JP" sz="900" dirty="0" err="1">
                <a:latin typeface="Arial" pitchFamily="34" charset="0"/>
                <a:cs typeface="Arial" pitchFamily="34" charset="0"/>
              </a:rPr>
              <a:t>s</a:t>
            </a:r>
            <a:r>
              <a:rPr lang="en-US" altLang="ja-JP" sz="900" dirty="0" err="1" smtClean="0">
                <a:latin typeface="Arial" pitchFamily="34" charset="0"/>
                <a:cs typeface="Arial" pitchFamily="34" charset="0"/>
              </a:rPr>
              <a:t>oftphones</a:t>
            </a:r>
            <a:endParaRPr lang="en-US" altLang="ja-JP" sz="900" dirty="0">
              <a:latin typeface="Arial" pitchFamily="34" charset="0"/>
              <a:cs typeface="Arial" pitchFamily="34" charset="0"/>
            </a:endParaRPr>
          </a:p>
        </p:txBody>
      </p:sp>
      <p:sp>
        <p:nvSpPr>
          <p:cNvPr id="47" name="正方形/長方形 18450"/>
          <p:cNvSpPr/>
          <p:nvPr/>
        </p:nvSpPr>
        <p:spPr bwMode="auto">
          <a:xfrm>
            <a:off x="4059239" y="1700808"/>
            <a:ext cx="4545210" cy="4896544"/>
          </a:xfrm>
          <a:prstGeom prst="rect">
            <a:avLst/>
          </a:prstGeom>
          <a:noFill/>
          <a:ln w="12700" cap="flat" cmpd="sng" algn="ctr">
            <a:solidFill>
              <a:srgbClr val="003065"/>
            </a:solidFill>
            <a:prstDash val="solid"/>
            <a:round/>
            <a:headEnd type="none" w="med" len="med"/>
            <a:tailEnd type="none" w="med" len="med"/>
          </a:ln>
          <a:effectLst/>
        </p:spPr>
        <p:txBody>
          <a:bodyPr anchor="ctr"/>
          <a:lstStyle/>
          <a:p>
            <a:pPr>
              <a:defRPr/>
            </a:pPr>
            <a:endParaRPr lang="ja-JP" altLang="en-US" sz="900" dirty="0">
              <a:solidFill>
                <a:schemeClr val="bg1"/>
              </a:solidFill>
              <a:latin typeface="Arial" pitchFamily="34" charset="0"/>
              <a:cs typeface="Arial" pitchFamily="34" charset="0"/>
            </a:endParaRPr>
          </a:p>
        </p:txBody>
      </p:sp>
      <p:pic>
        <p:nvPicPr>
          <p:cNvPr id="49" name="Picture 13" descr="E:\Panasonic2011\和田さま☆アイコン集\from_dobashi\PBX\TDE200.png"/>
          <p:cNvPicPr>
            <a:picLocks noChangeAspect="1" noChangeArrowheads="1"/>
          </p:cNvPicPr>
          <p:nvPr/>
        </p:nvPicPr>
        <p:blipFill>
          <a:blip r:embed="rId7" cstate="print"/>
          <a:srcRect/>
          <a:stretch>
            <a:fillRect/>
          </a:stretch>
        </p:blipFill>
        <p:spPr bwMode="auto">
          <a:xfrm>
            <a:off x="2228016" y="2953767"/>
            <a:ext cx="430212" cy="403225"/>
          </a:xfrm>
          <a:prstGeom prst="rect">
            <a:avLst/>
          </a:prstGeom>
          <a:noFill/>
          <a:ln w="9525">
            <a:noFill/>
            <a:miter lim="800000"/>
            <a:headEnd/>
            <a:tailEnd/>
          </a:ln>
        </p:spPr>
      </p:pic>
      <p:pic>
        <p:nvPicPr>
          <p:cNvPr id="54" name="Picture 15" descr="E:\Panasonic2011\和田さま☆アイコン集\from_dobashi\Proprietary Telephone\UT136_133.png"/>
          <p:cNvPicPr>
            <a:picLocks noChangeAspect="1" noChangeArrowheads="1"/>
          </p:cNvPicPr>
          <p:nvPr/>
        </p:nvPicPr>
        <p:blipFill>
          <a:blip r:embed="rId8" cstate="print"/>
          <a:srcRect/>
          <a:stretch>
            <a:fillRect/>
          </a:stretch>
        </p:blipFill>
        <p:spPr bwMode="auto">
          <a:xfrm>
            <a:off x="2201317" y="1844824"/>
            <a:ext cx="498475" cy="349250"/>
          </a:xfrm>
          <a:prstGeom prst="rect">
            <a:avLst/>
          </a:prstGeom>
          <a:noFill/>
          <a:ln w="9525">
            <a:noFill/>
            <a:miter lim="800000"/>
            <a:headEnd/>
            <a:tailEnd/>
          </a:ln>
        </p:spPr>
      </p:pic>
      <p:sp>
        <p:nvSpPr>
          <p:cNvPr id="55" name="正方形/長方形 75"/>
          <p:cNvSpPr>
            <a:spLocks noChangeArrowheads="1"/>
          </p:cNvSpPr>
          <p:nvPr/>
        </p:nvSpPr>
        <p:spPr bwMode="auto">
          <a:xfrm>
            <a:off x="266700" y="1877466"/>
            <a:ext cx="2001838" cy="369332"/>
          </a:xfrm>
          <a:prstGeom prst="rect">
            <a:avLst/>
          </a:prstGeom>
          <a:noFill/>
          <a:ln w="9525">
            <a:noFill/>
            <a:miter lim="800000"/>
            <a:headEnd/>
            <a:tailEnd/>
          </a:ln>
        </p:spPr>
        <p:txBody>
          <a:bodyPr>
            <a:spAutoFit/>
          </a:bodyPr>
          <a:lstStyle/>
          <a:p>
            <a:pPr algn="l"/>
            <a:r>
              <a:rPr lang="en-US" altLang="ja-JP" sz="900" dirty="0">
                <a:latin typeface="Arial" pitchFamily="34" charset="0"/>
                <a:cs typeface="Arial" pitchFamily="34" charset="0"/>
              </a:rPr>
              <a:t>IP</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proprietary</a:t>
            </a:r>
            <a:r>
              <a:rPr lang="ja-JP" altLang="en-US" sz="900" dirty="0">
                <a:latin typeface="Arial" pitchFamily="34" charset="0"/>
                <a:cs typeface="Arial" pitchFamily="34" charset="0"/>
              </a:rPr>
              <a:t> </a:t>
            </a:r>
            <a:r>
              <a:rPr lang="en-US" altLang="ja-JP" sz="900" dirty="0" smtClean="0">
                <a:latin typeface="Arial" pitchFamily="34" charset="0"/>
                <a:cs typeface="Arial" pitchFamily="34" charset="0"/>
              </a:rPr>
              <a:t>phones/</a:t>
            </a:r>
            <a:endParaRPr lang="en-US" altLang="ja-JP" sz="900" dirty="0">
              <a:latin typeface="Arial" pitchFamily="34" charset="0"/>
              <a:cs typeface="Arial" pitchFamily="34" charset="0"/>
            </a:endParaRPr>
          </a:p>
          <a:p>
            <a:pPr algn="l"/>
            <a:r>
              <a:rPr lang="en-US" altLang="ja-JP" sz="900" dirty="0" smtClean="0">
                <a:latin typeface="Arial" pitchFamily="34" charset="0"/>
                <a:cs typeface="Arial" pitchFamily="34" charset="0"/>
              </a:rPr>
              <a:t>SIP</a:t>
            </a:r>
            <a:r>
              <a:rPr lang="ja-JP" altLang="en-US" sz="900" dirty="0" smtClean="0">
                <a:latin typeface="Arial" pitchFamily="34" charset="0"/>
                <a:cs typeface="Arial" pitchFamily="34" charset="0"/>
              </a:rPr>
              <a:t> </a:t>
            </a:r>
            <a:r>
              <a:rPr lang="en-US" altLang="ja-JP" sz="900" dirty="0" smtClean="0">
                <a:latin typeface="Arial" pitchFamily="34" charset="0"/>
                <a:cs typeface="Arial" pitchFamily="34" charset="0"/>
              </a:rPr>
              <a:t>phones </a:t>
            </a:r>
            <a:r>
              <a:rPr lang="en-US" altLang="ja-JP" sz="900" dirty="0">
                <a:latin typeface="Arial" pitchFamily="34" charset="0"/>
                <a:cs typeface="Arial" pitchFamily="34" charset="0"/>
              </a:rPr>
              <a:t>etc.</a:t>
            </a:r>
          </a:p>
        </p:txBody>
      </p:sp>
      <p:sp>
        <p:nvSpPr>
          <p:cNvPr id="57" name="正方形/長方形 75"/>
          <p:cNvSpPr>
            <a:spLocks noChangeArrowheads="1"/>
          </p:cNvSpPr>
          <p:nvPr/>
        </p:nvSpPr>
        <p:spPr bwMode="auto">
          <a:xfrm>
            <a:off x="292100" y="2879179"/>
            <a:ext cx="1508125" cy="784830"/>
          </a:xfrm>
          <a:prstGeom prst="rect">
            <a:avLst/>
          </a:prstGeom>
          <a:noFill/>
          <a:ln w="9525">
            <a:noFill/>
            <a:miter lim="800000"/>
            <a:headEnd/>
            <a:tailEnd/>
          </a:ln>
        </p:spPr>
        <p:txBody>
          <a:bodyPr>
            <a:spAutoFit/>
          </a:bodyPr>
          <a:lstStyle/>
          <a:p>
            <a:pPr algn="l"/>
            <a:r>
              <a:rPr lang="en-US" altLang="ja-JP" sz="900" dirty="0">
                <a:latin typeface="Arial" pitchFamily="34" charset="0"/>
                <a:cs typeface="Arial" pitchFamily="34" charset="0"/>
              </a:rPr>
              <a:t>QSIG</a:t>
            </a:r>
            <a:r>
              <a:rPr lang="ja-JP" altLang="en-US" sz="900" dirty="0">
                <a:latin typeface="Arial" pitchFamily="34" charset="0"/>
                <a:cs typeface="Arial" pitchFamily="34" charset="0"/>
              </a:rPr>
              <a:t> </a:t>
            </a:r>
            <a:r>
              <a:rPr lang="en-US" altLang="ja-JP" sz="900" dirty="0" smtClean="0">
                <a:latin typeface="Arial" pitchFamily="34" charset="0"/>
                <a:cs typeface="Arial" pitchFamily="34" charset="0"/>
              </a:rPr>
              <a:t>Networking</a:t>
            </a:r>
          </a:p>
          <a:p>
            <a:pPr algn="l"/>
            <a:r>
              <a:rPr lang="en-US" altLang="ja-JP" sz="900" dirty="0" smtClean="0">
                <a:latin typeface="Arial" pitchFamily="34" charset="0"/>
                <a:cs typeface="Arial" pitchFamily="34" charset="0"/>
              </a:rPr>
              <a:t> -KX-NS series </a:t>
            </a:r>
            <a:endParaRPr lang="en-US" altLang="ja-JP" sz="900" dirty="0">
              <a:latin typeface="Arial" pitchFamily="34" charset="0"/>
              <a:cs typeface="Arial" pitchFamily="34" charset="0"/>
            </a:endParaRPr>
          </a:p>
          <a:p>
            <a:pPr algn="l"/>
            <a:r>
              <a:rPr lang="ja-JP" altLang="en-US" sz="900" dirty="0">
                <a:latin typeface="Arial" pitchFamily="34" charset="0"/>
                <a:cs typeface="Arial" pitchFamily="34" charset="0"/>
              </a:rPr>
              <a:t> </a:t>
            </a:r>
            <a:r>
              <a:rPr lang="en-US" altLang="ja-JP" sz="900" dirty="0">
                <a:latin typeface="Arial" pitchFamily="34" charset="0"/>
                <a:cs typeface="Arial" pitchFamily="34" charset="0"/>
              </a:rPr>
              <a:t>-KX-NCP</a:t>
            </a:r>
            <a:r>
              <a:rPr lang="ja-JP" altLang="en-US" sz="900" dirty="0">
                <a:latin typeface="Arial" pitchFamily="34" charset="0"/>
                <a:cs typeface="Arial" pitchFamily="34" charset="0"/>
              </a:rPr>
              <a:t> </a:t>
            </a:r>
            <a:r>
              <a:rPr lang="en-US" altLang="ja-JP" sz="900" dirty="0" smtClean="0">
                <a:latin typeface="Arial" pitchFamily="34" charset="0"/>
                <a:cs typeface="Arial" pitchFamily="34" charset="0"/>
              </a:rPr>
              <a:t>series</a:t>
            </a:r>
            <a:r>
              <a:rPr lang="en-US" altLang="ja-JP" sz="900" dirty="0">
                <a:latin typeface="Arial" pitchFamily="34" charset="0"/>
                <a:cs typeface="Arial" pitchFamily="34" charset="0"/>
              </a:rPr>
              <a:t/>
            </a:r>
            <a:br>
              <a:rPr lang="en-US" altLang="ja-JP" sz="900" dirty="0">
                <a:latin typeface="Arial" pitchFamily="34" charset="0"/>
                <a:cs typeface="Arial" pitchFamily="34" charset="0"/>
              </a:rPr>
            </a:br>
            <a:r>
              <a:rPr lang="ja-JP" altLang="en-US" sz="900" dirty="0">
                <a:latin typeface="Arial" pitchFamily="34" charset="0"/>
                <a:cs typeface="Arial" pitchFamily="34" charset="0"/>
              </a:rPr>
              <a:t> </a:t>
            </a:r>
            <a:r>
              <a:rPr lang="en-US" altLang="ja-JP" sz="900" dirty="0">
                <a:latin typeface="Arial" pitchFamily="34" charset="0"/>
                <a:cs typeface="Arial" pitchFamily="34" charset="0"/>
              </a:rPr>
              <a:t>-KX-TDE</a:t>
            </a:r>
            <a:r>
              <a:rPr lang="ja-JP" altLang="en-US" sz="900" dirty="0">
                <a:latin typeface="Arial" pitchFamily="34" charset="0"/>
                <a:cs typeface="Arial" pitchFamily="34" charset="0"/>
              </a:rPr>
              <a:t> </a:t>
            </a:r>
            <a:r>
              <a:rPr lang="en-US" altLang="ja-JP" sz="900" dirty="0" smtClean="0">
                <a:latin typeface="Arial" pitchFamily="34" charset="0"/>
                <a:cs typeface="Arial" pitchFamily="34" charset="0"/>
              </a:rPr>
              <a:t>series</a:t>
            </a:r>
          </a:p>
          <a:p>
            <a:r>
              <a:rPr lang="en-US" altLang="ja-JP" sz="900" dirty="0" smtClean="0">
                <a:latin typeface="Arial" pitchFamily="34" charset="0"/>
                <a:cs typeface="Arial" pitchFamily="34" charset="0"/>
              </a:rPr>
              <a:t> -KX-TDA100D</a:t>
            </a:r>
            <a:endParaRPr lang="ja-JP" altLang="en-US" sz="900" dirty="0">
              <a:latin typeface="Arial" pitchFamily="34" charset="0"/>
              <a:cs typeface="Arial" pitchFamily="34" charset="0"/>
            </a:endParaRPr>
          </a:p>
        </p:txBody>
      </p:sp>
      <p:pic>
        <p:nvPicPr>
          <p:cNvPr id="58" name="Picture 2" descr="E:\Panasonic2011\和田さま☆アイコン集\from_dobashi\Otehrs3\laptop.png"/>
          <p:cNvPicPr>
            <a:picLocks noChangeAspect="1" noChangeArrowheads="1"/>
          </p:cNvPicPr>
          <p:nvPr/>
        </p:nvPicPr>
        <p:blipFill>
          <a:blip r:embed="rId9" cstate="print"/>
          <a:srcRect/>
          <a:stretch>
            <a:fillRect/>
          </a:stretch>
        </p:blipFill>
        <p:spPr bwMode="auto">
          <a:xfrm>
            <a:off x="3254375" y="4114131"/>
            <a:ext cx="407988" cy="430212"/>
          </a:xfrm>
          <a:prstGeom prst="rect">
            <a:avLst/>
          </a:prstGeom>
          <a:noFill/>
          <a:ln w="9525">
            <a:noFill/>
            <a:miter lim="800000"/>
            <a:headEnd/>
            <a:tailEnd/>
          </a:ln>
        </p:spPr>
      </p:pic>
      <p:sp>
        <p:nvSpPr>
          <p:cNvPr id="59" name="正方形/長方形 75"/>
          <p:cNvSpPr>
            <a:spLocks noChangeArrowheads="1"/>
          </p:cNvSpPr>
          <p:nvPr/>
        </p:nvSpPr>
        <p:spPr bwMode="auto">
          <a:xfrm>
            <a:off x="2621038" y="4548094"/>
            <a:ext cx="1520372" cy="230832"/>
          </a:xfrm>
          <a:prstGeom prst="rect">
            <a:avLst/>
          </a:prstGeom>
          <a:noFill/>
          <a:ln w="9525">
            <a:noFill/>
            <a:miter lim="800000"/>
            <a:headEnd/>
            <a:tailEnd/>
          </a:ln>
        </p:spPr>
        <p:txBody>
          <a:bodyPr wrap="square">
            <a:spAutoFit/>
          </a:bodyPr>
          <a:lstStyle/>
          <a:p>
            <a:pPr algn="l"/>
            <a:r>
              <a:rPr lang="en-US" altLang="ja-JP" sz="900" dirty="0">
                <a:latin typeface="Arial" pitchFamily="34" charset="0"/>
                <a:cs typeface="Arial" pitchFamily="34" charset="0"/>
              </a:rPr>
              <a:t>Remote</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maintenance</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PC</a:t>
            </a:r>
            <a:endParaRPr lang="ja-JP" altLang="en-US" sz="900" dirty="0">
              <a:latin typeface="Arial" pitchFamily="34" charset="0"/>
              <a:cs typeface="Arial" pitchFamily="34" charset="0"/>
            </a:endParaRPr>
          </a:p>
        </p:txBody>
      </p:sp>
      <p:sp>
        <p:nvSpPr>
          <p:cNvPr id="60" name="正方形/長方形 59"/>
          <p:cNvSpPr/>
          <p:nvPr/>
        </p:nvSpPr>
        <p:spPr bwMode="auto">
          <a:xfrm>
            <a:off x="250825" y="1723479"/>
            <a:ext cx="2563813" cy="769416"/>
          </a:xfrm>
          <a:prstGeom prst="rect">
            <a:avLst/>
          </a:prstGeom>
          <a:noFill/>
          <a:ln w="12700" cap="flat" cmpd="sng" algn="ctr">
            <a:solidFill>
              <a:srgbClr val="003065"/>
            </a:solidFill>
            <a:prstDash val="solid"/>
            <a:round/>
            <a:headEnd type="none" w="med" len="med"/>
            <a:tailEnd type="none" w="med" len="med"/>
          </a:ln>
          <a:effectLst/>
        </p:spPr>
        <p:txBody>
          <a:bodyPr anchor="ctr"/>
          <a:lstStyle/>
          <a:p>
            <a:pPr>
              <a:defRPr/>
            </a:pPr>
            <a:endParaRPr lang="ja-JP" altLang="en-US" sz="900" dirty="0">
              <a:solidFill>
                <a:schemeClr val="bg1"/>
              </a:solidFill>
              <a:latin typeface="Arial" pitchFamily="34" charset="0"/>
              <a:cs typeface="Arial" pitchFamily="34" charset="0"/>
            </a:endParaRPr>
          </a:p>
        </p:txBody>
      </p:sp>
      <p:sp>
        <p:nvSpPr>
          <p:cNvPr id="61" name="正方形/長方形 60"/>
          <p:cNvSpPr/>
          <p:nvPr/>
        </p:nvSpPr>
        <p:spPr bwMode="auto">
          <a:xfrm>
            <a:off x="250825" y="2756942"/>
            <a:ext cx="2563813" cy="960090"/>
          </a:xfrm>
          <a:prstGeom prst="rect">
            <a:avLst/>
          </a:prstGeom>
          <a:noFill/>
          <a:ln w="12700" cap="flat" cmpd="sng" algn="ctr">
            <a:solidFill>
              <a:srgbClr val="003065"/>
            </a:solidFill>
            <a:prstDash val="solid"/>
            <a:round/>
            <a:headEnd type="none" w="med" len="med"/>
            <a:tailEnd type="none" w="med" len="med"/>
          </a:ln>
          <a:effectLst/>
        </p:spPr>
        <p:txBody>
          <a:bodyPr anchor="ctr"/>
          <a:lstStyle/>
          <a:p>
            <a:pPr>
              <a:defRPr/>
            </a:pPr>
            <a:endParaRPr lang="ja-JP" altLang="en-US" sz="900" dirty="0">
              <a:solidFill>
                <a:schemeClr val="bg1"/>
              </a:solidFill>
              <a:latin typeface="Arial" pitchFamily="34" charset="0"/>
              <a:cs typeface="Arial" pitchFamily="34" charset="0"/>
            </a:endParaRPr>
          </a:p>
        </p:txBody>
      </p:sp>
      <p:sp>
        <p:nvSpPr>
          <p:cNvPr id="63" name="正方形/長方形 62"/>
          <p:cNvSpPr/>
          <p:nvPr/>
        </p:nvSpPr>
        <p:spPr bwMode="auto">
          <a:xfrm>
            <a:off x="7429127" y="1556916"/>
            <a:ext cx="1103313" cy="215900"/>
          </a:xfrm>
          <a:prstGeom prst="rect">
            <a:avLst/>
          </a:prstGeom>
          <a:solidFill>
            <a:srgbClr val="D6D8E4"/>
          </a:solidFill>
          <a:ln w="12700" cap="flat" cmpd="sng" algn="ctr">
            <a:solidFill>
              <a:srgbClr val="003065"/>
            </a:solidFill>
            <a:prstDash val="solid"/>
            <a:round/>
            <a:headEnd type="none" w="med" len="med"/>
            <a:tailEnd type="none" w="med" len="med"/>
          </a:ln>
          <a:effectLst/>
        </p:spPr>
        <p:txBody>
          <a:bodyPr anchor="ctr"/>
          <a:lstStyle/>
          <a:p>
            <a:pPr algn="ctr">
              <a:defRPr/>
            </a:pPr>
            <a:r>
              <a:rPr lang="en-US" altLang="ja-JP" sz="900" b="1" dirty="0" smtClean="0">
                <a:solidFill>
                  <a:srgbClr val="003065"/>
                </a:solidFill>
                <a:latin typeface="Arial" pitchFamily="34" charset="0"/>
                <a:cs typeface="Arial" pitchFamily="34" charset="0"/>
              </a:rPr>
              <a:t>Head Office</a:t>
            </a:r>
            <a:endParaRPr lang="ja-JP" altLang="en-US" sz="900" b="1" dirty="0">
              <a:solidFill>
                <a:srgbClr val="003065"/>
              </a:solidFill>
              <a:latin typeface="Arial" pitchFamily="34" charset="0"/>
              <a:cs typeface="Arial" pitchFamily="34" charset="0"/>
            </a:endParaRPr>
          </a:p>
        </p:txBody>
      </p:sp>
      <p:sp>
        <p:nvSpPr>
          <p:cNvPr id="64" name="正方形/長方形 63"/>
          <p:cNvSpPr/>
          <p:nvPr/>
        </p:nvSpPr>
        <p:spPr bwMode="auto">
          <a:xfrm>
            <a:off x="315913" y="1605138"/>
            <a:ext cx="1104900" cy="215900"/>
          </a:xfrm>
          <a:prstGeom prst="rect">
            <a:avLst/>
          </a:prstGeom>
          <a:solidFill>
            <a:srgbClr val="D6D8E4"/>
          </a:solidFill>
          <a:ln w="12700" cap="flat" cmpd="sng" algn="ctr">
            <a:solidFill>
              <a:srgbClr val="003065"/>
            </a:solidFill>
            <a:prstDash val="solid"/>
            <a:round/>
            <a:headEnd type="none" w="med" len="med"/>
            <a:tailEnd type="none" w="med" len="med"/>
          </a:ln>
          <a:effectLst/>
        </p:spPr>
        <p:txBody>
          <a:bodyPr anchor="ctr"/>
          <a:lstStyle/>
          <a:p>
            <a:pPr algn="ctr">
              <a:defRPr/>
            </a:pPr>
            <a:r>
              <a:rPr lang="en-US" altLang="ja-JP" sz="900" b="1" dirty="0">
                <a:solidFill>
                  <a:srgbClr val="003065"/>
                </a:solidFill>
                <a:latin typeface="Arial" pitchFamily="34" charset="0"/>
                <a:cs typeface="Arial" pitchFamily="34" charset="0"/>
              </a:rPr>
              <a:t>Branch</a:t>
            </a:r>
            <a:r>
              <a:rPr lang="ja-JP" altLang="en-US" sz="900" b="1" dirty="0">
                <a:solidFill>
                  <a:srgbClr val="003065"/>
                </a:solidFill>
                <a:latin typeface="Arial" pitchFamily="34" charset="0"/>
                <a:cs typeface="Arial" pitchFamily="34" charset="0"/>
              </a:rPr>
              <a:t> </a:t>
            </a:r>
            <a:r>
              <a:rPr lang="en-US" altLang="ja-JP" sz="900" b="1" dirty="0">
                <a:solidFill>
                  <a:srgbClr val="003065"/>
                </a:solidFill>
                <a:latin typeface="Arial" pitchFamily="34" charset="0"/>
                <a:cs typeface="Arial" pitchFamily="34" charset="0"/>
              </a:rPr>
              <a:t>Office</a:t>
            </a:r>
            <a:endParaRPr lang="ja-JP" altLang="en-US" sz="900" b="1" dirty="0">
              <a:solidFill>
                <a:srgbClr val="003065"/>
              </a:solidFill>
              <a:latin typeface="Arial" pitchFamily="34" charset="0"/>
              <a:cs typeface="Arial" pitchFamily="34" charset="0"/>
            </a:endParaRPr>
          </a:p>
        </p:txBody>
      </p:sp>
      <p:sp>
        <p:nvSpPr>
          <p:cNvPr id="65" name="正方形/長方形 64"/>
          <p:cNvSpPr/>
          <p:nvPr/>
        </p:nvSpPr>
        <p:spPr bwMode="auto">
          <a:xfrm>
            <a:off x="315913" y="2657506"/>
            <a:ext cx="1104900" cy="217487"/>
          </a:xfrm>
          <a:prstGeom prst="rect">
            <a:avLst/>
          </a:prstGeom>
          <a:solidFill>
            <a:srgbClr val="D6D8E4"/>
          </a:solidFill>
          <a:ln w="12700" cap="flat" cmpd="sng" algn="ctr">
            <a:solidFill>
              <a:srgbClr val="003065"/>
            </a:solidFill>
            <a:prstDash val="solid"/>
            <a:round/>
            <a:headEnd type="none" w="med" len="med"/>
            <a:tailEnd type="none" w="med" len="med"/>
          </a:ln>
          <a:effectLst/>
        </p:spPr>
        <p:txBody>
          <a:bodyPr anchor="ctr"/>
          <a:lstStyle/>
          <a:p>
            <a:pPr algn="ctr">
              <a:defRPr/>
            </a:pPr>
            <a:r>
              <a:rPr lang="en-US" altLang="ja-JP" sz="900" b="1" dirty="0">
                <a:solidFill>
                  <a:srgbClr val="003065"/>
                </a:solidFill>
                <a:latin typeface="Arial" pitchFamily="34" charset="0"/>
                <a:cs typeface="Arial" pitchFamily="34" charset="0"/>
              </a:rPr>
              <a:t>Branch</a:t>
            </a:r>
            <a:r>
              <a:rPr lang="ja-JP" altLang="en-US" sz="900" b="1" dirty="0">
                <a:solidFill>
                  <a:srgbClr val="003065"/>
                </a:solidFill>
                <a:latin typeface="Arial" pitchFamily="34" charset="0"/>
                <a:cs typeface="Arial" pitchFamily="34" charset="0"/>
              </a:rPr>
              <a:t> </a:t>
            </a:r>
            <a:r>
              <a:rPr lang="en-US" altLang="ja-JP" sz="900" b="1" dirty="0">
                <a:solidFill>
                  <a:srgbClr val="003065"/>
                </a:solidFill>
                <a:latin typeface="Arial" pitchFamily="34" charset="0"/>
                <a:cs typeface="Arial" pitchFamily="34" charset="0"/>
              </a:rPr>
              <a:t>Office</a:t>
            </a:r>
            <a:endParaRPr lang="ja-JP" altLang="en-US" sz="900" b="1" dirty="0">
              <a:solidFill>
                <a:srgbClr val="003065"/>
              </a:solidFill>
              <a:latin typeface="Arial" pitchFamily="34" charset="0"/>
              <a:cs typeface="Arial" pitchFamily="34" charset="0"/>
            </a:endParaRPr>
          </a:p>
        </p:txBody>
      </p:sp>
      <p:cxnSp>
        <p:nvCxnSpPr>
          <p:cNvPr id="67" name="直線コネクタ 66"/>
          <p:cNvCxnSpPr/>
          <p:nvPr/>
        </p:nvCxnSpPr>
        <p:spPr bwMode="auto">
          <a:xfrm>
            <a:off x="6156176" y="3136743"/>
            <a:ext cx="504056"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70" name="直線コネクタ 69"/>
          <p:cNvCxnSpPr/>
          <p:nvPr/>
        </p:nvCxnSpPr>
        <p:spPr bwMode="auto">
          <a:xfrm flipH="1">
            <a:off x="6165850" y="6268496"/>
            <a:ext cx="609600"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pic>
        <p:nvPicPr>
          <p:cNvPr id="71" name="Picture 5" descr="E:\Panasonic2011\和田さま☆アイコン集\from_dobashi\Otehrs3\pc_1.png"/>
          <p:cNvPicPr>
            <a:picLocks noChangeAspect="1" noChangeArrowheads="1"/>
          </p:cNvPicPr>
          <p:nvPr/>
        </p:nvPicPr>
        <p:blipFill>
          <a:blip r:embed="rId6" cstate="print"/>
          <a:srcRect/>
          <a:stretch>
            <a:fillRect/>
          </a:stretch>
        </p:blipFill>
        <p:spPr bwMode="auto">
          <a:xfrm>
            <a:off x="6524625" y="6128796"/>
            <a:ext cx="582613" cy="387350"/>
          </a:xfrm>
          <a:prstGeom prst="rect">
            <a:avLst/>
          </a:prstGeom>
          <a:noFill/>
          <a:ln w="9525">
            <a:noFill/>
            <a:miter lim="800000"/>
            <a:headEnd/>
            <a:tailEnd/>
          </a:ln>
        </p:spPr>
      </p:pic>
      <p:cxnSp>
        <p:nvCxnSpPr>
          <p:cNvPr id="72" name="直線コネクタ 71"/>
          <p:cNvCxnSpPr/>
          <p:nvPr/>
        </p:nvCxnSpPr>
        <p:spPr bwMode="auto">
          <a:xfrm flipV="1">
            <a:off x="4716016" y="3717032"/>
            <a:ext cx="0" cy="1800199"/>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sp>
        <p:nvSpPr>
          <p:cNvPr id="73" name="テキスト ボックス 71"/>
          <p:cNvSpPr txBox="1">
            <a:spLocks noChangeArrowheads="1"/>
          </p:cNvSpPr>
          <p:nvPr/>
        </p:nvSpPr>
        <p:spPr bwMode="auto">
          <a:xfrm>
            <a:off x="4410489" y="5657473"/>
            <a:ext cx="665567" cy="507831"/>
          </a:xfrm>
          <a:prstGeom prst="rect">
            <a:avLst/>
          </a:prstGeom>
          <a:noFill/>
          <a:ln w="9525">
            <a:noFill/>
            <a:miter lim="800000"/>
            <a:headEnd/>
            <a:tailEnd/>
          </a:ln>
        </p:spPr>
        <p:txBody>
          <a:bodyPr wrap="none">
            <a:spAutoFit/>
          </a:bodyPr>
          <a:lstStyle/>
          <a:p>
            <a:pPr algn="ctr"/>
            <a:r>
              <a:rPr lang="en-US" altLang="ja-JP" sz="900" dirty="0">
                <a:latin typeface="Arial" pitchFamily="34" charset="0"/>
                <a:cs typeface="Arial" pitchFamily="34" charset="0"/>
              </a:rPr>
              <a:t>Amplifier/</a:t>
            </a:r>
            <a:br>
              <a:rPr lang="en-US" altLang="ja-JP" sz="900" dirty="0">
                <a:latin typeface="Arial" pitchFamily="34" charset="0"/>
                <a:cs typeface="Arial" pitchFamily="34" charset="0"/>
              </a:rPr>
            </a:br>
            <a:r>
              <a:rPr lang="en-US" altLang="ja-JP" sz="900" dirty="0">
                <a:latin typeface="Arial" pitchFamily="34" charset="0"/>
                <a:cs typeface="Arial" pitchFamily="34" charset="0"/>
              </a:rPr>
              <a:t>pager/</a:t>
            </a:r>
            <a:br>
              <a:rPr lang="en-US" altLang="ja-JP" sz="900" dirty="0">
                <a:latin typeface="Arial" pitchFamily="34" charset="0"/>
                <a:cs typeface="Arial" pitchFamily="34" charset="0"/>
              </a:rPr>
            </a:br>
            <a:r>
              <a:rPr lang="en-US" altLang="ja-JP" sz="900" dirty="0">
                <a:latin typeface="Arial" pitchFamily="34" charset="0"/>
                <a:cs typeface="Arial" pitchFamily="34" charset="0"/>
              </a:rPr>
              <a:t>speaker</a:t>
            </a:r>
            <a:endParaRPr lang="ja-JP" altLang="en-US" sz="900" dirty="0">
              <a:latin typeface="Arial" pitchFamily="34" charset="0"/>
              <a:cs typeface="Arial" pitchFamily="34" charset="0"/>
            </a:endParaRPr>
          </a:p>
        </p:txBody>
      </p:sp>
      <p:pic>
        <p:nvPicPr>
          <p:cNvPr id="74" name="Picture 2" descr="E:\Panasonic2011\和田さま☆アイコン集\from_dobashi\Others1\amplifier.png"/>
          <p:cNvPicPr>
            <a:picLocks noChangeAspect="1" noChangeArrowheads="1"/>
          </p:cNvPicPr>
          <p:nvPr/>
        </p:nvPicPr>
        <p:blipFill>
          <a:blip r:embed="rId10" cstate="print"/>
          <a:srcRect/>
          <a:stretch>
            <a:fillRect/>
          </a:stretch>
        </p:blipFill>
        <p:spPr bwMode="auto">
          <a:xfrm>
            <a:off x="4468813" y="5479673"/>
            <a:ext cx="501650" cy="220663"/>
          </a:xfrm>
          <a:prstGeom prst="rect">
            <a:avLst/>
          </a:prstGeom>
          <a:noFill/>
          <a:ln w="9525">
            <a:noFill/>
            <a:miter lim="800000"/>
            <a:headEnd/>
            <a:tailEnd/>
          </a:ln>
        </p:spPr>
      </p:pic>
      <p:cxnSp>
        <p:nvCxnSpPr>
          <p:cNvPr id="79" name="直線コネクタ 78"/>
          <p:cNvCxnSpPr/>
          <p:nvPr/>
        </p:nvCxnSpPr>
        <p:spPr bwMode="auto">
          <a:xfrm flipV="1">
            <a:off x="4644008" y="2255148"/>
            <a:ext cx="0" cy="1190522"/>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pic>
        <p:nvPicPr>
          <p:cNvPr id="86" name="Picture 16" descr="E:\Panasonic2011\和田さま☆アイコン集\from_dobashi\Proprietary Telephone\UT24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18154" y="2017675"/>
            <a:ext cx="484791" cy="3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7" descr="E:\Panasonic2011\和田さま☆アイコン集\from_dobashi\Proprietary Telephone\UT67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27511" y="2448124"/>
            <a:ext cx="487479" cy="40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正方形/長方形 75"/>
          <p:cNvSpPr>
            <a:spLocks noChangeArrowheads="1"/>
          </p:cNvSpPr>
          <p:nvPr/>
        </p:nvSpPr>
        <p:spPr bwMode="auto">
          <a:xfrm>
            <a:off x="7193784" y="4509120"/>
            <a:ext cx="1434279" cy="230832"/>
          </a:xfrm>
          <a:prstGeom prst="rect">
            <a:avLst/>
          </a:prstGeom>
          <a:noFill/>
          <a:ln w="9525">
            <a:noFill/>
            <a:miter lim="800000"/>
            <a:headEnd/>
            <a:tailEnd/>
          </a:ln>
        </p:spPr>
        <p:txBody>
          <a:bodyPr wrap="square">
            <a:spAutoFit/>
          </a:bodyPr>
          <a:lstStyle/>
          <a:p>
            <a:pPr algn="l"/>
            <a:r>
              <a:rPr lang="en-US" altLang="ja-JP" sz="900" dirty="0" smtClean="0">
                <a:latin typeface="Arial" pitchFamily="34" charset="0"/>
                <a:cs typeface="Arial" pitchFamily="34" charset="0"/>
              </a:rPr>
              <a:t>E1/PRI Trunk Adaptor</a:t>
            </a:r>
            <a:endParaRPr lang="en-US" altLang="ja-JP" sz="900" dirty="0">
              <a:latin typeface="Arial" pitchFamily="34" charset="0"/>
              <a:cs typeface="Arial" pitchFamily="34" charset="0"/>
            </a:endParaRPr>
          </a:p>
        </p:txBody>
      </p:sp>
      <p:grpSp>
        <p:nvGrpSpPr>
          <p:cNvPr id="3" name="グループ化 124"/>
          <p:cNvGrpSpPr/>
          <p:nvPr/>
        </p:nvGrpSpPr>
        <p:grpSpPr>
          <a:xfrm>
            <a:off x="6788150" y="3862201"/>
            <a:ext cx="313911" cy="452516"/>
            <a:chOff x="6788150" y="4158903"/>
            <a:chExt cx="313911" cy="452516"/>
          </a:xfrm>
        </p:grpSpPr>
        <p:grpSp>
          <p:nvGrpSpPr>
            <p:cNvPr id="5" name="グループ化 123"/>
            <p:cNvGrpSpPr/>
            <p:nvPr/>
          </p:nvGrpSpPr>
          <p:grpSpPr>
            <a:xfrm>
              <a:off x="6788150" y="4158903"/>
              <a:ext cx="120650" cy="260350"/>
              <a:chOff x="6788150" y="4158903"/>
              <a:chExt cx="120650" cy="260350"/>
            </a:xfrm>
          </p:grpSpPr>
          <p:sp>
            <p:nvSpPr>
              <p:cNvPr id="39" name="二等辺三角形 58"/>
              <p:cNvSpPr>
                <a:spLocks noChangeArrowheads="1"/>
              </p:cNvSpPr>
              <p:nvPr/>
            </p:nvSpPr>
            <p:spPr bwMode="auto">
              <a:xfrm rot="-600000">
                <a:off x="6788150" y="4158903"/>
                <a:ext cx="84138" cy="160338"/>
              </a:xfrm>
              <a:prstGeom prst="triangle">
                <a:avLst>
                  <a:gd name="adj" fmla="val 50000"/>
                </a:avLst>
              </a:prstGeom>
              <a:solidFill>
                <a:schemeClr val="accent1"/>
              </a:solidFill>
              <a:ln w="25400" algn="ctr">
                <a:noFill/>
                <a:round/>
                <a:headEnd/>
                <a:tailEnd/>
              </a:ln>
            </p:spPr>
            <p:txBody>
              <a:bodyPr anchor="ctr"/>
              <a:lstStyle/>
              <a:p>
                <a:endParaRPr lang="ja-JP" altLang="en-US" sz="900">
                  <a:solidFill>
                    <a:schemeClr val="bg1"/>
                  </a:solidFill>
                  <a:latin typeface="Arial" pitchFamily="34" charset="0"/>
                  <a:cs typeface="Arial" pitchFamily="34" charset="0"/>
                </a:endParaRPr>
              </a:p>
            </p:txBody>
          </p:sp>
          <p:sp>
            <p:nvSpPr>
              <p:cNvPr id="40" name="二等辺三角形 129"/>
              <p:cNvSpPr>
                <a:spLocks noChangeArrowheads="1"/>
              </p:cNvSpPr>
              <p:nvPr/>
            </p:nvSpPr>
            <p:spPr bwMode="auto">
              <a:xfrm rot="21000000" flipV="1">
                <a:off x="6826250" y="4258916"/>
                <a:ext cx="82550" cy="160337"/>
              </a:xfrm>
              <a:prstGeom prst="triangle">
                <a:avLst>
                  <a:gd name="adj" fmla="val 50000"/>
                </a:avLst>
              </a:prstGeom>
              <a:solidFill>
                <a:schemeClr val="accent1"/>
              </a:solidFill>
              <a:ln w="25400" algn="ctr">
                <a:noFill/>
                <a:round/>
                <a:headEnd/>
                <a:tailEnd/>
              </a:ln>
            </p:spPr>
            <p:txBody>
              <a:bodyPr anchor="ctr"/>
              <a:lstStyle/>
              <a:p>
                <a:endParaRPr lang="ja-JP" altLang="en-US" sz="900">
                  <a:solidFill>
                    <a:schemeClr val="bg1"/>
                  </a:solidFill>
                  <a:latin typeface="Arial" pitchFamily="34" charset="0"/>
                  <a:cs typeface="Arial" pitchFamily="34" charset="0"/>
                </a:endParaRPr>
              </a:p>
            </p:txBody>
          </p:sp>
        </p:grpSp>
        <p:pic>
          <p:nvPicPr>
            <p:cNvPr id="91" name="Picture 64" descr="C:\Documents and Settings\noriko_shinohara\デスクトップ\UDT131-TCA38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70103" y="4258633"/>
              <a:ext cx="131958" cy="35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6" name="Text Box 41"/>
          <p:cNvSpPr txBox="1">
            <a:spLocks noChangeArrowheads="1"/>
          </p:cNvSpPr>
          <p:nvPr/>
        </p:nvSpPr>
        <p:spPr bwMode="auto">
          <a:xfrm>
            <a:off x="4427984" y="3102868"/>
            <a:ext cx="144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900" b="1" dirty="0" smtClean="0">
                <a:solidFill>
                  <a:srgbClr val="003065"/>
                </a:solidFill>
                <a:cs typeface="Arial" pitchFamily="34" charset="0"/>
              </a:rPr>
              <a:t>Smart Hybrid PBX</a:t>
            </a:r>
          </a:p>
          <a:p>
            <a:pPr algn="ctr"/>
            <a:r>
              <a:rPr lang="en-US" altLang="ja-JP" sz="900" b="1" dirty="0" smtClean="0">
                <a:solidFill>
                  <a:srgbClr val="003065"/>
                </a:solidFill>
                <a:cs typeface="Arial" pitchFamily="34" charset="0"/>
              </a:rPr>
              <a:t>KX-NS500</a:t>
            </a:r>
            <a:endParaRPr lang="en-US" altLang="ja-JP" sz="900" b="1" dirty="0">
              <a:solidFill>
                <a:srgbClr val="003065"/>
              </a:solidFill>
              <a:cs typeface="Arial" pitchFamily="34" charset="0"/>
            </a:endParaRPr>
          </a:p>
        </p:txBody>
      </p:sp>
      <p:sp>
        <p:nvSpPr>
          <p:cNvPr id="92" name="テキスト ボックス 91"/>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14</a:t>
            </a:r>
            <a:endParaRPr kumimoji="1" lang="ja-JP" altLang="en-US" sz="1300" dirty="0">
              <a:solidFill>
                <a:srgbClr val="595757"/>
              </a:solidFill>
              <a:latin typeface="Calibri" pitchFamily="34" charset="0"/>
            </a:endParaRPr>
          </a:p>
        </p:txBody>
      </p:sp>
      <p:grpSp>
        <p:nvGrpSpPr>
          <p:cNvPr id="6" name="グループ化 143"/>
          <p:cNvGrpSpPr/>
          <p:nvPr/>
        </p:nvGrpSpPr>
        <p:grpSpPr>
          <a:xfrm>
            <a:off x="1794132" y="4985544"/>
            <a:ext cx="774707" cy="747712"/>
            <a:chOff x="1752593" y="4820891"/>
            <a:chExt cx="774707" cy="747712"/>
          </a:xfrm>
        </p:grpSpPr>
        <p:sp>
          <p:nvSpPr>
            <p:cNvPr id="51" name="円/楕円 50"/>
            <p:cNvSpPr/>
            <p:nvPr/>
          </p:nvSpPr>
          <p:spPr bwMode="auto">
            <a:xfrm>
              <a:off x="1763713" y="4820891"/>
              <a:ext cx="763587" cy="747712"/>
            </a:xfrm>
            <a:prstGeom prst="ellipse">
              <a:avLst/>
            </a:prstGeom>
            <a:solidFill>
              <a:srgbClr val="D6D8E4"/>
            </a:solidFill>
            <a:ln w="25400" cap="flat" cmpd="sng" algn="ctr">
              <a:noFill/>
              <a:prstDash val="solid"/>
              <a:round/>
              <a:headEnd type="none" w="med" len="med"/>
              <a:tailEnd type="none" w="med" len="med"/>
            </a:ln>
            <a:effectLst/>
          </p:spPr>
          <p:txBody>
            <a:bodyPr anchor="ctr"/>
            <a:lstStyle/>
            <a:p>
              <a:pPr>
                <a:defRPr/>
              </a:pPr>
              <a:endParaRPr lang="ja-JP" altLang="en-US" sz="900" dirty="0">
                <a:solidFill>
                  <a:schemeClr val="bg1"/>
                </a:solidFill>
                <a:latin typeface="Arial" pitchFamily="34" charset="0"/>
                <a:cs typeface="Arial" pitchFamily="34" charset="0"/>
              </a:endParaRPr>
            </a:p>
          </p:txBody>
        </p:sp>
        <p:sp>
          <p:nvSpPr>
            <p:cNvPr id="52" name="正方形/長方形 62"/>
            <p:cNvSpPr>
              <a:spLocks noChangeArrowheads="1"/>
            </p:cNvSpPr>
            <p:nvPr/>
          </p:nvSpPr>
          <p:spPr bwMode="auto">
            <a:xfrm>
              <a:off x="1752593" y="4941313"/>
              <a:ext cx="761644" cy="507831"/>
            </a:xfrm>
            <a:prstGeom prst="rect">
              <a:avLst/>
            </a:prstGeom>
            <a:noFill/>
            <a:ln w="9525">
              <a:noFill/>
              <a:miter lim="800000"/>
              <a:headEnd/>
              <a:tailEnd/>
            </a:ln>
          </p:spPr>
          <p:txBody>
            <a:bodyPr wrap="square">
              <a:spAutoFit/>
            </a:bodyPr>
            <a:lstStyle/>
            <a:p>
              <a:pPr algn="ctr"/>
              <a:r>
                <a:rPr lang="en-US" altLang="ja-JP" sz="900" dirty="0" smtClean="0">
                  <a:solidFill>
                    <a:srgbClr val="003876"/>
                  </a:solidFill>
                  <a:latin typeface="Arial" pitchFamily="34" charset="0"/>
                  <a:cs typeface="Arial" pitchFamily="34" charset="0"/>
                </a:rPr>
                <a:t>SIP Trunk/</a:t>
              </a:r>
              <a:endParaRPr lang="ja-JP" altLang="en-US" sz="900" dirty="0" smtClean="0">
                <a:solidFill>
                  <a:srgbClr val="003876"/>
                </a:solidFill>
                <a:latin typeface="Arial" pitchFamily="34" charset="0"/>
                <a:cs typeface="Arial" pitchFamily="34" charset="0"/>
              </a:endParaRPr>
            </a:p>
            <a:p>
              <a:pPr algn="ctr"/>
              <a:r>
                <a:rPr lang="en-US" altLang="ja-JP" sz="900" dirty="0" smtClean="0">
                  <a:solidFill>
                    <a:srgbClr val="003876"/>
                  </a:solidFill>
                  <a:latin typeface="Arial" pitchFamily="34" charset="0"/>
                  <a:cs typeface="Arial" pitchFamily="34" charset="0"/>
                </a:rPr>
                <a:t>PSTN</a:t>
              </a:r>
              <a:r>
                <a:rPr lang="en-US" altLang="ja-JP" sz="900" dirty="0">
                  <a:solidFill>
                    <a:srgbClr val="003876"/>
                  </a:solidFill>
                  <a:latin typeface="Arial" pitchFamily="34" charset="0"/>
                  <a:cs typeface="Arial" pitchFamily="34" charset="0"/>
                </a:rPr>
                <a:t>/</a:t>
              </a:r>
              <a:br>
                <a:rPr lang="en-US" altLang="ja-JP" sz="900" dirty="0">
                  <a:solidFill>
                    <a:srgbClr val="003876"/>
                  </a:solidFill>
                  <a:latin typeface="Arial" pitchFamily="34" charset="0"/>
                  <a:cs typeface="Arial" pitchFamily="34" charset="0"/>
                </a:rPr>
              </a:br>
              <a:r>
                <a:rPr lang="en-US" altLang="ja-JP" sz="900" dirty="0">
                  <a:solidFill>
                    <a:srgbClr val="003876"/>
                  </a:solidFill>
                  <a:latin typeface="Arial" pitchFamily="34" charset="0"/>
                  <a:cs typeface="Arial" pitchFamily="34" charset="0"/>
                </a:rPr>
                <a:t>ISDN</a:t>
              </a:r>
            </a:p>
          </p:txBody>
        </p:sp>
      </p:grpSp>
      <p:cxnSp>
        <p:nvCxnSpPr>
          <p:cNvPr id="114" name="直線コネクタ 113"/>
          <p:cNvCxnSpPr/>
          <p:nvPr/>
        </p:nvCxnSpPr>
        <p:spPr bwMode="auto">
          <a:xfrm flipH="1">
            <a:off x="6156176" y="5120485"/>
            <a:ext cx="576063"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pic>
        <p:nvPicPr>
          <p:cNvPr id="32" name="Picture 6" descr="E:\Panasonic2011\和田さま☆アイコン集\from_dobashi\Otehrs3\pc_2.png"/>
          <p:cNvPicPr>
            <a:picLocks noChangeAspect="1" noChangeArrowheads="1"/>
          </p:cNvPicPr>
          <p:nvPr/>
        </p:nvPicPr>
        <p:blipFill>
          <a:blip r:embed="rId14" cstate="print"/>
          <a:srcRect/>
          <a:stretch>
            <a:fillRect/>
          </a:stretch>
        </p:blipFill>
        <p:spPr bwMode="auto">
          <a:xfrm>
            <a:off x="6557963" y="4974361"/>
            <a:ext cx="420687" cy="430213"/>
          </a:xfrm>
          <a:prstGeom prst="rect">
            <a:avLst/>
          </a:prstGeom>
          <a:noFill/>
          <a:ln w="9525">
            <a:noFill/>
            <a:miter lim="800000"/>
            <a:headEnd/>
            <a:tailEnd/>
          </a:ln>
        </p:spPr>
      </p:pic>
      <p:pic>
        <p:nvPicPr>
          <p:cNvPr id="93" name="Picture 53" descr="C:\Documents and Settings\noriko_shinohara\デスクトップ\NS8188 (Adaptor).png"/>
          <p:cNvPicPr>
            <a:picLocks noChangeAspect="1" noChangeArrowheads="1"/>
          </p:cNvPicPr>
          <p:nvPr/>
        </p:nvPicPr>
        <p:blipFill>
          <a:blip r:embed="rId15" cstate="print"/>
          <a:srcRect/>
          <a:stretch>
            <a:fillRect/>
          </a:stretch>
        </p:blipFill>
        <p:spPr bwMode="auto">
          <a:xfrm>
            <a:off x="6424884" y="4545954"/>
            <a:ext cx="728431" cy="202198"/>
          </a:xfrm>
          <a:prstGeom prst="rect">
            <a:avLst/>
          </a:prstGeom>
          <a:noFill/>
          <a:ln w="9525">
            <a:noFill/>
            <a:miter lim="800000"/>
            <a:headEnd/>
            <a:tailEnd/>
          </a:ln>
        </p:spPr>
      </p:pic>
      <p:sp>
        <p:nvSpPr>
          <p:cNvPr id="97" name="正方形/長方形 75"/>
          <p:cNvSpPr>
            <a:spLocks noChangeArrowheads="1"/>
          </p:cNvSpPr>
          <p:nvPr/>
        </p:nvSpPr>
        <p:spPr bwMode="auto">
          <a:xfrm>
            <a:off x="7185025" y="5552533"/>
            <a:ext cx="1275407" cy="369332"/>
          </a:xfrm>
          <a:prstGeom prst="rect">
            <a:avLst/>
          </a:prstGeom>
          <a:noFill/>
          <a:ln w="9525">
            <a:noFill/>
            <a:miter lim="800000"/>
            <a:headEnd/>
            <a:tailEnd/>
          </a:ln>
        </p:spPr>
        <p:txBody>
          <a:bodyPr wrap="square">
            <a:spAutoFit/>
          </a:bodyPr>
          <a:lstStyle/>
          <a:p>
            <a:pPr algn="l"/>
            <a:r>
              <a:rPr lang="en-US" altLang="ja-JP" sz="900" dirty="0">
                <a:latin typeface="Arial" pitchFamily="34" charset="0"/>
                <a:cs typeface="Arial" pitchFamily="34" charset="0"/>
              </a:rPr>
              <a:t>Web</a:t>
            </a:r>
            <a:r>
              <a:rPr lang="ja-JP" altLang="en-US" sz="900" dirty="0">
                <a:latin typeface="Arial" pitchFamily="34" charset="0"/>
                <a:cs typeface="Arial" pitchFamily="34" charset="0"/>
              </a:rPr>
              <a:t> </a:t>
            </a:r>
            <a:r>
              <a:rPr lang="en-US" altLang="ja-JP" sz="900" dirty="0">
                <a:latin typeface="Arial" pitchFamily="34" charset="0"/>
                <a:cs typeface="Arial" pitchFamily="34" charset="0"/>
              </a:rPr>
              <a:t>maintenance</a:t>
            </a:r>
          </a:p>
          <a:p>
            <a:pPr algn="l"/>
            <a:r>
              <a:rPr lang="en-US" altLang="ja-JP" sz="900" dirty="0">
                <a:latin typeface="Arial" pitchFamily="34" charset="0"/>
                <a:cs typeface="Arial" pitchFamily="34" charset="0"/>
              </a:rPr>
              <a:t>console</a:t>
            </a:r>
            <a:endParaRPr lang="ja-JP" altLang="en-US" sz="900" dirty="0">
              <a:latin typeface="Arial" pitchFamily="34" charset="0"/>
              <a:cs typeface="Arial" pitchFamily="34" charset="0"/>
            </a:endParaRPr>
          </a:p>
        </p:txBody>
      </p:sp>
      <p:sp>
        <p:nvSpPr>
          <p:cNvPr id="98" name="正方形/長方形 75"/>
          <p:cNvSpPr>
            <a:spLocks noChangeArrowheads="1"/>
          </p:cNvSpPr>
          <p:nvPr/>
        </p:nvSpPr>
        <p:spPr bwMode="auto">
          <a:xfrm>
            <a:off x="7183439" y="6185797"/>
            <a:ext cx="916954" cy="230832"/>
          </a:xfrm>
          <a:prstGeom prst="rect">
            <a:avLst/>
          </a:prstGeom>
          <a:noFill/>
          <a:ln w="9525">
            <a:noFill/>
            <a:miter lim="800000"/>
            <a:headEnd/>
            <a:tailEnd/>
          </a:ln>
        </p:spPr>
        <p:txBody>
          <a:bodyPr wrap="square">
            <a:spAutoFit/>
          </a:bodyPr>
          <a:lstStyle/>
          <a:p>
            <a:pPr algn="l"/>
            <a:r>
              <a:rPr lang="en-US" altLang="ja-JP" sz="900" dirty="0">
                <a:latin typeface="Arial" pitchFamily="34" charset="0"/>
                <a:cs typeface="Arial" pitchFamily="34" charset="0"/>
              </a:rPr>
              <a:t>CTI server</a:t>
            </a:r>
            <a:endParaRPr lang="ja-JP" altLang="en-US" sz="900" dirty="0">
              <a:latin typeface="Arial" pitchFamily="34" charset="0"/>
              <a:cs typeface="Arial" pitchFamily="34" charset="0"/>
            </a:endParaRPr>
          </a:p>
        </p:txBody>
      </p:sp>
      <p:cxnSp>
        <p:nvCxnSpPr>
          <p:cNvPr id="104" name="直線コネクタ 103"/>
          <p:cNvCxnSpPr/>
          <p:nvPr/>
        </p:nvCxnSpPr>
        <p:spPr bwMode="auto">
          <a:xfrm flipH="1" flipV="1">
            <a:off x="6155447" y="1803989"/>
            <a:ext cx="729" cy="4721355"/>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111" name="直線コネクタ 110"/>
          <p:cNvCxnSpPr/>
          <p:nvPr/>
        </p:nvCxnSpPr>
        <p:spPr bwMode="auto">
          <a:xfrm flipV="1">
            <a:off x="5220072" y="3573016"/>
            <a:ext cx="0" cy="2520279"/>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113" name="直線コネクタ 112"/>
          <p:cNvCxnSpPr/>
          <p:nvPr/>
        </p:nvCxnSpPr>
        <p:spPr bwMode="auto">
          <a:xfrm flipV="1">
            <a:off x="5888926" y="3717032"/>
            <a:ext cx="0" cy="576064"/>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pic>
        <p:nvPicPr>
          <p:cNvPr id="22" name="Picture 2" descr="D:\Documents and Settings\noriko_shinohara\デスクトップ\HGT100.png"/>
          <p:cNvPicPr>
            <a:picLocks noChangeAspect="1" noChangeArrowheads="1"/>
          </p:cNvPicPr>
          <p:nvPr/>
        </p:nvPicPr>
        <p:blipFill>
          <a:blip r:embed="rId16" cstate="print"/>
          <a:srcRect/>
          <a:stretch>
            <a:fillRect/>
          </a:stretch>
        </p:blipFill>
        <p:spPr bwMode="auto">
          <a:xfrm>
            <a:off x="5759450" y="4172868"/>
            <a:ext cx="249238" cy="349250"/>
          </a:xfrm>
          <a:prstGeom prst="rect">
            <a:avLst/>
          </a:prstGeom>
          <a:noFill/>
          <a:ln w="9525">
            <a:noFill/>
            <a:miter lim="800000"/>
            <a:headEnd/>
            <a:tailEnd/>
          </a:ln>
        </p:spPr>
      </p:pic>
      <p:grpSp>
        <p:nvGrpSpPr>
          <p:cNvPr id="7" name="グループ化 133"/>
          <p:cNvGrpSpPr/>
          <p:nvPr/>
        </p:nvGrpSpPr>
        <p:grpSpPr>
          <a:xfrm>
            <a:off x="3779912" y="3068960"/>
            <a:ext cx="792088" cy="504056"/>
            <a:chOff x="755576" y="3429000"/>
            <a:chExt cx="792088" cy="504056"/>
          </a:xfrm>
        </p:grpSpPr>
        <p:cxnSp>
          <p:nvCxnSpPr>
            <p:cNvPr id="126" name="直線コネクタ 125"/>
            <p:cNvCxnSpPr/>
            <p:nvPr/>
          </p:nvCxnSpPr>
          <p:spPr bwMode="auto">
            <a:xfrm flipV="1">
              <a:off x="755576" y="3429000"/>
              <a:ext cx="0" cy="504056"/>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132" name="直線コネクタ 131"/>
            <p:cNvCxnSpPr/>
            <p:nvPr/>
          </p:nvCxnSpPr>
          <p:spPr bwMode="auto">
            <a:xfrm>
              <a:off x="755576" y="3933056"/>
              <a:ext cx="792088"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grpSp>
      <p:grpSp>
        <p:nvGrpSpPr>
          <p:cNvPr id="8" name="グループ化 134"/>
          <p:cNvGrpSpPr/>
          <p:nvPr/>
        </p:nvGrpSpPr>
        <p:grpSpPr>
          <a:xfrm>
            <a:off x="3013652" y="2385343"/>
            <a:ext cx="1014413" cy="995363"/>
            <a:chOff x="3013652" y="2025303"/>
            <a:chExt cx="1014413" cy="995363"/>
          </a:xfrm>
        </p:grpSpPr>
        <p:sp>
          <p:nvSpPr>
            <p:cNvPr id="12" name="円/楕円 11"/>
            <p:cNvSpPr/>
            <p:nvPr/>
          </p:nvSpPr>
          <p:spPr bwMode="auto">
            <a:xfrm>
              <a:off x="3013652" y="2025303"/>
              <a:ext cx="1014413" cy="995363"/>
            </a:xfrm>
            <a:prstGeom prst="ellipse">
              <a:avLst/>
            </a:prstGeom>
            <a:solidFill>
              <a:srgbClr val="D6D8E4"/>
            </a:solidFill>
            <a:ln w="25400" cap="flat" cmpd="sng" algn="ctr">
              <a:noFill/>
              <a:prstDash val="solid"/>
              <a:round/>
              <a:headEnd type="none" w="med" len="med"/>
              <a:tailEnd type="none" w="med" len="med"/>
            </a:ln>
            <a:effectLst/>
          </p:spPr>
          <p:txBody>
            <a:bodyPr anchor="ctr"/>
            <a:lstStyle/>
            <a:p>
              <a:pPr algn="ctr">
                <a:defRPr/>
              </a:pPr>
              <a:endParaRPr lang="ja-JP" altLang="en-US" sz="900" dirty="0">
                <a:solidFill>
                  <a:srgbClr val="003065"/>
                </a:solidFill>
                <a:latin typeface="Arial" pitchFamily="34" charset="0"/>
                <a:cs typeface="Arial" pitchFamily="34" charset="0"/>
              </a:endParaRPr>
            </a:p>
          </p:txBody>
        </p:sp>
        <p:sp>
          <p:nvSpPr>
            <p:cNvPr id="13" name="正方形/長方形 62"/>
            <p:cNvSpPr>
              <a:spLocks noChangeArrowheads="1"/>
            </p:cNvSpPr>
            <p:nvPr/>
          </p:nvSpPr>
          <p:spPr bwMode="auto">
            <a:xfrm>
              <a:off x="3142945" y="2350741"/>
              <a:ext cx="780983" cy="369332"/>
            </a:xfrm>
            <a:prstGeom prst="rect">
              <a:avLst/>
            </a:prstGeom>
            <a:noFill/>
            <a:ln w="9525">
              <a:noFill/>
              <a:miter lim="800000"/>
              <a:headEnd/>
              <a:tailEnd/>
            </a:ln>
          </p:spPr>
          <p:txBody>
            <a:bodyPr wrap="none">
              <a:spAutoFit/>
            </a:bodyPr>
            <a:lstStyle/>
            <a:p>
              <a:pPr algn="ctr"/>
              <a:r>
                <a:rPr lang="en-US" altLang="ja-JP" sz="900" dirty="0">
                  <a:solidFill>
                    <a:srgbClr val="003065"/>
                  </a:solidFill>
                  <a:latin typeface="Arial" pitchFamily="34" charset="0"/>
                  <a:cs typeface="Arial" pitchFamily="34" charset="0"/>
                </a:rPr>
                <a:t>IP</a:t>
              </a:r>
              <a:r>
                <a:rPr lang="ja-JP" altLang="en-US" sz="900" dirty="0">
                  <a:solidFill>
                    <a:srgbClr val="003065"/>
                  </a:solidFill>
                  <a:latin typeface="Arial" pitchFamily="34" charset="0"/>
                  <a:cs typeface="Arial" pitchFamily="34" charset="0"/>
                </a:rPr>
                <a:t> </a:t>
              </a:r>
              <a:r>
                <a:rPr lang="en-US" altLang="ja-JP" sz="900" dirty="0">
                  <a:solidFill>
                    <a:srgbClr val="003065"/>
                  </a:solidFill>
                  <a:latin typeface="Arial" pitchFamily="34" charset="0"/>
                  <a:cs typeface="Arial" pitchFamily="34" charset="0"/>
                </a:rPr>
                <a:t>Network/</a:t>
              </a:r>
              <a:br>
                <a:rPr lang="en-US" altLang="ja-JP" sz="900" dirty="0">
                  <a:solidFill>
                    <a:srgbClr val="003065"/>
                  </a:solidFill>
                  <a:latin typeface="Arial" pitchFamily="34" charset="0"/>
                  <a:cs typeface="Arial" pitchFamily="34" charset="0"/>
                </a:rPr>
              </a:br>
              <a:r>
                <a:rPr lang="en-US" altLang="ja-JP" sz="900" dirty="0">
                  <a:solidFill>
                    <a:srgbClr val="003065"/>
                  </a:solidFill>
                  <a:latin typeface="Arial" pitchFamily="34" charset="0"/>
                  <a:cs typeface="Arial" pitchFamily="34" charset="0"/>
                </a:rPr>
                <a:t>ITSP</a:t>
              </a:r>
            </a:p>
          </p:txBody>
        </p:sp>
      </p:grpSp>
      <p:grpSp>
        <p:nvGrpSpPr>
          <p:cNvPr id="10" name="グループ化 142"/>
          <p:cNvGrpSpPr/>
          <p:nvPr/>
        </p:nvGrpSpPr>
        <p:grpSpPr>
          <a:xfrm>
            <a:off x="2555776" y="3645024"/>
            <a:ext cx="1944216" cy="1728192"/>
            <a:chOff x="2555776" y="3284984"/>
            <a:chExt cx="1944216" cy="1728192"/>
          </a:xfrm>
        </p:grpSpPr>
        <p:cxnSp>
          <p:nvCxnSpPr>
            <p:cNvPr id="105" name="直線コネクタ 104"/>
            <p:cNvCxnSpPr/>
            <p:nvPr/>
          </p:nvCxnSpPr>
          <p:spPr bwMode="auto">
            <a:xfrm>
              <a:off x="2555776" y="5013176"/>
              <a:ext cx="1944216"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139" name="直線コネクタ 138"/>
            <p:cNvCxnSpPr/>
            <p:nvPr/>
          </p:nvCxnSpPr>
          <p:spPr bwMode="auto">
            <a:xfrm flipV="1">
              <a:off x="4499992" y="3284984"/>
              <a:ext cx="0" cy="1728191"/>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grpSp>
      <p:sp>
        <p:nvSpPr>
          <p:cNvPr id="100" name="正方形/長方形 75"/>
          <p:cNvSpPr>
            <a:spLocks noChangeArrowheads="1"/>
          </p:cNvSpPr>
          <p:nvPr/>
        </p:nvSpPr>
        <p:spPr bwMode="auto">
          <a:xfrm>
            <a:off x="4137151" y="1700808"/>
            <a:ext cx="1319727" cy="230832"/>
          </a:xfrm>
          <a:prstGeom prst="rect">
            <a:avLst/>
          </a:prstGeom>
          <a:noFill/>
          <a:ln w="9525">
            <a:noFill/>
            <a:miter lim="800000"/>
            <a:headEnd/>
            <a:tailEnd/>
          </a:ln>
        </p:spPr>
        <p:txBody>
          <a:bodyPr wrap="square">
            <a:spAutoFit/>
          </a:bodyPr>
          <a:lstStyle/>
          <a:p>
            <a:pPr algn="l"/>
            <a:r>
              <a:rPr lang="en-US" altLang="ja-JP" sz="900" dirty="0" smtClean="0">
                <a:latin typeface="Arial" pitchFamily="34" charset="0"/>
                <a:cs typeface="Arial" pitchFamily="34" charset="0"/>
              </a:rPr>
              <a:t>Expansion cabinet</a:t>
            </a:r>
            <a:endParaRPr lang="en-US" altLang="ja-JP" sz="900" dirty="0">
              <a:latin typeface="Arial" pitchFamily="34" charset="0"/>
              <a:cs typeface="Arial" pitchFamily="34" charset="0"/>
            </a:endParaRPr>
          </a:p>
        </p:txBody>
      </p:sp>
      <p:cxnSp>
        <p:nvCxnSpPr>
          <p:cNvPr id="101" name="直線コネクタ 100"/>
          <p:cNvCxnSpPr/>
          <p:nvPr/>
        </p:nvCxnSpPr>
        <p:spPr bwMode="auto">
          <a:xfrm flipV="1">
            <a:off x="5796136" y="2896136"/>
            <a:ext cx="0" cy="576064"/>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sp>
        <p:nvSpPr>
          <p:cNvPr id="102" name="テキスト ボックス 71"/>
          <p:cNvSpPr txBox="1">
            <a:spLocks noChangeArrowheads="1"/>
          </p:cNvSpPr>
          <p:nvPr/>
        </p:nvSpPr>
        <p:spPr bwMode="auto">
          <a:xfrm>
            <a:off x="5596662" y="2456124"/>
            <a:ext cx="415498" cy="230832"/>
          </a:xfrm>
          <a:prstGeom prst="rect">
            <a:avLst/>
          </a:prstGeom>
          <a:noFill/>
          <a:ln w="9525">
            <a:noFill/>
            <a:miter lim="800000"/>
            <a:headEnd/>
            <a:tailEnd/>
          </a:ln>
        </p:spPr>
        <p:txBody>
          <a:bodyPr wrap="none">
            <a:spAutoFit/>
          </a:bodyPr>
          <a:lstStyle/>
          <a:p>
            <a:r>
              <a:rPr lang="en-US" altLang="ja-JP" sz="900" dirty="0" smtClean="0">
                <a:latin typeface="Arial" pitchFamily="34" charset="0"/>
                <a:cs typeface="Arial" pitchFamily="34" charset="0"/>
              </a:rPr>
              <a:t>DPT</a:t>
            </a:r>
            <a:endParaRPr lang="ja-JP" altLang="en-US" sz="900" dirty="0">
              <a:latin typeface="Arial" pitchFamily="34" charset="0"/>
              <a:cs typeface="Arial" pitchFamily="34" charset="0"/>
            </a:endParaRPr>
          </a:p>
        </p:txBody>
      </p:sp>
      <p:pic>
        <p:nvPicPr>
          <p:cNvPr id="43" name="Picture 3" descr="D:\Documents and Settings\noriko_shinohara\デスクトップ\NT700.png"/>
          <p:cNvPicPr>
            <a:picLocks noChangeAspect="1" noChangeArrowheads="1"/>
          </p:cNvPicPr>
          <p:nvPr/>
        </p:nvPicPr>
        <p:blipFill>
          <a:blip r:embed="rId17" cstate="print"/>
          <a:srcRect/>
          <a:stretch>
            <a:fillRect/>
          </a:stretch>
        </p:blipFill>
        <p:spPr bwMode="auto">
          <a:xfrm>
            <a:off x="6459538" y="2952180"/>
            <a:ext cx="606425" cy="404812"/>
          </a:xfrm>
          <a:prstGeom prst="rect">
            <a:avLst/>
          </a:prstGeom>
          <a:noFill/>
          <a:ln w="9525">
            <a:noFill/>
            <a:miter lim="800000"/>
            <a:headEnd/>
            <a:tailEnd/>
          </a:ln>
        </p:spPr>
      </p:pic>
      <p:sp>
        <p:nvSpPr>
          <p:cNvPr id="109" name="Text Box 41"/>
          <p:cNvSpPr txBox="1">
            <a:spLocks noChangeArrowheads="1"/>
          </p:cNvSpPr>
          <p:nvPr/>
        </p:nvSpPr>
        <p:spPr bwMode="auto">
          <a:xfrm>
            <a:off x="4137151" y="1844824"/>
            <a:ext cx="7920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b="1" dirty="0" smtClean="0">
                <a:solidFill>
                  <a:srgbClr val="003065"/>
                </a:solidFill>
                <a:cs typeface="Arial" pitchFamily="34" charset="0"/>
              </a:rPr>
              <a:t>KX-NS520</a:t>
            </a:r>
            <a:endParaRPr lang="en-US" altLang="ja-JP" sz="900" b="1" dirty="0">
              <a:solidFill>
                <a:srgbClr val="003065"/>
              </a:solidFill>
              <a:cs typeface="Arial" pitchFamily="34" charset="0"/>
            </a:endParaRPr>
          </a:p>
        </p:txBody>
      </p:sp>
      <p:pic>
        <p:nvPicPr>
          <p:cNvPr id="110" name="図 109" descr="KX-DT546.png"/>
          <p:cNvPicPr>
            <a:picLocks noChangeAspect="1"/>
          </p:cNvPicPr>
          <p:nvPr/>
        </p:nvPicPr>
        <p:blipFill>
          <a:blip r:embed="rId18" cstate="print"/>
          <a:stretch>
            <a:fillRect/>
          </a:stretch>
        </p:blipFill>
        <p:spPr>
          <a:xfrm>
            <a:off x="5546204" y="2656083"/>
            <a:ext cx="504056" cy="350394"/>
          </a:xfrm>
          <a:prstGeom prst="rect">
            <a:avLst/>
          </a:prstGeom>
        </p:spPr>
      </p:pic>
      <p:sp>
        <p:nvSpPr>
          <p:cNvPr id="94" name="テキスト ボックス 50"/>
          <p:cNvSpPr txBox="1">
            <a:spLocks noChangeArrowheads="1"/>
          </p:cNvSpPr>
          <p:nvPr/>
        </p:nvSpPr>
        <p:spPr bwMode="auto">
          <a:xfrm>
            <a:off x="3121266" y="5142384"/>
            <a:ext cx="370614" cy="230832"/>
          </a:xfrm>
          <a:prstGeom prst="rect">
            <a:avLst/>
          </a:prstGeom>
          <a:noFill/>
          <a:ln w="9525">
            <a:noFill/>
            <a:miter lim="800000"/>
            <a:headEnd/>
            <a:tailEnd/>
          </a:ln>
        </p:spPr>
        <p:txBody>
          <a:bodyPr wrap="none">
            <a:spAutoFit/>
          </a:bodyPr>
          <a:lstStyle/>
          <a:p>
            <a:r>
              <a:rPr lang="en-US" altLang="ja-JP" sz="900" dirty="0" smtClean="0">
                <a:latin typeface="Arial" pitchFamily="34" charset="0"/>
                <a:cs typeface="Arial" pitchFamily="34" charset="0"/>
              </a:rPr>
              <a:t>SIP</a:t>
            </a:r>
            <a:endParaRPr lang="ja-JP" altLang="en-US" sz="900" dirty="0">
              <a:latin typeface="Arial" pitchFamily="34" charset="0"/>
              <a:cs typeface="Arial" pitchFamily="34" charset="0"/>
            </a:endParaRPr>
          </a:p>
        </p:txBody>
      </p:sp>
      <p:sp>
        <p:nvSpPr>
          <p:cNvPr id="28" name="正方形/長方形 65"/>
          <p:cNvSpPr>
            <a:spLocks noChangeArrowheads="1"/>
          </p:cNvSpPr>
          <p:nvPr/>
        </p:nvSpPr>
        <p:spPr bwMode="auto">
          <a:xfrm>
            <a:off x="6095206" y="1758008"/>
            <a:ext cx="565026" cy="230832"/>
          </a:xfrm>
          <a:prstGeom prst="rect">
            <a:avLst/>
          </a:prstGeom>
          <a:solidFill>
            <a:schemeClr val="bg1"/>
          </a:solidFill>
          <a:ln w="12700">
            <a:solidFill>
              <a:srgbClr val="003065"/>
            </a:solidFill>
            <a:prstDash val="solid"/>
            <a:miter lim="800000"/>
            <a:headEnd/>
            <a:tailEnd/>
          </a:ln>
          <a:extLst/>
        </p:spPr>
        <p:txBody>
          <a:bodyPr wrap="square">
            <a:spAutoFit/>
          </a:bodyPr>
          <a:lstStyle/>
          <a:p>
            <a:pPr algn="ctr">
              <a:defRPr/>
            </a:pPr>
            <a:r>
              <a:rPr lang="en-US" altLang="ja-JP" sz="900" dirty="0">
                <a:latin typeface="Arial" pitchFamily="34" charset="0"/>
                <a:cs typeface="Arial" pitchFamily="34" charset="0"/>
              </a:rPr>
              <a:t>LAN</a:t>
            </a:r>
            <a:endParaRPr lang="ja-JP" altLang="en-US" sz="900" dirty="0">
              <a:latin typeface="Arial" pitchFamily="34" charset="0"/>
              <a:cs typeface="Arial" pitchFamily="34" charset="0"/>
            </a:endParaRPr>
          </a:p>
        </p:txBody>
      </p:sp>
      <p:cxnSp>
        <p:nvCxnSpPr>
          <p:cNvPr id="99" name="直線コネクタ 98"/>
          <p:cNvCxnSpPr/>
          <p:nvPr/>
        </p:nvCxnSpPr>
        <p:spPr>
          <a:xfrm>
            <a:off x="121187" y="1484784"/>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pic>
        <p:nvPicPr>
          <p:cNvPr id="103" name="図 102" descr="KX-NS520-F.png"/>
          <p:cNvPicPr>
            <a:picLocks noChangeAspect="1"/>
          </p:cNvPicPr>
          <p:nvPr/>
        </p:nvPicPr>
        <p:blipFill>
          <a:blip r:embed="rId19" cstate="print"/>
          <a:stretch>
            <a:fillRect/>
          </a:stretch>
        </p:blipFill>
        <p:spPr>
          <a:xfrm>
            <a:off x="4139952" y="2060848"/>
            <a:ext cx="1390405" cy="393948"/>
          </a:xfrm>
          <a:prstGeom prst="rect">
            <a:avLst/>
          </a:prstGeom>
        </p:spPr>
      </p:pic>
      <p:sp>
        <p:nvSpPr>
          <p:cNvPr id="95" name="テキスト ボックス 94"/>
          <p:cNvSpPr txBox="1"/>
          <p:nvPr/>
        </p:nvSpPr>
        <p:spPr>
          <a:xfrm>
            <a:off x="179512" y="960983"/>
            <a:ext cx="8640960" cy="523220"/>
          </a:xfrm>
          <a:prstGeom prst="rect">
            <a:avLst/>
          </a:prstGeom>
          <a:noFill/>
        </p:spPr>
        <p:txBody>
          <a:bodyPr wrap="square" rtlCol="0">
            <a:spAutoFit/>
          </a:bodyPr>
          <a:lstStyle/>
          <a:p>
            <a:r>
              <a:rPr lang="en-US" altLang="ja-JP" sz="1400" dirty="0" smtClean="0">
                <a:solidFill>
                  <a:srgbClr val="595757"/>
                </a:solidFill>
                <a:latin typeface="Arial" pitchFamily="34" charset="0"/>
                <a:cs typeface="Arial" pitchFamily="34" charset="0"/>
              </a:rPr>
              <a:t>Existing equipment from Panasonic and trunks can continue to be used, and the legacy capacity can easily be expanded simply by connecting an expansion cabinet.</a:t>
            </a:r>
            <a:endParaRPr lang="ja-JP" altLang="en-US" sz="1400" dirty="0" smtClean="0">
              <a:solidFill>
                <a:srgbClr val="595757"/>
              </a:solidFill>
              <a:latin typeface="Arial" pitchFamily="34" charset="0"/>
              <a:cs typeface="Arial" pitchFamily="34" charset="0"/>
            </a:endParaRPr>
          </a:p>
        </p:txBody>
      </p:sp>
      <p:sp>
        <p:nvSpPr>
          <p:cNvPr id="108" name="テキスト ボックス 71"/>
          <p:cNvSpPr txBox="1">
            <a:spLocks noChangeArrowheads="1"/>
          </p:cNvSpPr>
          <p:nvPr/>
        </p:nvSpPr>
        <p:spPr bwMode="auto">
          <a:xfrm>
            <a:off x="5089739" y="2455708"/>
            <a:ext cx="409086" cy="230832"/>
          </a:xfrm>
          <a:prstGeom prst="rect">
            <a:avLst/>
          </a:prstGeom>
          <a:noFill/>
          <a:ln w="9525">
            <a:noFill/>
            <a:miter lim="800000"/>
            <a:headEnd/>
            <a:tailEnd/>
          </a:ln>
        </p:spPr>
        <p:txBody>
          <a:bodyPr wrap="none">
            <a:spAutoFit/>
          </a:bodyPr>
          <a:lstStyle/>
          <a:p>
            <a:r>
              <a:rPr lang="en-US" altLang="ja-JP" sz="900" dirty="0">
                <a:solidFill>
                  <a:srgbClr val="003065"/>
                </a:solidFill>
                <a:latin typeface="Arial" pitchFamily="34" charset="0"/>
                <a:cs typeface="Arial" pitchFamily="34" charset="0"/>
              </a:rPr>
              <a:t>A</a:t>
            </a:r>
            <a:r>
              <a:rPr lang="en-US" altLang="ja-JP" sz="900" dirty="0" smtClean="0">
                <a:solidFill>
                  <a:srgbClr val="003065"/>
                </a:solidFill>
                <a:latin typeface="Arial" pitchFamily="34" charset="0"/>
                <a:cs typeface="Arial" pitchFamily="34" charset="0"/>
              </a:rPr>
              <a:t>PT</a:t>
            </a:r>
            <a:endParaRPr lang="ja-JP" altLang="en-US" sz="900" dirty="0">
              <a:solidFill>
                <a:srgbClr val="003065"/>
              </a:solidFill>
              <a:latin typeface="Arial" pitchFamily="34" charset="0"/>
              <a:cs typeface="Arial" pitchFamily="34" charset="0"/>
            </a:endParaRPr>
          </a:p>
        </p:txBody>
      </p:sp>
      <p:pic>
        <p:nvPicPr>
          <p:cNvPr id="112" name="図 12" descr="KX-NS500-F.png"/>
          <p:cNvPicPr>
            <a:picLocks noChangeAspect="1"/>
          </p:cNvPicPr>
          <p:nvPr/>
        </p:nvPicPr>
        <p:blipFill>
          <a:blip r:embed="rId20" cstate="print"/>
          <a:srcRect/>
          <a:stretch>
            <a:fillRect/>
          </a:stretch>
        </p:blipFill>
        <p:spPr bwMode="auto">
          <a:xfrm>
            <a:off x="4417593" y="3429000"/>
            <a:ext cx="1584176" cy="449505"/>
          </a:xfrm>
          <a:prstGeom prst="rect">
            <a:avLst/>
          </a:prstGeom>
          <a:noFill/>
          <a:ln w="9525">
            <a:noFill/>
            <a:miter lim="800000"/>
            <a:headEnd/>
            <a:tailEnd/>
          </a:ln>
        </p:spPr>
      </p:pic>
      <p:grpSp>
        <p:nvGrpSpPr>
          <p:cNvPr id="123" name="グループ化 122"/>
          <p:cNvGrpSpPr/>
          <p:nvPr/>
        </p:nvGrpSpPr>
        <p:grpSpPr>
          <a:xfrm>
            <a:off x="5292080" y="2909704"/>
            <a:ext cx="433953" cy="649977"/>
            <a:chOff x="5292080" y="2909704"/>
            <a:chExt cx="433953" cy="649977"/>
          </a:xfrm>
        </p:grpSpPr>
        <p:cxnSp>
          <p:nvCxnSpPr>
            <p:cNvPr id="115" name="直線コネクタ 114"/>
            <p:cNvCxnSpPr/>
            <p:nvPr/>
          </p:nvCxnSpPr>
          <p:spPr bwMode="auto">
            <a:xfrm flipV="1">
              <a:off x="5726033" y="3127633"/>
              <a:ext cx="0" cy="432048"/>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117" name="直線コネクタ 116"/>
            <p:cNvCxnSpPr/>
            <p:nvPr/>
          </p:nvCxnSpPr>
          <p:spPr bwMode="auto">
            <a:xfrm flipH="1">
              <a:off x="5292080" y="3125728"/>
              <a:ext cx="432048" cy="0"/>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cxnSp>
          <p:nvCxnSpPr>
            <p:cNvPr id="120" name="直線コネクタ 119"/>
            <p:cNvCxnSpPr/>
            <p:nvPr/>
          </p:nvCxnSpPr>
          <p:spPr bwMode="auto">
            <a:xfrm flipV="1">
              <a:off x="5293350" y="2909704"/>
              <a:ext cx="0" cy="216024"/>
            </a:xfrm>
            <a:prstGeom prst="line">
              <a:avLst/>
            </a:prstGeom>
            <a:solidFill>
              <a:srgbClr val="CCECFF"/>
            </a:solidFill>
            <a:ln w="12700" cap="flat" cmpd="sng" algn="ctr">
              <a:solidFill>
                <a:srgbClr val="003065"/>
              </a:solidFill>
              <a:prstDash val="solid"/>
              <a:round/>
              <a:headEnd type="none" w="med" len="med"/>
              <a:tailEnd type="none" w="med" len="med"/>
            </a:ln>
            <a:effectLst/>
            <a:extLst/>
          </p:spPr>
        </p:cxnSp>
      </p:grpSp>
      <p:pic>
        <p:nvPicPr>
          <p:cNvPr id="107" name="Picture 5" descr="E:\Panasonic2011\和田さま☆アイコン集\from_dobashi\Proprietary Telephone\NT321_DT321.png"/>
          <p:cNvPicPr>
            <a:picLocks noChangeAspect="1" noChangeArrowheads="1"/>
          </p:cNvPicPr>
          <p:nvPr/>
        </p:nvPicPr>
        <p:blipFill>
          <a:blip r:embed="rId21" cstate="print"/>
          <a:srcRect/>
          <a:stretch>
            <a:fillRect/>
          </a:stretch>
        </p:blipFill>
        <p:spPr bwMode="auto">
          <a:xfrm>
            <a:off x="5104631" y="2636912"/>
            <a:ext cx="378327" cy="378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tobira_1031.png"/>
          <p:cNvPicPr>
            <a:picLocks noChangeAspect="1"/>
          </p:cNvPicPr>
          <p:nvPr/>
        </p:nvPicPr>
        <p:blipFill>
          <a:blip r:embed="rId2" cstate="print"/>
          <a:stretch>
            <a:fillRect/>
          </a:stretch>
        </p:blipFill>
        <p:spPr>
          <a:xfrm>
            <a:off x="571" y="428"/>
            <a:ext cx="9142858" cy="6857143"/>
          </a:xfrm>
          <a:prstGeom prst="rect">
            <a:avLst/>
          </a:prstGeom>
        </p:spPr>
      </p:pic>
      <p:sp>
        <p:nvSpPr>
          <p:cNvPr id="4" name="テキスト ボックス 8"/>
          <p:cNvSpPr txBox="1">
            <a:spLocks noChangeArrowheads="1"/>
          </p:cNvSpPr>
          <p:nvPr/>
        </p:nvSpPr>
        <p:spPr bwMode="auto">
          <a:xfrm>
            <a:off x="0" y="2924944"/>
            <a:ext cx="9144001" cy="708025"/>
          </a:xfrm>
          <a:prstGeom prst="rect">
            <a:avLst/>
          </a:prstGeom>
          <a:noFill/>
          <a:ln w="9525">
            <a:noFill/>
            <a:miter lim="800000"/>
            <a:headEnd/>
            <a:tailEnd/>
          </a:ln>
        </p:spPr>
        <p:txBody>
          <a:bodyPr>
            <a:spAutoFit/>
          </a:bodyPr>
          <a:lstStyle/>
          <a:p>
            <a:pPr algn="ctr" defTabSz="457200"/>
            <a:r>
              <a:rPr lang="en-US" altLang="ja-JP" sz="4000" b="1" dirty="0" smtClean="0">
                <a:solidFill>
                  <a:schemeClr val="bg1"/>
                </a:solidFill>
                <a:latin typeface="Calibri" pitchFamily="34" charset="0"/>
              </a:rPr>
              <a:t>Selling Points</a:t>
            </a:r>
            <a:endParaRPr lang="en-US" altLang="ja-JP" sz="40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Selling Points</a:t>
            </a:r>
          </a:p>
        </p:txBody>
      </p:sp>
      <p:sp>
        <p:nvSpPr>
          <p:cNvPr id="5" name="テキスト ボックス 4"/>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latin typeface="Calibri" pitchFamily="34" charset="0"/>
              </a:rPr>
              <a:t>Why the KX-NS500 ?</a:t>
            </a:r>
            <a:endParaRPr kumimoji="1" lang="ja-JP" altLang="en-US" sz="3100" b="1" dirty="0">
              <a:solidFill>
                <a:srgbClr val="003065"/>
              </a:solidFill>
              <a:latin typeface="Calibri" pitchFamily="34" charset="0"/>
            </a:endParaRPr>
          </a:p>
        </p:txBody>
      </p:sp>
      <p:sp>
        <p:nvSpPr>
          <p:cNvPr id="4" name="テキスト ボックス 3"/>
          <p:cNvSpPr txBox="1"/>
          <p:nvPr/>
        </p:nvSpPr>
        <p:spPr>
          <a:xfrm>
            <a:off x="323528" y="980728"/>
            <a:ext cx="8640960" cy="562718"/>
          </a:xfrm>
          <a:prstGeom prst="rect">
            <a:avLst/>
          </a:prstGeom>
          <a:noFill/>
        </p:spPr>
        <p:txBody>
          <a:bodyPr wrap="square" rtlCol="0">
            <a:spAutoFit/>
          </a:bodyPr>
          <a:lstStyle/>
          <a:p>
            <a:pPr>
              <a:lnSpc>
                <a:spcPct val="110000"/>
              </a:lnSpc>
            </a:pPr>
            <a:r>
              <a:rPr lang="en-US" altLang="ja-JP" sz="1400" dirty="0" smtClean="0">
                <a:solidFill>
                  <a:srgbClr val="595757"/>
                </a:solidFill>
                <a:latin typeface="Arial"/>
                <a:cs typeface="Arial"/>
              </a:rPr>
              <a:t>Support for </a:t>
            </a:r>
            <a:r>
              <a:rPr lang="en-US" altLang="ja-JP" sz="1400" dirty="0">
                <a:solidFill>
                  <a:srgbClr val="595757"/>
                </a:solidFill>
                <a:latin typeface="Arial"/>
                <a:cs typeface="Arial"/>
              </a:rPr>
              <a:t>various features </a:t>
            </a:r>
            <a:r>
              <a:rPr lang="en-US" altLang="ja-JP" sz="1400" dirty="0" smtClean="0">
                <a:solidFill>
                  <a:srgbClr val="595757"/>
                </a:solidFill>
                <a:latin typeface="Arial"/>
                <a:cs typeface="Arial"/>
              </a:rPr>
              <a:t>enhances </a:t>
            </a:r>
            <a:r>
              <a:rPr lang="en-US" altLang="ja-JP" sz="1400" dirty="0">
                <a:solidFill>
                  <a:srgbClr val="595757"/>
                </a:solidFill>
                <a:latin typeface="Arial"/>
                <a:cs typeface="Arial"/>
              </a:rPr>
              <a:t>business productivity. </a:t>
            </a:r>
            <a:r>
              <a:rPr lang="en-US" altLang="ja-JP" sz="1400" dirty="0" smtClean="0">
                <a:solidFill>
                  <a:srgbClr val="595757"/>
                </a:solidFill>
                <a:latin typeface="Arial"/>
                <a:cs typeface="Arial"/>
              </a:rPr>
              <a:t>The KX-NS500 offers a </a:t>
            </a:r>
            <a:r>
              <a:rPr lang="en-US" altLang="ja-JP" sz="1400" dirty="0">
                <a:solidFill>
                  <a:srgbClr val="595757"/>
                </a:solidFill>
                <a:latin typeface="Arial"/>
                <a:cs typeface="Arial"/>
              </a:rPr>
              <a:t>Unified Communication System and it is suitable for </a:t>
            </a:r>
            <a:r>
              <a:rPr lang="en-US" altLang="ja-JP" sz="1400" dirty="0" smtClean="0">
                <a:solidFill>
                  <a:srgbClr val="595757"/>
                </a:solidFill>
                <a:latin typeface="Arial"/>
                <a:cs typeface="Arial"/>
              </a:rPr>
              <a:t>small to medium </a:t>
            </a:r>
            <a:r>
              <a:rPr lang="en-US" altLang="ja-JP" sz="1400" dirty="0">
                <a:solidFill>
                  <a:srgbClr val="595757"/>
                </a:solidFill>
                <a:latin typeface="Arial"/>
                <a:cs typeface="Arial"/>
              </a:rPr>
              <a:t>sized businesses. </a:t>
            </a:r>
          </a:p>
        </p:txBody>
      </p:sp>
      <p:cxnSp>
        <p:nvCxnSpPr>
          <p:cNvPr id="6" name="直線コネクタ 5"/>
          <p:cNvCxnSpPr/>
          <p:nvPr/>
        </p:nvCxnSpPr>
        <p:spPr>
          <a:xfrm>
            <a:off x="121187" y="1556792"/>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pic>
        <p:nvPicPr>
          <p:cNvPr id="9" name="図 8" descr="circ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988840"/>
            <a:ext cx="5480315" cy="4440945"/>
          </a:xfrm>
          <a:prstGeom prst="rect">
            <a:avLst/>
          </a:prstGeom>
        </p:spPr>
      </p:pic>
      <p:sp>
        <p:nvSpPr>
          <p:cNvPr id="10" name="テキスト ボックス 9"/>
          <p:cNvSpPr txBox="1"/>
          <p:nvPr/>
        </p:nvSpPr>
        <p:spPr>
          <a:xfrm>
            <a:off x="5220072" y="2492896"/>
            <a:ext cx="1370387" cy="338554"/>
          </a:xfrm>
          <a:prstGeom prst="rect">
            <a:avLst/>
          </a:prstGeom>
          <a:noFill/>
        </p:spPr>
        <p:txBody>
          <a:bodyPr wrap="none" rtlCol="0">
            <a:spAutoFit/>
          </a:bodyPr>
          <a:lstStyle/>
          <a:p>
            <a:r>
              <a:rPr lang="en-US" altLang="ja-JP" sz="1600" b="1" dirty="0">
                <a:solidFill>
                  <a:srgbClr val="6356A3"/>
                </a:solidFill>
                <a:latin typeface="Arial"/>
                <a:cs typeface="Arial"/>
              </a:rPr>
              <a:t>Cost </a:t>
            </a:r>
            <a:r>
              <a:rPr lang="en-US" altLang="ja-JP" sz="1600" b="1" dirty="0" smtClean="0">
                <a:solidFill>
                  <a:srgbClr val="6356A3"/>
                </a:solidFill>
                <a:latin typeface="Arial"/>
                <a:cs typeface="Arial"/>
              </a:rPr>
              <a:t>Saving</a:t>
            </a:r>
            <a:endParaRPr lang="en-US" altLang="ja-JP" sz="1600" b="1" dirty="0">
              <a:solidFill>
                <a:srgbClr val="6356A3"/>
              </a:solidFill>
              <a:latin typeface="Arial"/>
              <a:cs typeface="Arial"/>
            </a:endParaRPr>
          </a:p>
        </p:txBody>
      </p:sp>
      <p:sp>
        <p:nvSpPr>
          <p:cNvPr id="12" name="テキスト ボックス 11"/>
          <p:cNvSpPr txBox="1"/>
          <p:nvPr/>
        </p:nvSpPr>
        <p:spPr>
          <a:xfrm>
            <a:off x="3923928" y="4365104"/>
            <a:ext cx="1440159" cy="584776"/>
          </a:xfrm>
          <a:prstGeom prst="rect">
            <a:avLst/>
          </a:prstGeom>
          <a:noFill/>
        </p:spPr>
        <p:txBody>
          <a:bodyPr wrap="square" rtlCol="0">
            <a:spAutoFit/>
          </a:bodyPr>
          <a:lstStyle/>
          <a:p>
            <a:pPr algn="ctr"/>
            <a:r>
              <a:rPr lang="en-US" altLang="ja-JP" sz="1600" b="1" dirty="0">
                <a:solidFill>
                  <a:srgbClr val="EA5550"/>
                </a:solidFill>
                <a:latin typeface="Arial"/>
                <a:cs typeface="Arial"/>
              </a:rPr>
              <a:t>Customer Satisfaction</a:t>
            </a:r>
            <a:endParaRPr kumimoji="1" lang="ja-JP" altLang="en-US" sz="1600" b="1" dirty="0">
              <a:solidFill>
                <a:srgbClr val="EA5550"/>
              </a:solidFill>
              <a:latin typeface="Arial"/>
              <a:cs typeface="Arial"/>
            </a:endParaRPr>
          </a:p>
        </p:txBody>
      </p:sp>
      <p:sp>
        <p:nvSpPr>
          <p:cNvPr id="14" name="テキスト ボックス 13"/>
          <p:cNvSpPr txBox="1"/>
          <p:nvPr/>
        </p:nvSpPr>
        <p:spPr>
          <a:xfrm>
            <a:off x="6372200" y="4365104"/>
            <a:ext cx="1800199" cy="830997"/>
          </a:xfrm>
          <a:prstGeom prst="rect">
            <a:avLst/>
          </a:prstGeom>
          <a:noFill/>
        </p:spPr>
        <p:txBody>
          <a:bodyPr wrap="square" rtlCol="0">
            <a:spAutoFit/>
          </a:bodyPr>
          <a:lstStyle/>
          <a:p>
            <a:pPr algn="ctr"/>
            <a:r>
              <a:rPr lang="en-US" altLang="ja-JP" sz="1600" b="1" dirty="0">
                <a:solidFill>
                  <a:srgbClr val="00A161"/>
                </a:solidFill>
                <a:latin typeface="Arial"/>
                <a:cs typeface="Arial"/>
              </a:rPr>
              <a:t>Improved </a:t>
            </a:r>
            <a:r>
              <a:rPr lang="en-US" altLang="ja-JP" sz="1600" b="1" dirty="0" smtClean="0">
                <a:solidFill>
                  <a:srgbClr val="00A161"/>
                </a:solidFill>
                <a:latin typeface="Arial"/>
                <a:cs typeface="Arial"/>
              </a:rPr>
              <a:t>Work </a:t>
            </a:r>
            <a:r>
              <a:rPr lang="en-US" altLang="ja-JP" sz="1600" b="1" dirty="0">
                <a:solidFill>
                  <a:srgbClr val="00A161"/>
                </a:solidFill>
                <a:latin typeface="Arial"/>
                <a:cs typeface="Arial"/>
              </a:rPr>
              <a:t>Efficiency</a:t>
            </a:r>
          </a:p>
          <a:p>
            <a:pPr algn="ctr"/>
            <a:endParaRPr kumimoji="1" lang="ja-JP" altLang="en-US" sz="1600" b="1" dirty="0">
              <a:solidFill>
                <a:srgbClr val="00A161"/>
              </a:solidFill>
              <a:latin typeface="Arial"/>
              <a:cs typeface="Arial"/>
            </a:endParaRPr>
          </a:p>
        </p:txBody>
      </p:sp>
      <p:pic>
        <p:nvPicPr>
          <p:cNvPr id="16" name="図 15" descr="KX-NS500-F.png"/>
          <p:cNvPicPr>
            <a:picLocks noChangeAspect="1"/>
          </p:cNvPicPr>
          <p:nvPr/>
        </p:nvPicPr>
        <p:blipFill>
          <a:blip r:embed="rId3" cstate="print"/>
          <a:stretch>
            <a:fillRect/>
          </a:stretch>
        </p:blipFill>
        <p:spPr>
          <a:xfrm>
            <a:off x="539552" y="2924944"/>
            <a:ext cx="2857500" cy="809625"/>
          </a:xfrm>
          <a:prstGeom prst="rect">
            <a:avLst/>
          </a:prstGeom>
        </p:spPr>
      </p:pic>
      <p:sp>
        <p:nvSpPr>
          <p:cNvPr id="19" name="テキスト ボックス 18"/>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16</a:t>
            </a:r>
            <a:endParaRPr kumimoji="1" lang="ja-JP" altLang="en-US" sz="1300" dirty="0">
              <a:solidFill>
                <a:srgbClr val="595757"/>
              </a:solidFill>
              <a:latin typeface="Calibri" pitchFamily="34" charset="0"/>
            </a:endParaRPr>
          </a:p>
        </p:txBody>
      </p:sp>
      <p:sp>
        <p:nvSpPr>
          <p:cNvPr id="17" name="テキスト ボックス 16"/>
          <p:cNvSpPr txBox="1"/>
          <p:nvPr/>
        </p:nvSpPr>
        <p:spPr>
          <a:xfrm>
            <a:off x="4870621" y="2993118"/>
            <a:ext cx="2249334" cy="867930"/>
          </a:xfrm>
          <a:prstGeom prst="rect">
            <a:avLst/>
          </a:prstGeom>
          <a:noFill/>
        </p:spPr>
        <p:txBody>
          <a:bodyPr wrap="none" rtlCol="0">
            <a:spAutoFit/>
          </a:bodyPr>
          <a:lstStyle/>
          <a:p>
            <a:pPr>
              <a:lnSpc>
                <a:spcPct val="120000"/>
              </a:lnSpc>
              <a:defRPr/>
            </a:pPr>
            <a:r>
              <a:rPr lang="en-US" altLang="ja-JP" sz="1400" dirty="0" smtClean="0">
                <a:solidFill>
                  <a:srgbClr val="6356A3"/>
                </a:solidFill>
                <a:latin typeface="Arial" pitchFamily="34" charset="0"/>
                <a:cs typeface="Arial" pitchFamily="34" charset="0"/>
              </a:rPr>
              <a:t>• Expandbility</a:t>
            </a:r>
          </a:p>
          <a:p>
            <a:pPr>
              <a:lnSpc>
                <a:spcPct val="120000"/>
              </a:lnSpc>
              <a:defRPr/>
            </a:pPr>
            <a:r>
              <a:rPr lang="en-US" altLang="ja-JP" sz="1400" dirty="0" smtClean="0">
                <a:solidFill>
                  <a:srgbClr val="6356A3"/>
                </a:solidFill>
                <a:latin typeface="Arial" pitchFamily="34" charset="0"/>
                <a:cs typeface="Arial" pitchFamily="34" charset="0"/>
              </a:rPr>
              <a:t>• Backwards Compatibility</a:t>
            </a:r>
          </a:p>
          <a:p>
            <a:pPr>
              <a:lnSpc>
                <a:spcPct val="120000"/>
              </a:lnSpc>
              <a:defRPr/>
            </a:pPr>
            <a:r>
              <a:rPr lang="en-US" altLang="ja-JP" sz="1400" dirty="0" smtClean="0">
                <a:solidFill>
                  <a:srgbClr val="6356A3"/>
                </a:solidFill>
                <a:latin typeface="Arial" pitchFamily="34" charset="0"/>
                <a:cs typeface="Arial" pitchFamily="34" charset="0"/>
              </a:rPr>
              <a:t>• </a:t>
            </a:r>
            <a:r>
              <a:rPr lang="en-US" altLang="ja-JP" sz="1400" dirty="0">
                <a:solidFill>
                  <a:srgbClr val="6356A3"/>
                </a:solidFill>
                <a:latin typeface="Arial" pitchFamily="34" charset="0"/>
                <a:ea typeface="ＭＳ Ｐゴシック" charset="-128"/>
                <a:cs typeface="Arial" pitchFamily="34" charset="0"/>
              </a:rPr>
              <a:t>IP </a:t>
            </a:r>
            <a:r>
              <a:rPr lang="en-US" altLang="ja-JP" sz="1400" dirty="0" smtClean="0">
                <a:solidFill>
                  <a:srgbClr val="6356A3"/>
                </a:solidFill>
                <a:latin typeface="Arial" pitchFamily="34" charset="0"/>
                <a:ea typeface="ＭＳ Ｐゴシック" charset="-128"/>
                <a:cs typeface="Arial" pitchFamily="34" charset="0"/>
              </a:rPr>
              <a:t>Networking</a:t>
            </a:r>
            <a:endParaRPr lang="en-US" altLang="ja-JP" sz="1400" dirty="0">
              <a:solidFill>
                <a:srgbClr val="6356A3"/>
              </a:solidFill>
              <a:latin typeface="Arial" pitchFamily="34" charset="0"/>
              <a:ea typeface="ＭＳ Ｐゴシック" charset="-128"/>
              <a:cs typeface="Arial" pitchFamily="34" charset="0"/>
            </a:endParaRPr>
          </a:p>
        </p:txBody>
      </p:sp>
      <p:sp>
        <p:nvSpPr>
          <p:cNvPr id="2" name="テキスト ボックス 1"/>
          <p:cNvSpPr txBox="1"/>
          <p:nvPr/>
        </p:nvSpPr>
        <p:spPr>
          <a:xfrm>
            <a:off x="6238917" y="5085184"/>
            <a:ext cx="2308389" cy="738664"/>
          </a:xfrm>
          <a:prstGeom prst="rect">
            <a:avLst/>
          </a:prstGeom>
          <a:noFill/>
        </p:spPr>
        <p:txBody>
          <a:bodyPr wrap="none" rtlCol="0">
            <a:spAutoFit/>
          </a:bodyPr>
          <a:lstStyle/>
          <a:p>
            <a:r>
              <a:rPr lang="da-DK" altLang="ja-JP" sz="1400" dirty="0">
                <a:solidFill>
                  <a:srgbClr val="00A161"/>
                </a:solidFill>
                <a:latin typeface="Arial"/>
                <a:cs typeface="Arial"/>
              </a:rPr>
              <a:t>• Built-in </a:t>
            </a:r>
            <a:r>
              <a:rPr lang="da-DK" altLang="ja-JP" sz="1400" dirty="0" smtClean="0">
                <a:solidFill>
                  <a:srgbClr val="00A161"/>
                </a:solidFill>
                <a:latin typeface="Arial"/>
                <a:cs typeface="Arial"/>
              </a:rPr>
              <a:t>DISA</a:t>
            </a:r>
          </a:p>
          <a:p>
            <a:r>
              <a:rPr lang="da-DK" altLang="ja-JP" sz="1400" dirty="0" smtClean="0">
                <a:solidFill>
                  <a:srgbClr val="00A161"/>
                </a:solidFill>
                <a:latin typeface="Arial"/>
                <a:cs typeface="Arial"/>
              </a:rPr>
              <a:t>• Call Centre Solution</a:t>
            </a:r>
            <a:endParaRPr lang="ja-JP" altLang="en-US" sz="1400" dirty="0" smtClean="0">
              <a:solidFill>
                <a:srgbClr val="00A161"/>
              </a:solidFill>
              <a:latin typeface="Arial"/>
              <a:cs typeface="Arial"/>
            </a:endParaRPr>
          </a:p>
          <a:p>
            <a:r>
              <a:rPr lang="da-DK" altLang="ja-JP" sz="1400" dirty="0" smtClean="0">
                <a:solidFill>
                  <a:srgbClr val="00A161"/>
                </a:solidFill>
                <a:latin typeface="Arial"/>
                <a:cs typeface="Arial"/>
              </a:rPr>
              <a:t>• </a:t>
            </a:r>
            <a:r>
              <a:rPr lang="en-US" altLang="ja-JP" sz="1400" dirty="0" smtClean="0">
                <a:solidFill>
                  <a:srgbClr val="00A161"/>
                </a:solidFill>
                <a:latin typeface="Arial"/>
                <a:ea typeface="ＭＳ Ｐゴシック" charset="-128"/>
                <a:cs typeface="Arial"/>
              </a:rPr>
              <a:t>Communication Assistant</a:t>
            </a:r>
          </a:p>
        </p:txBody>
      </p:sp>
      <p:sp>
        <p:nvSpPr>
          <p:cNvPr id="21" name="テキスト ボックス 20"/>
          <p:cNvSpPr txBox="1"/>
          <p:nvPr/>
        </p:nvSpPr>
        <p:spPr>
          <a:xfrm>
            <a:off x="3635896" y="5085184"/>
            <a:ext cx="2448272" cy="867930"/>
          </a:xfrm>
          <a:prstGeom prst="rect">
            <a:avLst/>
          </a:prstGeom>
          <a:noFill/>
        </p:spPr>
        <p:txBody>
          <a:bodyPr wrap="square" rtlCol="0">
            <a:spAutoFit/>
          </a:bodyPr>
          <a:lstStyle/>
          <a:p>
            <a:pPr>
              <a:lnSpc>
                <a:spcPct val="120000"/>
              </a:lnSpc>
              <a:defRPr/>
            </a:pPr>
            <a:r>
              <a:rPr lang="da-DK" altLang="ja-JP" sz="1400" dirty="0" smtClean="0">
                <a:solidFill>
                  <a:srgbClr val="EA5550"/>
                </a:solidFill>
                <a:latin typeface="Arial"/>
                <a:cs typeface="Arial"/>
              </a:rPr>
              <a:t>• </a:t>
            </a:r>
            <a:r>
              <a:rPr lang="en-US" altLang="ja-JP" sz="1400" dirty="0" smtClean="0">
                <a:solidFill>
                  <a:srgbClr val="EA5550"/>
                </a:solidFill>
                <a:latin typeface="Arial"/>
                <a:ea typeface="ＭＳ Ｐゴシック" charset="-128"/>
                <a:cs typeface="Arial"/>
              </a:rPr>
              <a:t>Wireless </a:t>
            </a:r>
            <a:r>
              <a:rPr lang="en-US" altLang="ja-JP" sz="1400" dirty="0">
                <a:solidFill>
                  <a:srgbClr val="EA5550"/>
                </a:solidFill>
                <a:latin typeface="Arial"/>
                <a:ea typeface="ＭＳ Ｐゴシック" charset="-128"/>
                <a:cs typeface="Arial"/>
              </a:rPr>
              <a:t>Solution</a:t>
            </a:r>
          </a:p>
          <a:p>
            <a:pPr>
              <a:lnSpc>
                <a:spcPct val="120000"/>
              </a:lnSpc>
              <a:defRPr/>
            </a:pPr>
            <a:r>
              <a:rPr lang="da-DK" altLang="ja-JP" sz="1400" dirty="0">
                <a:solidFill>
                  <a:srgbClr val="EA5550"/>
                </a:solidFill>
                <a:latin typeface="Arial"/>
                <a:cs typeface="Arial"/>
              </a:rPr>
              <a:t>• </a:t>
            </a:r>
            <a:r>
              <a:rPr lang="da-DK" altLang="ja-JP" sz="1400" dirty="0" smtClean="0">
                <a:solidFill>
                  <a:srgbClr val="EA5550"/>
                </a:solidFill>
                <a:latin typeface="Arial"/>
                <a:cs typeface="Arial"/>
              </a:rPr>
              <a:t>Cellular </a:t>
            </a:r>
            <a:r>
              <a:rPr lang="en-US" altLang="ja-JP" sz="1400" dirty="0" smtClean="0">
                <a:solidFill>
                  <a:srgbClr val="EA5550"/>
                </a:solidFill>
                <a:latin typeface="Arial"/>
                <a:ea typeface="ＭＳ Ｐゴシック" charset="-128"/>
                <a:cs typeface="Arial"/>
              </a:rPr>
              <a:t>Phone Integration</a:t>
            </a:r>
          </a:p>
          <a:p>
            <a:pPr>
              <a:lnSpc>
                <a:spcPct val="120000"/>
              </a:lnSpc>
              <a:defRPr/>
            </a:pPr>
            <a:r>
              <a:rPr lang="da-DK" altLang="ja-JP" sz="1400" dirty="0" smtClean="0">
                <a:solidFill>
                  <a:srgbClr val="EA5550"/>
                </a:solidFill>
                <a:latin typeface="Arial"/>
                <a:cs typeface="Arial"/>
              </a:rPr>
              <a:t>• Voice Mail Solution</a:t>
            </a:r>
          </a:p>
        </p:txBody>
      </p:sp>
      <p:sp>
        <p:nvSpPr>
          <p:cNvPr id="20" name="テキスト ボックス 148"/>
          <p:cNvSpPr txBox="1">
            <a:spLocks noChangeArrowheads="1"/>
          </p:cNvSpPr>
          <p:nvPr/>
        </p:nvSpPr>
        <p:spPr bwMode="auto">
          <a:xfrm>
            <a:off x="827584" y="2350621"/>
            <a:ext cx="2232248" cy="584775"/>
          </a:xfrm>
          <a:prstGeom prst="rect">
            <a:avLst/>
          </a:prstGeom>
          <a:noFill/>
          <a:ln w="9525">
            <a:noFill/>
            <a:miter lim="800000"/>
            <a:headEnd/>
            <a:tailEnd/>
          </a:ln>
        </p:spPr>
        <p:txBody>
          <a:bodyPr wrap="square">
            <a:spAutoFit/>
          </a:bodyPr>
          <a:lstStyle/>
          <a:p>
            <a:pPr algn="ctr"/>
            <a:r>
              <a:rPr lang="en-US" altLang="ja-JP" sz="1600" b="1" dirty="0" smtClean="0">
                <a:solidFill>
                  <a:srgbClr val="003065"/>
                </a:solidFill>
                <a:latin typeface="Arial" pitchFamily="34" charset="0"/>
                <a:cs typeface="Arial" pitchFamily="34" charset="0"/>
              </a:rPr>
              <a:t>Smart Hybrid PBX</a:t>
            </a:r>
          </a:p>
          <a:p>
            <a:pPr algn="ctr"/>
            <a:r>
              <a:rPr lang="en-US" altLang="ja-JP" sz="1600" b="1" dirty="0" smtClean="0">
                <a:solidFill>
                  <a:srgbClr val="003065"/>
                </a:solidFill>
                <a:latin typeface="Arial" pitchFamily="34" charset="0"/>
                <a:cs typeface="Arial" pitchFamily="34" charset="0"/>
              </a:rPr>
              <a:t>KX-NS500</a:t>
            </a:r>
            <a:endParaRPr lang="en-US" altLang="ja-JP" sz="1600" b="1" dirty="0">
              <a:solidFill>
                <a:srgbClr val="00306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descr="フロア１_0305.png"/>
          <p:cNvPicPr>
            <a:picLocks noChangeAspect="1"/>
          </p:cNvPicPr>
          <p:nvPr/>
        </p:nvPicPr>
        <p:blipFill>
          <a:blip r:embed="rId2" cstate="print"/>
          <a:stretch>
            <a:fillRect/>
          </a:stretch>
        </p:blipFill>
        <p:spPr>
          <a:xfrm>
            <a:off x="385145" y="2119833"/>
            <a:ext cx="5384127" cy="3428572"/>
          </a:xfrm>
          <a:prstGeom prst="rect">
            <a:avLst/>
          </a:prstGeom>
        </p:spPr>
      </p:pic>
      <p:grpSp>
        <p:nvGrpSpPr>
          <p:cNvPr id="2" name="グループ化 48"/>
          <p:cNvGrpSpPr/>
          <p:nvPr/>
        </p:nvGrpSpPr>
        <p:grpSpPr>
          <a:xfrm>
            <a:off x="6498088" y="3933056"/>
            <a:ext cx="2322384" cy="1853031"/>
            <a:chOff x="6444208" y="4024241"/>
            <a:chExt cx="2322384" cy="1853031"/>
          </a:xfrm>
        </p:grpSpPr>
        <p:pic>
          <p:nvPicPr>
            <p:cNvPr id="47" name="図 46" descr="フロア３再.png"/>
            <p:cNvPicPr>
              <a:picLocks noChangeAspect="1"/>
            </p:cNvPicPr>
            <p:nvPr/>
          </p:nvPicPr>
          <p:blipFill>
            <a:blip r:embed="rId3" cstate="print"/>
            <a:stretch>
              <a:fillRect/>
            </a:stretch>
          </p:blipFill>
          <p:spPr>
            <a:xfrm>
              <a:off x="6444208" y="4024241"/>
              <a:ext cx="2322384" cy="1853031"/>
            </a:xfrm>
            <a:prstGeom prst="rect">
              <a:avLst/>
            </a:prstGeom>
          </p:spPr>
        </p:pic>
        <p:sp>
          <p:nvSpPr>
            <p:cNvPr id="99" name="テキスト ボックス 98"/>
            <p:cNvSpPr txBox="1"/>
            <p:nvPr/>
          </p:nvSpPr>
          <p:spPr>
            <a:xfrm>
              <a:off x="7376667" y="4149080"/>
              <a:ext cx="792088" cy="230832"/>
            </a:xfrm>
            <a:prstGeom prst="rect">
              <a:avLst/>
            </a:prstGeom>
            <a:noFill/>
          </p:spPr>
          <p:txBody>
            <a:bodyPr wrap="square" rtlCol="0">
              <a:spAutoFit/>
            </a:bodyPr>
            <a:lstStyle/>
            <a:p>
              <a:pPr algn="ctr"/>
              <a:r>
                <a:rPr lang="en-US" altLang="ja-JP" sz="900" dirty="0" smtClean="0">
                  <a:solidFill>
                    <a:srgbClr val="005BAC"/>
                  </a:solidFill>
                  <a:latin typeface="Arial" pitchFamily="34" charset="0"/>
                  <a:cs typeface="Arial" pitchFamily="34" charset="0"/>
                </a:rPr>
                <a:t>KX-NS500</a:t>
              </a:r>
            </a:p>
          </p:txBody>
        </p:sp>
      </p:grpSp>
      <p:pic>
        <p:nvPicPr>
          <p:cNvPr id="46" name="図 45" descr="フロア２再.png"/>
          <p:cNvPicPr>
            <a:picLocks noChangeAspect="1"/>
          </p:cNvPicPr>
          <p:nvPr/>
        </p:nvPicPr>
        <p:blipFill>
          <a:blip r:embed="rId4" cstate="print"/>
          <a:stretch>
            <a:fillRect/>
          </a:stretch>
        </p:blipFill>
        <p:spPr>
          <a:xfrm>
            <a:off x="755576" y="620688"/>
            <a:ext cx="2401626" cy="1779885"/>
          </a:xfrm>
          <a:prstGeom prst="rect">
            <a:avLst/>
          </a:prstGeom>
        </p:spPr>
      </p:pic>
      <p:sp>
        <p:nvSpPr>
          <p:cNvPr id="4" name="Text Box 40"/>
          <p:cNvSpPr txBox="1">
            <a:spLocks noChangeArrowheads="1"/>
          </p:cNvSpPr>
          <p:nvPr/>
        </p:nvSpPr>
        <p:spPr bwMode="auto">
          <a:xfrm>
            <a:off x="84262" y="5066134"/>
            <a:ext cx="1872208"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6356A3"/>
                </a:solidFill>
                <a:latin typeface="Calibri" pitchFamily="34" charset="0"/>
              </a:rPr>
              <a:t>Backwards Compatibility</a:t>
            </a:r>
          </a:p>
          <a:p>
            <a:pPr>
              <a:buFont typeface="Wingdings" pitchFamily="2" charset="2"/>
              <a:buChar char="Ø"/>
            </a:pPr>
            <a:r>
              <a:rPr lang="en-US" altLang="ja-JP" sz="1050" dirty="0" smtClean="0">
                <a:solidFill>
                  <a:srgbClr val="6356A3"/>
                </a:solidFill>
                <a:latin typeface="Calibri" pitchFamily="34" charset="0"/>
              </a:rPr>
              <a:t> See page 19</a:t>
            </a:r>
            <a:endParaRPr lang="ja-JP" altLang="en-US" sz="1050" dirty="0">
              <a:solidFill>
                <a:srgbClr val="6356A3"/>
              </a:solidFill>
              <a:latin typeface="Calibri" pitchFamily="34" charset="0"/>
            </a:endParaRPr>
          </a:p>
        </p:txBody>
      </p:sp>
      <p:sp>
        <p:nvSpPr>
          <p:cNvPr id="8" name="Text Box 40"/>
          <p:cNvSpPr txBox="1">
            <a:spLocks noChangeArrowheads="1"/>
          </p:cNvSpPr>
          <p:nvPr/>
        </p:nvSpPr>
        <p:spPr bwMode="auto">
          <a:xfrm>
            <a:off x="3491880" y="1910298"/>
            <a:ext cx="2088232"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6356A3"/>
                </a:solidFill>
                <a:latin typeface="Calibri" pitchFamily="34" charset="0"/>
              </a:rPr>
              <a:t>Saving Communication Costs</a:t>
            </a:r>
          </a:p>
          <a:p>
            <a:pPr>
              <a:buFont typeface="Wingdings" pitchFamily="2" charset="2"/>
              <a:buChar char="Ø"/>
            </a:pPr>
            <a:r>
              <a:rPr lang="en-US" altLang="ja-JP" sz="1050" dirty="0" smtClean="0">
                <a:solidFill>
                  <a:srgbClr val="6356A3"/>
                </a:solidFill>
                <a:latin typeface="Calibri" pitchFamily="34" charset="0"/>
              </a:rPr>
              <a:t> See page 20</a:t>
            </a:r>
            <a:endParaRPr lang="ja-JP" altLang="en-US" sz="1050" dirty="0">
              <a:solidFill>
                <a:srgbClr val="6356A3"/>
              </a:solidFill>
              <a:latin typeface="Calibri" pitchFamily="34" charset="0"/>
            </a:endParaRPr>
          </a:p>
        </p:txBody>
      </p:sp>
      <p:sp>
        <p:nvSpPr>
          <p:cNvPr id="10" name="Text Box 40"/>
          <p:cNvSpPr txBox="1">
            <a:spLocks noChangeArrowheads="1"/>
          </p:cNvSpPr>
          <p:nvPr/>
        </p:nvSpPr>
        <p:spPr bwMode="auto">
          <a:xfrm>
            <a:off x="5425705" y="1124744"/>
            <a:ext cx="2016224"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6356A3"/>
                </a:solidFill>
                <a:latin typeface="Calibri" pitchFamily="34" charset="0"/>
              </a:rPr>
              <a:t>Saving on Initial Investment</a:t>
            </a:r>
          </a:p>
          <a:p>
            <a:pPr>
              <a:buFont typeface="Wingdings" pitchFamily="2" charset="2"/>
              <a:buChar char="Ø"/>
            </a:pPr>
            <a:r>
              <a:rPr lang="en-US" altLang="ja-JP" sz="1050" dirty="0" smtClean="0">
                <a:solidFill>
                  <a:srgbClr val="6356A3"/>
                </a:solidFill>
                <a:latin typeface="Calibri" pitchFamily="34" charset="0"/>
              </a:rPr>
              <a:t> See page 22</a:t>
            </a:r>
            <a:endParaRPr lang="ja-JP" altLang="en-US" sz="1050" dirty="0">
              <a:solidFill>
                <a:srgbClr val="6356A3"/>
              </a:solidFill>
              <a:latin typeface="Calibri" pitchFamily="34" charset="0"/>
            </a:endParaRPr>
          </a:p>
        </p:txBody>
      </p:sp>
      <p:pic>
        <p:nvPicPr>
          <p:cNvPr id="17" name="図 16" descr="家.png"/>
          <p:cNvPicPr>
            <a:picLocks noChangeAspect="1"/>
          </p:cNvPicPr>
          <p:nvPr/>
        </p:nvPicPr>
        <p:blipFill>
          <a:blip r:embed="rId5" cstate="print"/>
          <a:stretch>
            <a:fillRect/>
          </a:stretch>
        </p:blipFill>
        <p:spPr>
          <a:xfrm>
            <a:off x="7235643" y="836712"/>
            <a:ext cx="1584829" cy="1164240"/>
          </a:xfrm>
          <a:prstGeom prst="rect">
            <a:avLst/>
          </a:prstGeom>
        </p:spPr>
      </p:pic>
      <p:sp>
        <p:nvSpPr>
          <p:cNvPr id="18" name="AutoShape 5"/>
          <p:cNvSpPr>
            <a:spLocks noChangeArrowheads="1"/>
          </p:cNvSpPr>
          <p:nvPr/>
        </p:nvSpPr>
        <p:spPr bwMode="auto">
          <a:xfrm>
            <a:off x="6372200" y="3860319"/>
            <a:ext cx="2520280" cy="2016953"/>
          </a:xfrm>
          <a:prstGeom prst="roundRect">
            <a:avLst>
              <a:gd name="adj" fmla="val 4752"/>
            </a:avLst>
          </a:prstGeom>
          <a:no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 name="Text Box 40"/>
          <p:cNvSpPr txBox="1">
            <a:spLocks noChangeArrowheads="1"/>
          </p:cNvSpPr>
          <p:nvPr/>
        </p:nvSpPr>
        <p:spPr bwMode="auto">
          <a:xfrm>
            <a:off x="2523600" y="1443220"/>
            <a:ext cx="1584176"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6356A3"/>
                </a:solidFill>
                <a:latin typeface="Calibri" pitchFamily="34" charset="0"/>
              </a:rPr>
              <a:t>Saving Running Costs</a:t>
            </a:r>
          </a:p>
          <a:p>
            <a:pPr>
              <a:buFont typeface="Wingdings" pitchFamily="2" charset="2"/>
              <a:buChar char="Ø"/>
            </a:pPr>
            <a:r>
              <a:rPr lang="en-US" altLang="ja-JP" sz="1050" dirty="0" smtClean="0">
                <a:solidFill>
                  <a:srgbClr val="6356A3"/>
                </a:solidFill>
                <a:latin typeface="Calibri" pitchFamily="34" charset="0"/>
              </a:rPr>
              <a:t> See page 23</a:t>
            </a:r>
            <a:endParaRPr lang="ja-JP" altLang="en-US" sz="1050" dirty="0">
              <a:solidFill>
                <a:srgbClr val="6356A3"/>
              </a:solidFill>
              <a:latin typeface="Calibri" pitchFamily="34" charset="0"/>
            </a:endParaRPr>
          </a:p>
        </p:txBody>
      </p:sp>
      <p:cxnSp>
        <p:nvCxnSpPr>
          <p:cNvPr id="20" name="直線矢印コネクタ 19"/>
          <p:cNvCxnSpPr/>
          <p:nvPr/>
        </p:nvCxnSpPr>
        <p:spPr>
          <a:xfrm flipV="1">
            <a:off x="2504550" y="1556792"/>
            <a:ext cx="0" cy="1512168"/>
          </a:xfrm>
          <a:prstGeom prst="straightConnector1">
            <a:avLst/>
          </a:prstGeom>
          <a:ln w="12700">
            <a:solidFill>
              <a:srgbClr val="FF0000"/>
            </a:solidFill>
            <a:prstDash val="sysDot"/>
            <a:tailEnd type="stealth" w="med"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5777086" y="1556792"/>
            <a:ext cx="1747242" cy="0"/>
          </a:xfrm>
          <a:prstGeom prst="straightConnector1">
            <a:avLst/>
          </a:prstGeom>
          <a:ln w="12700">
            <a:solidFill>
              <a:srgbClr val="FF0000"/>
            </a:solidFill>
            <a:prstDash val="sysDot"/>
            <a:tailEnd type="stealth" w="med"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463305" y="3429000"/>
            <a:ext cx="2323306"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5782419" y="1556792"/>
            <a:ext cx="0" cy="324036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785745" y="4797152"/>
            <a:ext cx="1018503" cy="0"/>
          </a:xfrm>
          <a:prstGeom prst="straightConnector1">
            <a:avLst/>
          </a:prstGeom>
          <a:ln w="12700">
            <a:solidFill>
              <a:srgbClr val="FF0000"/>
            </a:solidFill>
            <a:prstDash val="sysDot"/>
            <a:tailEnd type="stealth" w="med" len="lg"/>
          </a:ln>
        </p:spPr>
        <p:style>
          <a:lnRef idx="1">
            <a:schemeClr val="accent1"/>
          </a:lnRef>
          <a:fillRef idx="0">
            <a:schemeClr val="accent1"/>
          </a:fillRef>
          <a:effectRef idx="0">
            <a:schemeClr val="accent1"/>
          </a:effectRef>
          <a:fontRef idx="minor">
            <a:schemeClr val="tx1"/>
          </a:fontRef>
        </p:style>
      </p:cxnSp>
      <p:sp>
        <p:nvSpPr>
          <p:cNvPr id="9" name="Text Box 40"/>
          <p:cNvSpPr txBox="1">
            <a:spLocks noChangeArrowheads="1"/>
          </p:cNvSpPr>
          <p:nvPr/>
        </p:nvSpPr>
        <p:spPr bwMode="auto">
          <a:xfrm>
            <a:off x="4860032" y="4797152"/>
            <a:ext cx="1656184"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6356A3"/>
                </a:solidFill>
                <a:latin typeface="Calibri" pitchFamily="34" charset="0"/>
              </a:rPr>
              <a:t>Saving </a:t>
            </a:r>
            <a:r>
              <a:rPr lang="en-US" altLang="ja-JP" sz="1200" b="1" dirty="0" smtClean="0">
                <a:solidFill>
                  <a:srgbClr val="6356A3"/>
                </a:solidFill>
              </a:rPr>
              <a:t>Network</a:t>
            </a:r>
            <a:r>
              <a:rPr lang="en-US" altLang="ja-JP" sz="1200" b="1" dirty="0" smtClean="0">
                <a:solidFill>
                  <a:srgbClr val="6356A3"/>
                </a:solidFill>
                <a:latin typeface="Calibri" pitchFamily="34" charset="0"/>
              </a:rPr>
              <a:t> Costs</a:t>
            </a:r>
          </a:p>
          <a:p>
            <a:pPr>
              <a:buFont typeface="Wingdings" pitchFamily="2" charset="2"/>
              <a:buChar char="Ø"/>
            </a:pPr>
            <a:r>
              <a:rPr lang="en-US" altLang="ja-JP" sz="1050" dirty="0" smtClean="0">
                <a:solidFill>
                  <a:srgbClr val="6356A3"/>
                </a:solidFill>
                <a:latin typeface="Calibri" pitchFamily="34" charset="0"/>
              </a:rPr>
              <a:t> See page 21</a:t>
            </a:r>
            <a:endParaRPr lang="ja-JP" altLang="en-US" sz="1050" dirty="0">
              <a:solidFill>
                <a:srgbClr val="6356A3"/>
              </a:solidFill>
              <a:latin typeface="Calibri" pitchFamily="34" charset="0"/>
            </a:endParaRPr>
          </a:p>
        </p:txBody>
      </p:sp>
      <p:grpSp>
        <p:nvGrpSpPr>
          <p:cNvPr id="3" name="グループ化 89"/>
          <p:cNvGrpSpPr/>
          <p:nvPr/>
        </p:nvGrpSpPr>
        <p:grpSpPr>
          <a:xfrm>
            <a:off x="3028659" y="2060848"/>
            <a:ext cx="514447" cy="987330"/>
            <a:chOff x="3028659" y="2060848"/>
            <a:chExt cx="514447" cy="987330"/>
          </a:xfrm>
        </p:grpSpPr>
        <p:cxnSp>
          <p:nvCxnSpPr>
            <p:cNvPr id="80" name="直線矢印コネクタ 79"/>
            <p:cNvCxnSpPr/>
            <p:nvPr/>
          </p:nvCxnSpPr>
          <p:spPr>
            <a:xfrm flipV="1">
              <a:off x="3028659" y="2060848"/>
              <a:ext cx="0" cy="98733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3039050" y="2060848"/>
              <a:ext cx="504056"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sp>
        <p:nvSpPr>
          <p:cNvPr id="85" name="Text Box 40"/>
          <p:cNvSpPr txBox="1">
            <a:spLocks noChangeArrowheads="1"/>
          </p:cNvSpPr>
          <p:nvPr/>
        </p:nvSpPr>
        <p:spPr bwMode="auto">
          <a:xfrm>
            <a:off x="7668344" y="548680"/>
            <a:ext cx="129614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6356A3"/>
                </a:solidFill>
                <a:latin typeface="Arial" pitchFamily="34" charset="0"/>
                <a:cs typeface="Arial" pitchFamily="34" charset="0"/>
              </a:rPr>
              <a:t>Home Office</a:t>
            </a:r>
            <a:endParaRPr kumimoji="0" lang="en-US" altLang="ja-JP" sz="1400" b="1" dirty="0">
              <a:solidFill>
                <a:srgbClr val="6356A3"/>
              </a:solidFill>
              <a:latin typeface="Arial" pitchFamily="34" charset="0"/>
              <a:cs typeface="Arial" pitchFamily="34" charset="0"/>
            </a:endParaRPr>
          </a:p>
        </p:txBody>
      </p:sp>
      <p:sp>
        <p:nvSpPr>
          <p:cNvPr id="87" name="Text Box 40"/>
          <p:cNvSpPr txBox="1">
            <a:spLocks noChangeArrowheads="1"/>
          </p:cNvSpPr>
          <p:nvPr/>
        </p:nvSpPr>
        <p:spPr bwMode="auto">
          <a:xfrm>
            <a:off x="6300192" y="3573016"/>
            <a:ext cx="144016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400" b="1" dirty="0" smtClean="0">
                <a:solidFill>
                  <a:srgbClr val="6356A3"/>
                </a:solidFill>
                <a:latin typeface="Arial" pitchFamily="34" charset="0"/>
                <a:ea typeface="MS PGothic" pitchFamily="50" charset="-128"/>
                <a:cs typeface="Arial" pitchFamily="34" charset="0"/>
              </a:rPr>
              <a:t>Remote</a:t>
            </a:r>
            <a:r>
              <a:rPr kumimoji="0" lang="en-US" altLang="ja-JP" sz="1400" b="1" dirty="0" smtClean="0">
                <a:solidFill>
                  <a:srgbClr val="6356A3"/>
                </a:solidFill>
                <a:latin typeface="Arial" pitchFamily="34" charset="0"/>
                <a:cs typeface="Arial" pitchFamily="34" charset="0"/>
              </a:rPr>
              <a:t> Office</a:t>
            </a:r>
            <a:endParaRPr kumimoji="0" lang="en-US" altLang="ja-JP" sz="1400" b="1" dirty="0">
              <a:solidFill>
                <a:srgbClr val="6356A3"/>
              </a:solidFill>
              <a:latin typeface="Arial" pitchFamily="34" charset="0"/>
              <a:cs typeface="Arial" pitchFamily="34" charset="0"/>
            </a:endParaRPr>
          </a:p>
        </p:txBody>
      </p:sp>
      <p:sp>
        <p:nvSpPr>
          <p:cNvPr id="91" name="Text Box 40"/>
          <p:cNvSpPr txBox="1">
            <a:spLocks noChangeArrowheads="1"/>
          </p:cNvSpPr>
          <p:nvPr/>
        </p:nvSpPr>
        <p:spPr bwMode="auto">
          <a:xfrm>
            <a:off x="179512" y="3212976"/>
            <a:ext cx="57606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400" b="1" dirty="0" smtClean="0">
                <a:solidFill>
                  <a:srgbClr val="6356A3"/>
                </a:solidFill>
                <a:latin typeface="Arial" pitchFamily="34" charset="0"/>
                <a:ea typeface="MS PGothic" pitchFamily="50" charset="-128"/>
                <a:cs typeface="Arial" pitchFamily="34" charset="0"/>
              </a:rPr>
              <a:t>1F</a:t>
            </a:r>
            <a:endParaRPr kumimoji="0" lang="en-US" altLang="ja-JP" sz="1400" b="1" dirty="0">
              <a:solidFill>
                <a:srgbClr val="6356A3"/>
              </a:solidFill>
              <a:latin typeface="Arial" pitchFamily="34" charset="0"/>
              <a:cs typeface="Arial" pitchFamily="34" charset="0"/>
            </a:endParaRPr>
          </a:p>
        </p:txBody>
      </p:sp>
      <p:sp>
        <p:nvSpPr>
          <p:cNvPr id="93" name="Text Box 40"/>
          <p:cNvSpPr txBox="1">
            <a:spLocks noChangeArrowheads="1"/>
          </p:cNvSpPr>
          <p:nvPr/>
        </p:nvSpPr>
        <p:spPr bwMode="auto">
          <a:xfrm>
            <a:off x="179512" y="908720"/>
            <a:ext cx="57606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400" b="1" dirty="0" smtClean="0">
                <a:solidFill>
                  <a:srgbClr val="6356A3"/>
                </a:solidFill>
                <a:latin typeface="Arial" pitchFamily="34" charset="0"/>
                <a:ea typeface="MS PGothic" pitchFamily="50" charset="-128"/>
                <a:cs typeface="Arial" pitchFamily="34" charset="0"/>
              </a:rPr>
              <a:t>2F</a:t>
            </a:r>
            <a:endParaRPr kumimoji="0" lang="en-US" altLang="ja-JP" sz="1400" b="1" dirty="0">
              <a:solidFill>
                <a:srgbClr val="6356A3"/>
              </a:solidFill>
              <a:latin typeface="Arial" pitchFamily="34" charset="0"/>
              <a:cs typeface="Arial" pitchFamily="34" charset="0"/>
            </a:endParaRPr>
          </a:p>
        </p:txBody>
      </p:sp>
      <p:sp>
        <p:nvSpPr>
          <p:cNvPr id="94" name="Text Box 40"/>
          <p:cNvSpPr txBox="1">
            <a:spLocks noChangeArrowheads="1"/>
          </p:cNvSpPr>
          <p:nvPr/>
        </p:nvSpPr>
        <p:spPr bwMode="auto">
          <a:xfrm>
            <a:off x="179512" y="548680"/>
            <a:ext cx="1368152"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400" b="1" dirty="0" smtClean="0">
                <a:solidFill>
                  <a:srgbClr val="6356A3"/>
                </a:solidFill>
                <a:latin typeface="Arial" pitchFamily="34" charset="0"/>
                <a:ea typeface="MS PGothic" pitchFamily="50" charset="-128"/>
                <a:cs typeface="Arial" pitchFamily="34" charset="0"/>
              </a:rPr>
              <a:t>Head</a:t>
            </a:r>
            <a:r>
              <a:rPr kumimoji="0" lang="en-US" altLang="ja-JP" sz="1400" b="1" dirty="0" smtClean="0">
                <a:solidFill>
                  <a:srgbClr val="6356A3"/>
                </a:solidFill>
                <a:latin typeface="Arial" pitchFamily="34" charset="0"/>
                <a:cs typeface="Arial" pitchFamily="34" charset="0"/>
              </a:rPr>
              <a:t> Office</a:t>
            </a:r>
            <a:endParaRPr kumimoji="0" lang="en-US" altLang="ja-JP" sz="1400" b="1" dirty="0">
              <a:solidFill>
                <a:srgbClr val="6356A3"/>
              </a:solidFill>
              <a:latin typeface="Arial" pitchFamily="34" charset="0"/>
              <a:cs typeface="Arial" pitchFamily="34" charset="0"/>
            </a:endParaRPr>
          </a:p>
        </p:txBody>
      </p:sp>
      <p:sp>
        <p:nvSpPr>
          <p:cNvPr id="100" name="テキスト ボックス 99"/>
          <p:cNvSpPr txBox="1"/>
          <p:nvPr/>
        </p:nvSpPr>
        <p:spPr>
          <a:xfrm>
            <a:off x="3489693" y="4303487"/>
            <a:ext cx="792088" cy="230832"/>
          </a:xfrm>
          <a:prstGeom prst="rect">
            <a:avLst/>
          </a:prstGeom>
          <a:noFill/>
        </p:spPr>
        <p:txBody>
          <a:bodyPr wrap="square" rtlCol="0">
            <a:spAutoFit/>
          </a:bodyPr>
          <a:lstStyle/>
          <a:p>
            <a:pPr algn="ctr"/>
            <a:r>
              <a:rPr lang="en-US" altLang="ja-JP" sz="900" dirty="0" smtClean="0">
                <a:solidFill>
                  <a:srgbClr val="005BAC"/>
                </a:solidFill>
                <a:latin typeface="Arial" pitchFamily="34" charset="0"/>
                <a:cs typeface="Arial" pitchFamily="34" charset="0"/>
              </a:rPr>
              <a:t>KX-NS500</a:t>
            </a:r>
          </a:p>
        </p:txBody>
      </p:sp>
      <p:sp>
        <p:nvSpPr>
          <p:cNvPr id="54" name="円/楕円 53"/>
          <p:cNvSpPr/>
          <p:nvPr/>
        </p:nvSpPr>
        <p:spPr>
          <a:xfrm>
            <a:off x="2185345" y="4128298"/>
            <a:ext cx="216024" cy="216024"/>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1835696" y="3933056"/>
            <a:ext cx="216024" cy="216024"/>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矢印コネクタ 55"/>
          <p:cNvCxnSpPr/>
          <p:nvPr/>
        </p:nvCxnSpPr>
        <p:spPr>
          <a:xfrm flipV="1">
            <a:off x="2286794" y="4355579"/>
            <a:ext cx="0" cy="864096"/>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1938148" y="4149080"/>
            <a:ext cx="0" cy="108012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1782738" y="5229200"/>
            <a:ext cx="504056"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17</a:t>
            </a:r>
            <a:endParaRPr kumimoji="1" lang="ja-JP" altLang="en-US" sz="1300" dirty="0">
              <a:solidFill>
                <a:srgbClr val="595757"/>
              </a:solidFill>
              <a:latin typeface="Calibri" pitchFamily="34" charset="0"/>
            </a:endParaRPr>
          </a:p>
        </p:txBody>
      </p:sp>
      <p:sp>
        <p:nvSpPr>
          <p:cNvPr id="50" name="Text Box 40"/>
          <p:cNvSpPr txBox="1">
            <a:spLocks noChangeArrowheads="1"/>
          </p:cNvSpPr>
          <p:nvPr/>
        </p:nvSpPr>
        <p:spPr bwMode="auto">
          <a:xfrm>
            <a:off x="2627784" y="5671639"/>
            <a:ext cx="1224136"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6356A3"/>
                </a:solidFill>
                <a:latin typeface="Calibri" pitchFamily="34" charset="0"/>
              </a:rPr>
              <a:t>Expandability</a:t>
            </a:r>
          </a:p>
          <a:p>
            <a:pPr>
              <a:buFont typeface="Wingdings" pitchFamily="2" charset="2"/>
              <a:buChar char="Ø"/>
            </a:pPr>
            <a:r>
              <a:rPr lang="en-US" altLang="ja-JP" sz="1050" dirty="0" smtClean="0">
                <a:solidFill>
                  <a:srgbClr val="6356A3"/>
                </a:solidFill>
                <a:latin typeface="Calibri" pitchFamily="34" charset="0"/>
              </a:rPr>
              <a:t> See page 18</a:t>
            </a:r>
            <a:endParaRPr lang="ja-JP" altLang="en-US" sz="1050" dirty="0">
              <a:solidFill>
                <a:srgbClr val="6356A3"/>
              </a:solidFill>
              <a:latin typeface="Calibri" pitchFamily="34" charset="0"/>
            </a:endParaRPr>
          </a:p>
        </p:txBody>
      </p:sp>
      <p:grpSp>
        <p:nvGrpSpPr>
          <p:cNvPr id="5" name="グループ化 89"/>
          <p:cNvGrpSpPr/>
          <p:nvPr/>
        </p:nvGrpSpPr>
        <p:grpSpPr>
          <a:xfrm flipH="1" flipV="1">
            <a:off x="3635895" y="4807543"/>
            <a:ext cx="421657" cy="1008112"/>
            <a:chOff x="3028659" y="2060848"/>
            <a:chExt cx="514447" cy="987330"/>
          </a:xfrm>
        </p:grpSpPr>
        <p:cxnSp>
          <p:nvCxnSpPr>
            <p:cNvPr id="37" name="直線矢印コネクタ 36"/>
            <p:cNvCxnSpPr/>
            <p:nvPr/>
          </p:nvCxnSpPr>
          <p:spPr>
            <a:xfrm flipV="1">
              <a:off x="3028659" y="2060848"/>
              <a:ext cx="0" cy="98733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3039050" y="2060848"/>
              <a:ext cx="504056"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grpSp>
        <p:nvGrpSpPr>
          <p:cNvPr id="6" name="グループ化 89"/>
          <p:cNvGrpSpPr/>
          <p:nvPr/>
        </p:nvGrpSpPr>
        <p:grpSpPr>
          <a:xfrm flipV="1">
            <a:off x="3739077" y="4509120"/>
            <a:ext cx="216023" cy="144016"/>
            <a:chOff x="3028659" y="2060848"/>
            <a:chExt cx="514447" cy="658220"/>
          </a:xfrm>
        </p:grpSpPr>
        <p:cxnSp>
          <p:nvCxnSpPr>
            <p:cNvPr id="42" name="直線矢印コネクタ 41"/>
            <p:cNvCxnSpPr/>
            <p:nvPr/>
          </p:nvCxnSpPr>
          <p:spPr>
            <a:xfrm flipV="1">
              <a:off x="3028659" y="2060848"/>
              <a:ext cx="0" cy="65822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039050" y="2060848"/>
              <a:ext cx="504056"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p:cNvGrpSpPr/>
          <p:nvPr/>
        </p:nvGrpSpPr>
        <p:grpSpPr>
          <a:xfrm>
            <a:off x="1486777" y="1903670"/>
            <a:ext cx="574605" cy="936104"/>
            <a:chOff x="787694" y="1437145"/>
            <a:chExt cx="250512" cy="432048"/>
          </a:xfrm>
        </p:grpSpPr>
        <p:sp>
          <p:nvSpPr>
            <p:cNvPr id="62" name="Line 2168"/>
            <p:cNvSpPr>
              <a:spLocks noChangeShapeType="1"/>
            </p:cNvSpPr>
            <p:nvPr/>
          </p:nvSpPr>
          <p:spPr bwMode="auto">
            <a:xfrm>
              <a:off x="787694" y="1859281"/>
              <a:ext cx="250512" cy="0"/>
            </a:xfrm>
            <a:prstGeom prst="line">
              <a:avLst/>
            </a:prstGeom>
            <a:noFill/>
            <a:ln w="38100">
              <a:solidFill>
                <a:srgbClr val="6356A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 name="Line 2168"/>
            <p:cNvSpPr>
              <a:spLocks noChangeShapeType="1"/>
            </p:cNvSpPr>
            <p:nvPr/>
          </p:nvSpPr>
          <p:spPr bwMode="auto">
            <a:xfrm>
              <a:off x="789520" y="1437145"/>
              <a:ext cx="0" cy="432048"/>
            </a:xfrm>
            <a:prstGeom prst="line">
              <a:avLst/>
            </a:prstGeom>
            <a:noFill/>
            <a:ln w="38100">
              <a:solidFill>
                <a:srgbClr val="6356A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0" name="グループ化 119"/>
          <p:cNvGrpSpPr/>
          <p:nvPr/>
        </p:nvGrpSpPr>
        <p:grpSpPr>
          <a:xfrm>
            <a:off x="2298188" y="3212976"/>
            <a:ext cx="574605" cy="936104"/>
            <a:chOff x="787694" y="1437145"/>
            <a:chExt cx="250512" cy="432048"/>
          </a:xfrm>
        </p:grpSpPr>
        <p:sp>
          <p:nvSpPr>
            <p:cNvPr id="125" name="Line 2168"/>
            <p:cNvSpPr>
              <a:spLocks noChangeShapeType="1"/>
            </p:cNvSpPr>
            <p:nvPr/>
          </p:nvSpPr>
          <p:spPr bwMode="auto">
            <a:xfrm>
              <a:off x="787694" y="1859601"/>
              <a:ext cx="250512" cy="0"/>
            </a:xfrm>
            <a:prstGeom prst="line">
              <a:avLst/>
            </a:prstGeom>
            <a:noFill/>
            <a:ln w="38100">
              <a:solidFill>
                <a:srgbClr val="6356A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 name="Line 2168"/>
            <p:cNvSpPr>
              <a:spLocks noChangeShapeType="1"/>
            </p:cNvSpPr>
            <p:nvPr/>
          </p:nvSpPr>
          <p:spPr bwMode="auto">
            <a:xfrm>
              <a:off x="789520" y="1437145"/>
              <a:ext cx="0" cy="432048"/>
            </a:xfrm>
            <a:prstGeom prst="line">
              <a:avLst/>
            </a:prstGeom>
            <a:noFill/>
            <a:ln w="38100">
              <a:solidFill>
                <a:srgbClr val="6356A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2" name="テキスト ボックス 41"/>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18</a:t>
            </a:r>
            <a:endParaRPr kumimoji="1" lang="ja-JP" altLang="en-US" sz="1300" dirty="0">
              <a:solidFill>
                <a:srgbClr val="595757"/>
              </a:solidFill>
              <a:latin typeface="Calibri" pitchFamily="34" charset="0"/>
            </a:endParaRPr>
          </a:p>
        </p:txBody>
      </p:sp>
      <p:grpSp>
        <p:nvGrpSpPr>
          <p:cNvPr id="2" name="グループ化 11"/>
          <p:cNvGrpSpPr/>
          <p:nvPr/>
        </p:nvGrpSpPr>
        <p:grpSpPr>
          <a:xfrm>
            <a:off x="5496519" y="1896492"/>
            <a:ext cx="3312368" cy="1388491"/>
            <a:chOff x="5508104" y="2565699"/>
            <a:chExt cx="3312368" cy="1388491"/>
          </a:xfrm>
        </p:grpSpPr>
        <p:sp>
          <p:nvSpPr>
            <p:cNvPr id="173" name="角丸四角形 172"/>
            <p:cNvSpPr/>
            <p:nvPr/>
          </p:nvSpPr>
          <p:spPr>
            <a:xfrm>
              <a:off x="5508104" y="2780927"/>
              <a:ext cx="3312368" cy="1173263"/>
            </a:xfrm>
            <a:prstGeom prst="roundRect">
              <a:avLst>
                <a:gd name="adj" fmla="val 6467"/>
              </a:avLst>
            </a:prstGeom>
            <a:solidFill>
              <a:srgbClr val="E0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
            <p:cNvGrpSpPr/>
            <p:nvPr/>
          </p:nvGrpSpPr>
          <p:grpSpPr>
            <a:xfrm>
              <a:off x="5508104" y="2565699"/>
              <a:ext cx="3312368" cy="299049"/>
              <a:chOff x="5436096" y="1761799"/>
              <a:chExt cx="3312368" cy="299049"/>
            </a:xfrm>
          </p:grpSpPr>
          <p:sp>
            <p:nvSpPr>
              <p:cNvPr id="175" name="角丸四角形 174"/>
              <p:cNvSpPr/>
              <p:nvPr/>
            </p:nvSpPr>
            <p:spPr>
              <a:xfrm>
                <a:off x="5436096" y="1772816"/>
                <a:ext cx="3312368" cy="288032"/>
              </a:xfrm>
              <a:prstGeom prst="roundRect">
                <a:avLst/>
              </a:prstGeom>
              <a:solidFill>
                <a:srgbClr val="63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テキスト ボックス 175"/>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177" name="テキスト ボックス 176"/>
          <p:cNvSpPr txBox="1"/>
          <p:nvPr/>
        </p:nvSpPr>
        <p:spPr>
          <a:xfrm>
            <a:off x="323528" y="5498492"/>
            <a:ext cx="2622385" cy="276999"/>
          </a:xfrm>
          <a:prstGeom prst="rect">
            <a:avLst/>
          </a:prstGeom>
          <a:noFill/>
        </p:spPr>
        <p:txBody>
          <a:bodyPr wrap="none" rtlCol="0">
            <a:spAutoFit/>
          </a:bodyPr>
          <a:lstStyle/>
          <a:p>
            <a:r>
              <a:rPr lang="en-US" altLang="ja-JP" sz="1200" b="1" dirty="0">
                <a:solidFill>
                  <a:srgbClr val="595757"/>
                </a:solidFill>
                <a:latin typeface="Arial" pitchFamily="34" charset="0"/>
                <a:cs typeface="Arial" pitchFamily="34" charset="0"/>
              </a:rPr>
              <a:t>Maximum </a:t>
            </a:r>
            <a:r>
              <a:rPr lang="en-US" altLang="ja-JP" sz="1200" b="1" dirty="0" smtClean="0">
                <a:solidFill>
                  <a:srgbClr val="595757"/>
                </a:solidFill>
                <a:latin typeface="Arial" pitchFamily="34" charset="0"/>
                <a:cs typeface="Arial" pitchFamily="34" charset="0"/>
              </a:rPr>
              <a:t>Trunks and Extensions</a:t>
            </a:r>
            <a:endParaRPr kumimoji="1" lang="ja-JP" altLang="en-US" sz="1200" b="1" dirty="0">
              <a:solidFill>
                <a:srgbClr val="595757"/>
              </a:solidFill>
              <a:latin typeface="Arial" pitchFamily="34" charset="0"/>
              <a:cs typeface="Arial" pitchFamily="34" charset="0"/>
            </a:endParaRPr>
          </a:p>
        </p:txBody>
      </p:sp>
      <p:sp>
        <p:nvSpPr>
          <p:cNvPr id="178" name="正方形/長方形 186"/>
          <p:cNvSpPr>
            <a:spLocks noChangeArrowheads="1"/>
          </p:cNvSpPr>
          <p:nvPr/>
        </p:nvSpPr>
        <p:spPr bwMode="auto">
          <a:xfrm>
            <a:off x="323528" y="6510536"/>
            <a:ext cx="2088232" cy="230832"/>
          </a:xfrm>
          <a:prstGeom prst="rect">
            <a:avLst/>
          </a:prstGeom>
          <a:noFill/>
          <a:ln w="9525">
            <a:noFill/>
            <a:miter lim="800000"/>
            <a:headEnd/>
            <a:tailEnd/>
          </a:ln>
        </p:spPr>
        <p:txBody>
          <a:bodyPr wrap="square">
            <a:spAutoFit/>
          </a:bodyPr>
          <a:lstStyle/>
          <a:p>
            <a:r>
              <a:rPr lang="en-US" altLang="ja-JP" sz="900" dirty="0" smtClean="0">
                <a:solidFill>
                  <a:srgbClr val="595757"/>
                </a:solidFill>
                <a:latin typeface="Arial" pitchFamily="34" charset="0"/>
                <a:cs typeface="Arial" pitchFamily="34" charset="0"/>
              </a:rPr>
              <a:t> * When Digital XDP is used. </a:t>
            </a:r>
            <a:endParaRPr lang="ja-JP" altLang="en-US" sz="900" dirty="0">
              <a:solidFill>
                <a:srgbClr val="595757"/>
              </a:solidFill>
              <a:latin typeface="Arial" pitchFamily="34" charset="0"/>
              <a:cs typeface="Arial" pitchFamily="34" charset="0"/>
            </a:endParaRPr>
          </a:p>
        </p:txBody>
      </p:sp>
      <p:graphicFrame>
        <p:nvGraphicFramePr>
          <p:cNvPr id="179" name="表 178"/>
          <p:cNvGraphicFramePr>
            <a:graphicFrameLocks noGrp="1"/>
          </p:cNvGraphicFramePr>
          <p:nvPr>
            <p:extLst>
              <p:ext uri="{D42A27DB-BD31-4B8C-83A1-F6EECF244321}">
                <p14:modId xmlns:p14="http://schemas.microsoft.com/office/powerpoint/2010/main" val="1206079330"/>
              </p:ext>
            </p:extLst>
          </p:nvPr>
        </p:nvGraphicFramePr>
        <p:xfrm>
          <a:off x="396265" y="5769537"/>
          <a:ext cx="8208913" cy="714375"/>
        </p:xfrm>
        <a:graphic>
          <a:graphicData uri="http://schemas.openxmlformats.org/drawingml/2006/table">
            <a:tbl>
              <a:tblPr/>
              <a:tblGrid>
                <a:gridCol w="720080"/>
                <a:gridCol w="1368152"/>
                <a:gridCol w="1201896"/>
                <a:gridCol w="1296144"/>
                <a:gridCol w="1224136"/>
                <a:gridCol w="1224136"/>
                <a:gridCol w="1174369"/>
              </a:tblGrid>
              <a:tr h="171450">
                <a:tc rowSpan="2" gridSpan="2">
                  <a:txBody>
                    <a:bodyPr/>
                    <a:lstStyle/>
                    <a:p>
                      <a:pPr algn="ctr" rtl="0" fontAlgn="ctr"/>
                      <a:r>
                        <a:rPr lang="en-US" sz="1000" b="1" i="0" u="none" strike="noStrike" dirty="0" smtClean="0">
                          <a:solidFill>
                            <a:srgbClr val="000000"/>
                          </a:solidFill>
                          <a:latin typeface="Arial"/>
                        </a:rPr>
                        <a:t>Types </a:t>
                      </a:r>
                      <a:endParaRPr lang="en-US" sz="10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CEE"/>
                    </a:solidFill>
                  </a:tcPr>
                </a:tc>
                <a:tc rowSpan="2" hMerge="1">
                  <a:txBody>
                    <a:bodyPr/>
                    <a:lstStyle/>
                    <a:p>
                      <a:endParaRPr kumimoji="1" lang="ja-JP" altLang="en-US"/>
                    </a:p>
                  </a:txBody>
                  <a:tcPr/>
                </a:tc>
                <a:tc rowSpan="2">
                  <a:txBody>
                    <a:bodyPr/>
                    <a:lstStyle/>
                    <a:p>
                      <a:pPr algn="ctr" rtl="0" fontAlgn="ctr"/>
                      <a:r>
                        <a:rPr lang="en-US" sz="1000" b="1" i="0" u="none" strike="noStrike" dirty="0" smtClean="0">
                          <a:solidFill>
                            <a:srgbClr val="000000"/>
                          </a:solidFill>
                          <a:latin typeface="Arial"/>
                        </a:rPr>
                        <a:t>Preinstalled </a:t>
                      </a:r>
                      <a:endParaRPr lang="en-US" sz="10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CEE"/>
                    </a:solidFill>
                  </a:tcPr>
                </a:tc>
                <a:tc rowSpan="2">
                  <a:txBody>
                    <a:bodyPr/>
                    <a:lstStyle/>
                    <a:p>
                      <a:pPr algn="ctr" rtl="0" fontAlgn="ctr"/>
                      <a:r>
                        <a:rPr lang="en-US" sz="1000" b="1" i="0" u="none" strike="noStrike" dirty="0">
                          <a:solidFill>
                            <a:srgbClr val="000000"/>
                          </a:solidFill>
                          <a:latin typeface="Arial"/>
                        </a:rPr>
                        <a:t>KX-NS500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CEE"/>
                    </a:solidFill>
                  </a:tcPr>
                </a:tc>
                <a:tc>
                  <a:txBody>
                    <a:bodyPr/>
                    <a:lstStyle/>
                    <a:p>
                      <a:pPr algn="ctr" rtl="0" fontAlgn="ctr"/>
                      <a:r>
                        <a:rPr lang="en-US" sz="1000" b="1" i="0" u="none" strike="noStrike">
                          <a:solidFill>
                            <a:srgbClr val="000000"/>
                          </a:solidFill>
                          <a:latin typeface="Arial"/>
                        </a:rPr>
                        <a:t>With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0DCEE"/>
                    </a:solidFill>
                  </a:tcPr>
                </a:tc>
                <a:tc>
                  <a:txBody>
                    <a:bodyPr/>
                    <a:lstStyle/>
                    <a:p>
                      <a:pPr algn="ctr" rtl="0" fontAlgn="ctr"/>
                      <a:r>
                        <a:rPr lang="en-US" sz="1000" b="1" i="0" u="none" strike="noStrike">
                          <a:solidFill>
                            <a:srgbClr val="000000"/>
                          </a:solidFill>
                          <a:latin typeface="Arial"/>
                        </a:rPr>
                        <a:t>With 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0DCEE"/>
                    </a:solidFill>
                  </a:tcPr>
                </a:tc>
                <a:tc>
                  <a:txBody>
                    <a:bodyPr/>
                    <a:lstStyle/>
                    <a:p>
                      <a:pPr algn="ctr" rtl="0" fontAlgn="ctr"/>
                      <a:r>
                        <a:rPr lang="en-US" sz="1000" b="1" i="0" u="none" strike="noStrike" dirty="0">
                          <a:solidFill>
                            <a:srgbClr val="000000"/>
                          </a:solidFill>
                          <a:latin typeface="Arial"/>
                        </a:rPr>
                        <a:t>With 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0DCEE"/>
                    </a:solidFill>
                  </a:tcPr>
                </a:tc>
              </a:tr>
              <a:tr h="18097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00" b="1" i="0" u="none" strike="noStrike" dirty="0">
                          <a:solidFill>
                            <a:srgbClr val="000000"/>
                          </a:solidFill>
                          <a:latin typeface="Arial"/>
                        </a:rPr>
                        <a:t>KX-NS520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0DCEE"/>
                    </a:solidFill>
                  </a:tcPr>
                </a:tc>
                <a:tc>
                  <a:txBody>
                    <a:bodyPr/>
                    <a:lstStyle/>
                    <a:p>
                      <a:pPr algn="ctr" rtl="0" fontAlgn="ctr"/>
                      <a:r>
                        <a:rPr lang="en-US" sz="1000" b="1" i="0" u="none" strike="noStrike" dirty="0">
                          <a:solidFill>
                            <a:srgbClr val="000000"/>
                          </a:solidFill>
                          <a:latin typeface="Arial"/>
                        </a:rPr>
                        <a:t>KX-NS520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0DCEE"/>
                    </a:solidFill>
                  </a:tcPr>
                </a:tc>
                <a:tc>
                  <a:txBody>
                    <a:bodyPr/>
                    <a:lstStyle/>
                    <a:p>
                      <a:pPr algn="ctr" rtl="0" fontAlgn="ctr"/>
                      <a:r>
                        <a:rPr lang="en-US" sz="1000" b="1" i="0" u="none" strike="noStrike" dirty="0">
                          <a:solidFill>
                            <a:srgbClr val="000000"/>
                          </a:solidFill>
                          <a:latin typeface="Arial"/>
                        </a:rPr>
                        <a:t>KX-NS520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0DCEE"/>
                    </a:solidFill>
                  </a:tcPr>
                </a:tc>
              </a:tr>
              <a:tr h="180975">
                <a:tc>
                  <a:txBody>
                    <a:bodyPr/>
                    <a:lstStyle/>
                    <a:p>
                      <a:pPr algn="l" rtl="0" fontAlgn="ctr"/>
                      <a:r>
                        <a:rPr lang="en-US" sz="1000" b="1" i="0" u="none" strike="noStrike" dirty="0">
                          <a:solidFill>
                            <a:srgbClr val="000000"/>
                          </a:solidFill>
                          <a:latin typeface="Arial"/>
                        </a:rPr>
                        <a:t>Legacy</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1000" b="1" i="0" u="none" strike="noStrike" dirty="0">
                          <a:solidFill>
                            <a:srgbClr val="000000"/>
                          </a:solidFill>
                          <a:latin typeface="Arial"/>
                        </a:rPr>
                        <a:t>Trunks </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latin typeface="Arial"/>
                        </a:rPr>
                        <a:t>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36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latin typeface="Arial"/>
                        </a:rPr>
                        <a:t>66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latin typeface="Arial"/>
                        </a:rPr>
                        <a:t>96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latin typeface="Arial"/>
                        </a:rPr>
                        <a:t>126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lgn="l" rtl="0" fontAlgn="ctr"/>
                      <a:r>
                        <a:rPr lang="ja-JP" altLang="en-US" sz="1000" b="1" i="0" u="none" strike="noStrike" dirty="0">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1" i="0" u="none" strike="noStrike" dirty="0">
                          <a:solidFill>
                            <a:srgbClr val="000000"/>
                          </a:solidFill>
                          <a:latin typeface="Arial"/>
                        </a:rPr>
                        <a:t>Extensions </a:t>
                      </a:r>
                      <a:r>
                        <a:rPr lang="en-US" sz="1000" b="1" i="0" u="none" strike="noStrike" dirty="0" smtClean="0">
                          <a:solidFill>
                            <a:srgbClr val="000000"/>
                          </a:solidFill>
                          <a:latin typeface="Arial"/>
                        </a:rPr>
                        <a:t>(</a:t>
                      </a:r>
                      <a:r>
                        <a:rPr lang="en-US" sz="1000" b="1" i="0" u="none" strike="noStrike" dirty="0">
                          <a:solidFill>
                            <a:srgbClr val="000000"/>
                          </a:solidFill>
                          <a:latin typeface="Arial"/>
                        </a:rPr>
                        <a:t>DXDP*) </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34 (40)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a:solidFill>
                            <a:srgbClr val="000000"/>
                          </a:solidFill>
                          <a:latin typeface="Arial"/>
                        </a:rPr>
                        <a:t>66 (80)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98 (120)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130 (160)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1" name="テキスト ボックス 50"/>
          <p:cNvSpPr txBox="1"/>
          <p:nvPr/>
        </p:nvSpPr>
        <p:spPr>
          <a:xfrm>
            <a:off x="110170" y="332656"/>
            <a:ext cx="8892480" cy="523220"/>
          </a:xfrm>
          <a:prstGeom prst="rect">
            <a:avLst/>
          </a:prstGeom>
          <a:noFill/>
        </p:spPr>
        <p:txBody>
          <a:bodyPr wrap="square" rtlCol="0">
            <a:spAutoFit/>
          </a:bodyPr>
          <a:lstStyle/>
          <a:p>
            <a:pPr>
              <a:buSzPct val="100000"/>
            </a:pPr>
            <a:r>
              <a:rPr lang="en-US" altLang="ja-JP" sz="2800" b="1" dirty="0" smtClean="0">
                <a:solidFill>
                  <a:srgbClr val="6356A3"/>
                </a:solidFill>
                <a:latin typeface="Calibri" pitchFamily="34" charset="0"/>
                <a:sym typeface="ＭＳ Ｐゴシック" pitchFamily="50" charset="-128"/>
              </a:rPr>
              <a:t>Expandability</a:t>
            </a:r>
            <a:endParaRPr lang="en-US" altLang="ja-JP" sz="2800" b="1" dirty="0">
              <a:solidFill>
                <a:srgbClr val="6356A3"/>
              </a:solidFill>
              <a:latin typeface="Calibri" pitchFamily="34" charset="0"/>
              <a:sym typeface="ＭＳ Ｐゴシック" pitchFamily="50" charset="-128"/>
            </a:endParaRPr>
          </a:p>
        </p:txBody>
      </p:sp>
      <p:sp>
        <p:nvSpPr>
          <p:cNvPr id="54" name="テキスト ボックス 53"/>
          <p:cNvSpPr txBox="1"/>
          <p:nvPr/>
        </p:nvSpPr>
        <p:spPr>
          <a:xfrm>
            <a:off x="251520" y="836712"/>
            <a:ext cx="8640960" cy="276999"/>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The KX-NS500 is expandable with optional cards and expansion cabinets.</a:t>
            </a:r>
            <a:endParaRPr lang="ja-JP" altLang="en-US" sz="1200" dirty="0">
              <a:solidFill>
                <a:srgbClr val="595757"/>
              </a:solidFill>
              <a:latin typeface="Arial" pitchFamily="34" charset="0"/>
              <a:cs typeface="Arial" pitchFamily="34" charset="0"/>
            </a:endParaRPr>
          </a:p>
        </p:txBody>
      </p:sp>
      <p:sp>
        <p:nvSpPr>
          <p:cNvPr id="55" name="テキスト ボックス 2"/>
          <p:cNvSpPr txBox="1"/>
          <p:nvPr/>
        </p:nvSpPr>
        <p:spPr>
          <a:xfrm>
            <a:off x="5540586" y="2233703"/>
            <a:ext cx="3207877" cy="938719"/>
          </a:xfrm>
          <a:prstGeom prst="rect">
            <a:avLst/>
          </a:prstGeom>
          <a:noFill/>
        </p:spPr>
        <p:txBody>
          <a:bodyPr wrap="square" rtlCol="0">
            <a:spAutoFit/>
          </a:bodyPr>
          <a:lstStyle/>
          <a:p>
            <a:pPr>
              <a:buBlip>
                <a:blip r:embed="rId2"/>
              </a:buBlip>
            </a:pPr>
            <a:r>
              <a:rPr lang="ja-JP" altLang="en-US" sz="1100" dirty="0" smtClean="0">
                <a:latin typeface="Arial" pitchFamily="34" charset="0"/>
                <a:cs typeface="Arial" pitchFamily="34" charset="0"/>
              </a:rPr>
              <a:t> </a:t>
            </a:r>
            <a:r>
              <a:rPr lang="en-US" altLang="ja-JP" sz="1100" dirty="0">
                <a:latin typeface="Arial" pitchFamily="34" charset="0"/>
                <a:cs typeface="Arial" pitchFamily="34" charset="0"/>
              </a:rPr>
              <a:t>You do not need to discard </a:t>
            </a:r>
            <a:r>
              <a:rPr lang="en-US" altLang="ja-JP" sz="1100" dirty="0" smtClean="0">
                <a:latin typeface="Arial" pitchFamily="34" charset="0"/>
                <a:cs typeface="Arial" pitchFamily="34" charset="0"/>
              </a:rPr>
              <a:t>the KX-NS500 </a:t>
            </a:r>
            <a:r>
              <a:rPr lang="en-US" altLang="ja-JP" sz="1100" dirty="0">
                <a:latin typeface="Arial" pitchFamily="34" charset="0"/>
                <a:cs typeface="Arial" pitchFamily="34" charset="0"/>
              </a:rPr>
              <a:t>to increase capacity in </a:t>
            </a:r>
            <a:r>
              <a:rPr lang="en-US" altLang="ja-JP" sz="1100" dirty="0" smtClean="0">
                <a:latin typeface="Arial" pitchFamily="34" charset="0"/>
                <a:cs typeface="Arial" pitchFamily="34" charset="0"/>
              </a:rPr>
              <a:t>the future.</a:t>
            </a:r>
          </a:p>
          <a:p>
            <a:endParaRPr lang="en-US" altLang="ja-JP" sz="1100" dirty="0" smtClean="0">
              <a:latin typeface="Arial" pitchFamily="34" charset="0"/>
              <a:cs typeface="Arial" pitchFamily="34" charset="0"/>
            </a:endParaRPr>
          </a:p>
          <a:p>
            <a:pPr>
              <a:buBlip>
                <a:blip r:embed="rId2"/>
              </a:buBlip>
            </a:pPr>
            <a:r>
              <a:rPr lang="en-US" altLang="ja-JP" sz="1100" dirty="0" smtClean="0">
                <a:latin typeface="Arial" pitchFamily="34" charset="0"/>
                <a:cs typeface="Arial" pitchFamily="34" charset="0"/>
              </a:rPr>
              <a:t> Connecting an expansion cabinet is </a:t>
            </a:r>
            <a:r>
              <a:rPr lang="en-US" altLang="ja-JP" sz="1100" dirty="0">
                <a:latin typeface="Arial" pitchFamily="34" charset="0"/>
                <a:cs typeface="Arial" pitchFamily="34" charset="0"/>
              </a:rPr>
              <a:t>like </a:t>
            </a:r>
            <a:r>
              <a:rPr lang="en-US" altLang="ja-JP" sz="1100" dirty="0" smtClean="0">
                <a:latin typeface="Arial" pitchFamily="34" charset="0"/>
                <a:cs typeface="Arial" pitchFamily="34" charset="0"/>
              </a:rPr>
              <a:t>connecting the KX-TDA600 and </a:t>
            </a:r>
            <a:r>
              <a:rPr lang="en-US" altLang="ja-JP" sz="1100" dirty="0">
                <a:latin typeface="Arial" pitchFamily="34" charset="0"/>
                <a:cs typeface="Arial" pitchFamily="34" charset="0"/>
              </a:rPr>
              <a:t>KX-TDA620</a:t>
            </a:r>
            <a:r>
              <a:rPr lang="en-US" altLang="ja-JP" sz="1100" dirty="0" smtClean="0">
                <a:latin typeface="Arial" pitchFamily="34" charset="0"/>
                <a:cs typeface="Arial" pitchFamily="34" charset="0"/>
              </a:rPr>
              <a:t>.</a:t>
            </a:r>
          </a:p>
        </p:txBody>
      </p:sp>
      <p:grpSp>
        <p:nvGrpSpPr>
          <p:cNvPr id="8" name="グループ化 124"/>
          <p:cNvGrpSpPr/>
          <p:nvPr/>
        </p:nvGrpSpPr>
        <p:grpSpPr>
          <a:xfrm>
            <a:off x="5508104" y="3645024"/>
            <a:ext cx="3312368" cy="720080"/>
            <a:chOff x="5508104" y="3520427"/>
            <a:chExt cx="3312368" cy="720080"/>
          </a:xfrm>
        </p:grpSpPr>
        <p:sp>
          <p:nvSpPr>
            <p:cNvPr id="124" name="角丸四角形 123"/>
            <p:cNvSpPr/>
            <p:nvPr/>
          </p:nvSpPr>
          <p:spPr>
            <a:xfrm>
              <a:off x="5508104" y="3735656"/>
              <a:ext cx="3312368" cy="504851"/>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角丸四角形 120"/>
            <p:cNvSpPr/>
            <p:nvPr/>
          </p:nvSpPr>
          <p:spPr>
            <a:xfrm>
              <a:off x="5508104" y="3531444"/>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5508899" y="3520427"/>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sp>
          <p:nvSpPr>
            <p:cNvPr id="123" name="テキスト ボックス 122"/>
            <p:cNvSpPr txBox="1"/>
            <p:nvPr/>
          </p:nvSpPr>
          <p:spPr>
            <a:xfrm>
              <a:off x="5547060" y="3858433"/>
              <a:ext cx="3129395" cy="261610"/>
            </a:xfrm>
            <a:prstGeom prst="rect">
              <a:avLst/>
            </a:prstGeom>
            <a:noFill/>
          </p:spPr>
          <p:txBody>
            <a:bodyPr wrap="square" rtlCol="0">
              <a:spAutoFit/>
            </a:bodyPr>
            <a:lstStyle/>
            <a:p>
              <a:pPr>
                <a:buBlip>
                  <a:blip r:embed="rId3"/>
                </a:buBlip>
              </a:pPr>
              <a:r>
                <a:rPr lang="en-US" altLang="ja-JP" sz="1100" dirty="0" smtClean="0">
                  <a:latin typeface="Arial" pitchFamily="34" charset="0"/>
                  <a:cs typeface="Arial" pitchFamily="34" charset="0"/>
                </a:rPr>
                <a:t> Growing companies</a:t>
              </a:r>
            </a:p>
          </p:txBody>
        </p:sp>
      </p:grpSp>
      <p:grpSp>
        <p:nvGrpSpPr>
          <p:cNvPr id="119" name="グループ化 118"/>
          <p:cNvGrpSpPr/>
          <p:nvPr/>
        </p:nvGrpSpPr>
        <p:grpSpPr>
          <a:xfrm>
            <a:off x="1197286" y="1608748"/>
            <a:ext cx="1914501" cy="884148"/>
            <a:chOff x="1043608" y="1608748"/>
            <a:chExt cx="1914501" cy="884148"/>
          </a:xfrm>
        </p:grpSpPr>
        <p:sp>
          <p:nvSpPr>
            <p:cNvPr id="67" name="AutoShape 5"/>
            <p:cNvSpPr>
              <a:spLocks noChangeArrowheads="1"/>
            </p:cNvSpPr>
            <p:nvPr/>
          </p:nvSpPr>
          <p:spPr bwMode="auto">
            <a:xfrm>
              <a:off x="1085901" y="1628801"/>
              <a:ext cx="1872208" cy="864095"/>
            </a:xfrm>
            <a:prstGeom prst="roundRect">
              <a:avLst>
                <a:gd name="adj" fmla="val 4752"/>
              </a:avLst>
            </a:prstGeom>
            <a:solidFill>
              <a:schemeClr val="bg1">
                <a:lumMod val="95000"/>
              </a:schemeClr>
            </a:solid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113" name="グループ化 112"/>
            <p:cNvGrpSpPr/>
            <p:nvPr/>
          </p:nvGrpSpPr>
          <p:grpSpPr>
            <a:xfrm>
              <a:off x="1393257" y="1906442"/>
              <a:ext cx="288032" cy="411266"/>
              <a:chOff x="1393257" y="1937615"/>
              <a:chExt cx="288032" cy="411266"/>
            </a:xfrm>
          </p:grpSpPr>
          <p:sp>
            <p:nvSpPr>
              <p:cNvPr id="58" name="Line 53"/>
              <p:cNvSpPr>
                <a:spLocks noChangeShapeType="1"/>
              </p:cNvSpPr>
              <p:nvPr/>
            </p:nvSpPr>
            <p:spPr bwMode="auto">
              <a:xfrm>
                <a:off x="1403648" y="1937615"/>
                <a:ext cx="0" cy="411266"/>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 name="Line 10"/>
              <p:cNvSpPr>
                <a:spLocks noChangeShapeType="1"/>
              </p:cNvSpPr>
              <p:nvPr/>
            </p:nvSpPr>
            <p:spPr bwMode="auto">
              <a:xfrm flipV="1">
                <a:off x="1393257" y="2338240"/>
                <a:ext cx="28803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82" name="テキスト ボックス 81"/>
            <p:cNvSpPr txBox="1"/>
            <p:nvPr/>
          </p:nvSpPr>
          <p:spPr>
            <a:xfrm>
              <a:off x="1043608" y="1608748"/>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
          <p:nvSpPr>
            <p:cNvPr id="83" name="テキスト ボックス 82"/>
            <p:cNvSpPr txBox="1"/>
            <p:nvPr/>
          </p:nvSpPr>
          <p:spPr>
            <a:xfrm>
              <a:off x="1475656" y="1978450"/>
              <a:ext cx="792088"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KX-NS520</a:t>
              </a:r>
            </a:p>
          </p:txBody>
        </p:sp>
        <p:pic>
          <p:nvPicPr>
            <p:cNvPr id="81" name="図 80" descr="NS500.png"/>
            <p:cNvPicPr>
              <a:picLocks noChangeAspect="1"/>
            </p:cNvPicPr>
            <p:nvPr/>
          </p:nvPicPr>
          <p:blipFill>
            <a:blip r:embed="rId4" cstate="print"/>
            <a:stretch>
              <a:fillRect/>
            </a:stretch>
          </p:blipFill>
          <p:spPr>
            <a:xfrm>
              <a:off x="1187624" y="1814380"/>
              <a:ext cx="1162519" cy="217382"/>
            </a:xfrm>
            <a:prstGeom prst="rect">
              <a:avLst/>
            </a:prstGeom>
          </p:spPr>
        </p:pic>
      </p:grpSp>
      <p:grpSp>
        <p:nvGrpSpPr>
          <p:cNvPr id="116" name="グループ化 115"/>
          <p:cNvGrpSpPr/>
          <p:nvPr/>
        </p:nvGrpSpPr>
        <p:grpSpPr>
          <a:xfrm>
            <a:off x="2010156" y="2564904"/>
            <a:ext cx="1924892" cy="1244189"/>
            <a:chOff x="1969321" y="2564904"/>
            <a:chExt cx="1924892" cy="1244189"/>
          </a:xfrm>
        </p:grpSpPr>
        <p:sp>
          <p:nvSpPr>
            <p:cNvPr id="68" name="AutoShape 5"/>
            <p:cNvSpPr>
              <a:spLocks noChangeArrowheads="1"/>
            </p:cNvSpPr>
            <p:nvPr/>
          </p:nvSpPr>
          <p:spPr bwMode="auto">
            <a:xfrm>
              <a:off x="2022005" y="2584957"/>
              <a:ext cx="1872208" cy="1224136"/>
            </a:xfrm>
            <a:prstGeom prst="roundRect">
              <a:avLst>
                <a:gd name="adj" fmla="val 4752"/>
              </a:avLst>
            </a:prstGeom>
            <a:solidFill>
              <a:schemeClr val="bg1">
                <a:lumMod val="95000"/>
              </a:schemeClr>
            </a:solid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5" name="テキスト ボックス 104"/>
            <p:cNvSpPr txBox="1"/>
            <p:nvPr/>
          </p:nvSpPr>
          <p:spPr>
            <a:xfrm>
              <a:off x="1969321" y="2564904"/>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
          <p:nvSpPr>
            <p:cNvPr id="106" name="テキスト ボックス 105"/>
            <p:cNvSpPr txBox="1"/>
            <p:nvPr/>
          </p:nvSpPr>
          <p:spPr>
            <a:xfrm>
              <a:off x="2401369" y="2934606"/>
              <a:ext cx="792088"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KX-NS520</a:t>
              </a:r>
            </a:p>
          </p:txBody>
        </p:sp>
        <p:grpSp>
          <p:nvGrpSpPr>
            <p:cNvPr id="115" name="グループ化 114"/>
            <p:cNvGrpSpPr/>
            <p:nvPr/>
          </p:nvGrpSpPr>
          <p:grpSpPr>
            <a:xfrm>
              <a:off x="2326590" y="2872989"/>
              <a:ext cx="290803" cy="772036"/>
              <a:chOff x="2326590" y="2872989"/>
              <a:chExt cx="290803" cy="772036"/>
            </a:xfrm>
          </p:grpSpPr>
          <p:sp>
            <p:nvSpPr>
              <p:cNvPr id="101" name="Line 53"/>
              <p:cNvSpPr>
                <a:spLocks noChangeShapeType="1"/>
              </p:cNvSpPr>
              <p:nvPr/>
            </p:nvSpPr>
            <p:spPr bwMode="auto">
              <a:xfrm>
                <a:off x="2329361" y="2872989"/>
                <a:ext cx="0" cy="772036"/>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Line 10"/>
              <p:cNvSpPr>
                <a:spLocks noChangeShapeType="1"/>
              </p:cNvSpPr>
              <p:nvPr/>
            </p:nvSpPr>
            <p:spPr bwMode="auto">
              <a:xfrm flipV="1">
                <a:off x="2326590" y="3252832"/>
                <a:ext cx="28803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10"/>
              <p:cNvSpPr>
                <a:spLocks noChangeShapeType="1"/>
              </p:cNvSpPr>
              <p:nvPr/>
            </p:nvSpPr>
            <p:spPr bwMode="auto">
              <a:xfrm flipV="1">
                <a:off x="2329361" y="3633654"/>
                <a:ext cx="28803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09" name="テキスト ボックス 108"/>
            <p:cNvSpPr txBox="1"/>
            <p:nvPr/>
          </p:nvSpPr>
          <p:spPr>
            <a:xfrm>
              <a:off x="2411760" y="3315428"/>
              <a:ext cx="792088"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KX-NS520</a:t>
              </a:r>
            </a:p>
          </p:txBody>
        </p:sp>
        <p:pic>
          <p:nvPicPr>
            <p:cNvPr id="85" name="図 84" descr="NS500.png"/>
            <p:cNvPicPr>
              <a:picLocks noChangeAspect="1"/>
            </p:cNvPicPr>
            <p:nvPr/>
          </p:nvPicPr>
          <p:blipFill>
            <a:blip r:embed="rId4" cstate="print"/>
            <a:stretch>
              <a:fillRect/>
            </a:stretch>
          </p:blipFill>
          <p:spPr>
            <a:xfrm>
              <a:off x="2113337" y="2758788"/>
              <a:ext cx="1162519" cy="217382"/>
            </a:xfrm>
            <a:prstGeom prst="rect">
              <a:avLst/>
            </a:prstGeom>
          </p:spPr>
        </p:pic>
      </p:grpSp>
      <p:grpSp>
        <p:nvGrpSpPr>
          <p:cNvPr id="118" name="グループ化 117"/>
          <p:cNvGrpSpPr/>
          <p:nvPr/>
        </p:nvGrpSpPr>
        <p:grpSpPr>
          <a:xfrm>
            <a:off x="2853470" y="3861048"/>
            <a:ext cx="1934554" cy="1584176"/>
            <a:chOff x="2967771" y="3861048"/>
            <a:chExt cx="1934554" cy="1584176"/>
          </a:xfrm>
        </p:grpSpPr>
        <p:sp>
          <p:nvSpPr>
            <p:cNvPr id="69" name="AutoShape 5"/>
            <p:cNvSpPr>
              <a:spLocks noChangeArrowheads="1"/>
            </p:cNvSpPr>
            <p:nvPr/>
          </p:nvSpPr>
          <p:spPr bwMode="auto">
            <a:xfrm>
              <a:off x="2999673" y="3891491"/>
              <a:ext cx="1902652" cy="1553733"/>
            </a:xfrm>
            <a:prstGeom prst="roundRect">
              <a:avLst>
                <a:gd name="adj" fmla="val 4752"/>
              </a:avLst>
            </a:prstGeom>
            <a:solidFill>
              <a:schemeClr val="bg1">
                <a:lumMod val="95000"/>
              </a:schemeClr>
            </a:solid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1" name="テキスト ボックス 90"/>
            <p:cNvSpPr txBox="1"/>
            <p:nvPr/>
          </p:nvSpPr>
          <p:spPr>
            <a:xfrm>
              <a:off x="2967771" y="3861048"/>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
          <p:nvSpPr>
            <p:cNvPr id="92" name="テキスト ボックス 91"/>
            <p:cNvSpPr txBox="1"/>
            <p:nvPr/>
          </p:nvSpPr>
          <p:spPr>
            <a:xfrm>
              <a:off x="3399819" y="4230750"/>
              <a:ext cx="792088"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KX-NS520</a:t>
              </a:r>
            </a:p>
          </p:txBody>
        </p:sp>
        <p:sp>
          <p:nvSpPr>
            <p:cNvPr id="95" name="テキスト ボックス 94"/>
            <p:cNvSpPr txBox="1"/>
            <p:nvPr/>
          </p:nvSpPr>
          <p:spPr>
            <a:xfrm>
              <a:off x="3410210" y="4611572"/>
              <a:ext cx="792088"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KX-NS520</a:t>
              </a:r>
            </a:p>
          </p:txBody>
        </p:sp>
        <p:grpSp>
          <p:nvGrpSpPr>
            <p:cNvPr id="117" name="グループ化 116"/>
            <p:cNvGrpSpPr/>
            <p:nvPr/>
          </p:nvGrpSpPr>
          <p:grpSpPr>
            <a:xfrm>
              <a:off x="3317420" y="4127568"/>
              <a:ext cx="298423" cy="1183301"/>
              <a:chOff x="3317420" y="4127568"/>
              <a:chExt cx="298423" cy="1183301"/>
            </a:xfrm>
          </p:grpSpPr>
          <p:sp>
            <p:nvSpPr>
              <p:cNvPr id="87" name="Line 53"/>
              <p:cNvSpPr>
                <a:spLocks noChangeShapeType="1"/>
              </p:cNvSpPr>
              <p:nvPr/>
            </p:nvSpPr>
            <p:spPr bwMode="auto">
              <a:xfrm>
                <a:off x="3327811" y="4127568"/>
                <a:ext cx="0" cy="1183301"/>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88" name="Line 10"/>
              <p:cNvSpPr>
                <a:spLocks noChangeShapeType="1"/>
              </p:cNvSpPr>
              <p:nvPr/>
            </p:nvSpPr>
            <p:spPr bwMode="auto">
              <a:xfrm flipV="1">
                <a:off x="3317420" y="4548976"/>
                <a:ext cx="28803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 name="Line 10"/>
              <p:cNvSpPr>
                <a:spLocks noChangeShapeType="1"/>
              </p:cNvSpPr>
              <p:nvPr/>
            </p:nvSpPr>
            <p:spPr bwMode="auto">
              <a:xfrm flipV="1">
                <a:off x="3327811" y="4929798"/>
                <a:ext cx="28803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 name="Line 10"/>
              <p:cNvSpPr>
                <a:spLocks noChangeShapeType="1"/>
              </p:cNvSpPr>
              <p:nvPr/>
            </p:nvSpPr>
            <p:spPr bwMode="auto">
              <a:xfrm flipV="1">
                <a:off x="3327811" y="5300229"/>
                <a:ext cx="28803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98" name="テキスト ボックス 97"/>
            <p:cNvSpPr txBox="1"/>
            <p:nvPr/>
          </p:nvSpPr>
          <p:spPr>
            <a:xfrm>
              <a:off x="3410210" y="4982003"/>
              <a:ext cx="792088"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KX-NS520</a:t>
              </a:r>
            </a:p>
          </p:txBody>
        </p:sp>
        <p:pic>
          <p:nvPicPr>
            <p:cNvPr id="100" name="図 99" descr="NS500.png"/>
            <p:cNvPicPr>
              <a:picLocks noChangeAspect="1"/>
            </p:cNvPicPr>
            <p:nvPr/>
          </p:nvPicPr>
          <p:blipFill>
            <a:blip r:embed="rId4" cstate="print"/>
            <a:stretch>
              <a:fillRect/>
            </a:stretch>
          </p:blipFill>
          <p:spPr>
            <a:xfrm>
              <a:off x="3111058" y="4066681"/>
              <a:ext cx="1162519" cy="217382"/>
            </a:xfrm>
            <a:prstGeom prst="rect">
              <a:avLst/>
            </a:prstGeom>
          </p:spPr>
        </p:pic>
      </p:grpSp>
      <p:grpSp>
        <p:nvGrpSpPr>
          <p:cNvPr id="127" name="グループ化 126"/>
          <p:cNvGrpSpPr/>
          <p:nvPr/>
        </p:nvGrpSpPr>
        <p:grpSpPr>
          <a:xfrm>
            <a:off x="693230" y="1412776"/>
            <a:ext cx="574605" cy="432048"/>
            <a:chOff x="783164" y="1437145"/>
            <a:chExt cx="250512" cy="432048"/>
          </a:xfrm>
        </p:grpSpPr>
        <p:sp>
          <p:nvSpPr>
            <p:cNvPr id="128" name="Line 2168"/>
            <p:cNvSpPr>
              <a:spLocks noChangeShapeType="1"/>
            </p:cNvSpPr>
            <p:nvPr/>
          </p:nvSpPr>
          <p:spPr bwMode="auto">
            <a:xfrm>
              <a:off x="783164" y="1850374"/>
              <a:ext cx="250512" cy="0"/>
            </a:xfrm>
            <a:prstGeom prst="line">
              <a:avLst/>
            </a:prstGeom>
            <a:noFill/>
            <a:ln w="38100">
              <a:solidFill>
                <a:srgbClr val="6356A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9" name="Line 2168"/>
            <p:cNvSpPr>
              <a:spLocks noChangeShapeType="1"/>
            </p:cNvSpPr>
            <p:nvPr/>
          </p:nvSpPr>
          <p:spPr bwMode="auto">
            <a:xfrm>
              <a:off x="789520" y="1437145"/>
              <a:ext cx="0" cy="432048"/>
            </a:xfrm>
            <a:prstGeom prst="line">
              <a:avLst/>
            </a:prstGeom>
            <a:noFill/>
            <a:ln w="38100">
              <a:solidFill>
                <a:srgbClr val="6356A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 name="グループ化 114"/>
          <p:cNvGrpSpPr/>
          <p:nvPr/>
        </p:nvGrpSpPr>
        <p:grpSpPr>
          <a:xfrm>
            <a:off x="261182" y="1124744"/>
            <a:ext cx="1296144" cy="412378"/>
            <a:chOff x="261911" y="1577821"/>
            <a:chExt cx="1296144" cy="412378"/>
          </a:xfrm>
        </p:grpSpPr>
        <p:pic>
          <p:nvPicPr>
            <p:cNvPr id="50" name="図 49" descr="NS500.png"/>
            <p:cNvPicPr>
              <a:picLocks noChangeAspect="1"/>
            </p:cNvPicPr>
            <p:nvPr/>
          </p:nvPicPr>
          <p:blipFill>
            <a:blip r:embed="rId4" cstate="print"/>
            <a:stretch>
              <a:fillRect/>
            </a:stretch>
          </p:blipFill>
          <p:spPr>
            <a:xfrm>
              <a:off x="395536" y="1772817"/>
              <a:ext cx="1162519" cy="217382"/>
            </a:xfrm>
            <a:prstGeom prst="rect">
              <a:avLst/>
            </a:prstGeom>
          </p:spPr>
        </p:pic>
        <p:sp>
          <p:nvSpPr>
            <p:cNvPr id="114" name="テキスト ボックス 113"/>
            <p:cNvSpPr txBox="1"/>
            <p:nvPr/>
          </p:nvSpPr>
          <p:spPr>
            <a:xfrm>
              <a:off x="261911" y="1577821"/>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grpSp>
      <p:pic>
        <p:nvPicPr>
          <p:cNvPr id="70" name="図 69" descr="NS520_NS320.png"/>
          <p:cNvPicPr>
            <a:picLocks noChangeAspect="1"/>
          </p:cNvPicPr>
          <p:nvPr/>
        </p:nvPicPr>
        <p:blipFill>
          <a:blip r:embed="rId5" cstate="print"/>
          <a:srcRect/>
          <a:stretch>
            <a:fillRect/>
          </a:stretch>
        </p:blipFill>
        <p:spPr bwMode="auto">
          <a:xfrm>
            <a:off x="1691680" y="2184082"/>
            <a:ext cx="1162503" cy="216024"/>
          </a:xfrm>
          <a:prstGeom prst="rect">
            <a:avLst/>
          </a:prstGeom>
          <a:noFill/>
          <a:ln w="9525">
            <a:noFill/>
            <a:miter lim="800000"/>
            <a:headEnd/>
            <a:tailEnd/>
          </a:ln>
        </p:spPr>
      </p:pic>
      <p:pic>
        <p:nvPicPr>
          <p:cNvPr id="71" name="図 70" descr="NS520_NS320.png"/>
          <p:cNvPicPr>
            <a:picLocks noChangeAspect="1"/>
          </p:cNvPicPr>
          <p:nvPr/>
        </p:nvPicPr>
        <p:blipFill>
          <a:blip r:embed="rId5" cstate="print"/>
          <a:srcRect/>
          <a:stretch>
            <a:fillRect/>
          </a:stretch>
        </p:blipFill>
        <p:spPr bwMode="auto">
          <a:xfrm>
            <a:off x="2534994" y="3140968"/>
            <a:ext cx="1162503" cy="216024"/>
          </a:xfrm>
          <a:prstGeom prst="rect">
            <a:avLst/>
          </a:prstGeom>
          <a:noFill/>
          <a:ln w="9525">
            <a:noFill/>
            <a:miter lim="800000"/>
            <a:headEnd/>
            <a:tailEnd/>
          </a:ln>
        </p:spPr>
      </p:pic>
      <p:pic>
        <p:nvPicPr>
          <p:cNvPr id="72" name="図 71" descr="NS520_NS320.png"/>
          <p:cNvPicPr>
            <a:picLocks noChangeAspect="1"/>
          </p:cNvPicPr>
          <p:nvPr/>
        </p:nvPicPr>
        <p:blipFill>
          <a:blip r:embed="rId5" cstate="print"/>
          <a:srcRect/>
          <a:stretch>
            <a:fillRect/>
          </a:stretch>
        </p:blipFill>
        <p:spPr bwMode="auto">
          <a:xfrm>
            <a:off x="2545385" y="3522519"/>
            <a:ext cx="1162503" cy="216024"/>
          </a:xfrm>
          <a:prstGeom prst="rect">
            <a:avLst/>
          </a:prstGeom>
          <a:noFill/>
          <a:ln w="9525">
            <a:noFill/>
            <a:miter lim="800000"/>
            <a:headEnd/>
            <a:tailEnd/>
          </a:ln>
        </p:spPr>
      </p:pic>
      <p:pic>
        <p:nvPicPr>
          <p:cNvPr id="73" name="図 72" descr="NS520_NS320.png"/>
          <p:cNvPicPr>
            <a:picLocks noChangeAspect="1"/>
          </p:cNvPicPr>
          <p:nvPr/>
        </p:nvPicPr>
        <p:blipFill>
          <a:blip r:embed="rId5" cstate="print"/>
          <a:srcRect/>
          <a:stretch>
            <a:fillRect/>
          </a:stretch>
        </p:blipFill>
        <p:spPr bwMode="auto">
          <a:xfrm>
            <a:off x="3367917" y="4426721"/>
            <a:ext cx="1162503" cy="216024"/>
          </a:xfrm>
          <a:prstGeom prst="rect">
            <a:avLst/>
          </a:prstGeom>
          <a:noFill/>
          <a:ln w="9525">
            <a:noFill/>
            <a:miter lim="800000"/>
            <a:headEnd/>
            <a:tailEnd/>
          </a:ln>
        </p:spPr>
      </p:pic>
      <p:pic>
        <p:nvPicPr>
          <p:cNvPr id="75" name="図 74" descr="NS520_NS320.png"/>
          <p:cNvPicPr>
            <a:picLocks noChangeAspect="1"/>
          </p:cNvPicPr>
          <p:nvPr/>
        </p:nvPicPr>
        <p:blipFill>
          <a:blip r:embed="rId5" cstate="print"/>
          <a:srcRect/>
          <a:stretch>
            <a:fillRect/>
          </a:stretch>
        </p:blipFill>
        <p:spPr bwMode="auto">
          <a:xfrm>
            <a:off x="3379037" y="4797152"/>
            <a:ext cx="1162503" cy="216024"/>
          </a:xfrm>
          <a:prstGeom prst="rect">
            <a:avLst/>
          </a:prstGeom>
          <a:noFill/>
          <a:ln w="9525">
            <a:noFill/>
            <a:miter lim="800000"/>
            <a:headEnd/>
            <a:tailEnd/>
          </a:ln>
        </p:spPr>
      </p:pic>
      <p:pic>
        <p:nvPicPr>
          <p:cNvPr id="76" name="図 75" descr="NS520_NS320.png"/>
          <p:cNvPicPr>
            <a:picLocks noChangeAspect="1"/>
          </p:cNvPicPr>
          <p:nvPr/>
        </p:nvPicPr>
        <p:blipFill>
          <a:blip r:embed="rId5" cstate="print"/>
          <a:srcRect/>
          <a:stretch>
            <a:fillRect/>
          </a:stretch>
        </p:blipFill>
        <p:spPr bwMode="auto">
          <a:xfrm>
            <a:off x="3379037" y="5177974"/>
            <a:ext cx="1162503" cy="216024"/>
          </a:xfrm>
          <a:prstGeom prst="rect">
            <a:avLst/>
          </a:prstGeom>
          <a:noFill/>
          <a:ln w="9525">
            <a:noFill/>
            <a:miter lim="800000"/>
            <a:headEnd/>
            <a:tailEnd/>
          </a:ln>
        </p:spPr>
      </p:pic>
    </p:spTree>
    <p:extLst>
      <p:ext uri="{BB962C8B-B14F-4D97-AF65-F5344CB8AC3E}">
        <p14:creationId xmlns:p14="http://schemas.microsoft.com/office/powerpoint/2010/main" val="3532092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6356A3"/>
                </a:solidFill>
                <a:latin typeface="Calibri" pitchFamily="34" charset="0"/>
              </a:rPr>
              <a:t>Backwards Compatibility </a:t>
            </a:r>
            <a:endParaRPr kumimoji="1" lang="ja-JP" altLang="en-US" b="1" dirty="0">
              <a:solidFill>
                <a:srgbClr val="6356A3"/>
              </a:solidFill>
              <a:latin typeface="Calibri" pitchFamily="34" charset="0"/>
            </a:endParaRPr>
          </a:p>
        </p:txBody>
      </p:sp>
      <p:sp>
        <p:nvSpPr>
          <p:cNvPr id="5" name="テキスト ボックス 4"/>
          <p:cNvSpPr txBox="1"/>
          <p:nvPr/>
        </p:nvSpPr>
        <p:spPr>
          <a:xfrm>
            <a:off x="251520" y="836712"/>
            <a:ext cx="8640960" cy="461665"/>
          </a:xfrm>
          <a:prstGeom prst="rect">
            <a:avLst/>
          </a:prstGeom>
          <a:noFill/>
        </p:spPr>
        <p:txBody>
          <a:bodyPr wrap="square" rtlCol="0">
            <a:spAutoFit/>
          </a:bodyPr>
          <a:lstStyle/>
          <a:p>
            <a:r>
              <a:rPr lang="en-US" altLang="ja-JP" sz="1200" dirty="0" smtClean="0">
                <a:solidFill>
                  <a:srgbClr val="595757"/>
                </a:solidFill>
                <a:latin typeface="Arial" panose="020B0604020202020204" pitchFamily="34" charset="0"/>
                <a:cs typeface="Arial" panose="020B0604020202020204" pitchFamily="34" charset="0"/>
              </a:rPr>
              <a:t>Existing DPTs, APTs and SLTs from Panasonic and Trunk can continue to be used, enabling a system to be replaced at a low cost without wasting resources. </a:t>
            </a:r>
          </a:p>
        </p:txBody>
      </p:sp>
      <p:grpSp>
        <p:nvGrpSpPr>
          <p:cNvPr id="2" name="グループ化 7"/>
          <p:cNvGrpSpPr/>
          <p:nvPr/>
        </p:nvGrpSpPr>
        <p:grpSpPr>
          <a:xfrm>
            <a:off x="5508104" y="1858791"/>
            <a:ext cx="3312368" cy="1373605"/>
            <a:chOff x="5508104" y="2565699"/>
            <a:chExt cx="3312368" cy="1373605"/>
          </a:xfrm>
        </p:grpSpPr>
        <p:grpSp>
          <p:nvGrpSpPr>
            <p:cNvPr id="3" name="グループ化 11"/>
            <p:cNvGrpSpPr/>
            <p:nvPr/>
          </p:nvGrpSpPr>
          <p:grpSpPr>
            <a:xfrm>
              <a:off x="5508104" y="2565699"/>
              <a:ext cx="3312368" cy="1373605"/>
              <a:chOff x="5508104" y="2565699"/>
              <a:chExt cx="3312368" cy="1373605"/>
            </a:xfrm>
          </p:grpSpPr>
          <p:sp>
            <p:nvSpPr>
              <p:cNvPr id="11" name="角丸四角形 10"/>
              <p:cNvSpPr/>
              <p:nvPr/>
            </p:nvSpPr>
            <p:spPr>
              <a:xfrm>
                <a:off x="5508104" y="2780928"/>
                <a:ext cx="3312368" cy="1158376"/>
              </a:xfrm>
              <a:prstGeom prst="roundRect">
                <a:avLst>
                  <a:gd name="adj" fmla="val 6467"/>
                </a:avLst>
              </a:prstGeom>
              <a:solidFill>
                <a:srgbClr val="E0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9"/>
              <p:cNvGrpSpPr/>
              <p:nvPr/>
            </p:nvGrpSpPr>
            <p:grpSpPr>
              <a:xfrm>
                <a:off x="5508104" y="2565699"/>
                <a:ext cx="3312368" cy="299049"/>
                <a:chOff x="5436096" y="1761799"/>
                <a:chExt cx="3312368" cy="299049"/>
              </a:xfrm>
            </p:grpSpPr>
            <p:sp>
              <p:nvSpPr>
                <p:cNvPr id="13" name="角丸四角形 12"/>
                <p:cNvSpPr/>
                <p:nvPr/>
              </p:nvSpPr>
              <p:spPr>
                <a:xfrm>
                  <a:off x="5436096" y="1772816"/>
                  <a:ext cx="3312368" cy="288032"/>
                </a:xfrm>
                <a:prstGeom prst="roundRect">
                  <a:avLst/>
                </a:prstGeom>
                <a:solidFill>
                  <a:srgbClr val="63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10" name="テキスト ボックス 2"/>
            <p:cNvSpPr txBox="1"/>
            <p:nvPr/>
          </p:nvSpPr>
          <p:spPr>
            <a:xfrm>
              <a:off x="5552172" y="2902910"/>
              <a:ext cx="3124284" cy="938719"/>
            </a:xfrm>
            <a:prstGeom prst="rect">
              <a:avLst/>
            </a:prstGeom>
            <a:noFill/>
          </p:spPr>
          <p:txBody>
            <a:bodyPr wrap="square" rtlCol="0">
              <a:spAutoFit/>
            </a:bodyPr>
            <a:lstStyle/>
            <a:p>
              <a:pPr>
                <a:buBlip>
                  <a:blip r:embed="rId2"/>
                </a:buBlip>
              </a:pP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Low initial investment costs because the only cost involved is that for purchasing the system.</a:t>
              </a:r>
            </a:p>
            <a:p>
              <a:pPr>
                <a:buBlip>
                  <a:blip r:embed="rId2"/>
                </a:buBlip>
              </a:pPr>
              <a:endParaRPr lang="ja-JP" altLang="en-US" sz="1100" dirty="0" smtClean="0">
                <a:latin typeface="Arial" pitchFamily="34" charset="0"/>
                <a:cs typeface="Arial" pitchFamily="34" charset="0"/>
              </a:endParaRPr>
            </a:p>
            <a:p>
              <a:pPr>
                <a:buBlip>
                  <a:blip r:embed="rId2"/>
                </a:buBlip>
              </a:pP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Continue to use an existing KX-T74xx/KX-T75xx.</a:t>
              </a:r>
            </a:p>
          </p:txBody>
        </p:sp>
      </p:grpSp>
      <p:grpSp>
        <p:nvGrpSpPr>
          <p:cNvPr id="8" name="グループ化 14"/>
          <p:cNvGrpSpPr/>
          <p:nvPr/>
        </p:nvGrpSpPr>
        <p:grpSpPr>
          <a:xfrm>
            <a:off x="5508104" y="3520427"/>
            <a:ext cx="3312368" cy="1080120"/>
            <a:chOff x="5148064" y="4149080"/>
            <a:chExt cx="3312368" cy="1080120"/>
          </a:xfrm>
        </p:grpSpPr>
        <p:grpSp>
          <p:nvGrpSpPr>
            <p:cNvPr id="9" name="グループ化 15"/>
            <p:cNvGrpSpPr/>
            <p:nvPr/>
          </p:nvGrpSpPr>
          <p:grpSpPr>
            <a:xfrm>
              <a:off x="5148064" y="4149080"/>
              <a:ext cx="3312368" cy="1080120"/>
              <a:chOff x="5508104" y="2565699"/>
              <a:chExt cx="3312368" cy="1080120"/>
            </a:xfrm>
          </p:grpSpPr>
          <p:sp>
            <p:nvSpPr>
              <p:cNvPr id="18" name="角丸四角形 17"/>
              <p:cNvSpPr/>
              <p:nvPr/>
            </p:nvSpPr>
            <p:spPr>
              <a:xfrm>
                <a:off x="5508104" y="2780928"/>
                <a:ext cx="3312368" cy="864891"/>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9"/>
              <p:cNvGrpSpPr/>
              <p:nvPr/>
            </p:nvGrpSpPr>
            <p:grpSpPr>
              <a:xfrm>
                <a:off x="5508104" y="2565699"/>
                <a:ext cx="3312368" cy="299049"/>
                <a:chOff x="5436096" y="1761799"/>
                <a:chExt cx="3312368" cy="299049"/>
              </a:xfrm>
            </p:grpSpPr>
            <p:sp>
              <p:nvSpPr>
                <p:cNvPr id="20" name="角丸四角形 19"/>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17" name="テキスト ボックス 16"/>
            <p:cNvSpPr txBox="1"/>
            <p:nvPr/>
          </p:nvSpPr>
          <p:spPr>
            <a:xfrm>
              <a:off x="5187020" y="4487086"/>
              <a:ext cx="3129395" cy="600164"/>
            </a:xfrm>
            <a:prstGeom prst="rect">
              <a:avLst/>
            </a:prstGeom>
            <a:noFill/>
          </p:spPr>
          <p:txBody>
            <a:bodyPr wrap="square" rtlCol="0">
              <a:spAutoFit/>
            </a:bodyPr>
            <a:lstStyle/>
            <a:p>
              <a:pPr>
                <a:buBlip>
                  <a:blip r:embed="rId3"/>
                </a:buBlip>
              </a:pPr>
              <a:r>
                <a:rPr lang="en-US" altLang="ja-JP" sz="1100" dirty="0" smtClean="0">
                  <a:latin typeface="Arial" pitchFamily="34" charset="0"/>
                  <a:cs typeface="Arial" pitchFamily="34" charset="0"/>
                </a:rPr>
                <a:t> Growing companies</a:t>
              </a:r>
            </a:p>
            <a:p>
              <a:pPr>
                <a:buBlip>
                  <a:blip r:embed="rId3"/>
                </a:buBlip>
              </a:pPr>
              <a:endParaRPr lang="en-US" altLang="ja-JP" sz="1100" dirty="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Companies considering replacing their PBX</a:t>
              </a:r>
            </a:p>
          </p:txBody>
        </p:sp>
      </p:grpSp>
      <p:sp>
        <p:nvSpPr>
          <p:cNvPr id="23" name="右矢印 22"/>
          <p:cNvSpPr/>
          <p:nvPr/>
        </p:nvSpPr>
        <p:spPr>
          <a:xfrm rot="5400000">
            <a:off x="2851290" y="3954236"/>
            <a:ext cx="301729" cy="547402"/>
          </a:xfrm>
          <a:prstGeom prst="rightArrow">
            <a:avLst/>
          </a:prstGeom>
          <a:solidFill>
            <a:srgbClr val="918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40"/>
          <p:cNvSpPr txBox="1">
            <a:spLocks noChangeArrowheads="1"/>
          </p:cNvSpPr>
          <p:nvPr/>
        </p:nvSpPr>
        <p:spPr bwMode="auto">
          <a:xfrm>
            <a:off x="311342" y="1465039"/>
            <a:ext cx="139335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6356A3"/>
                </a:solidFill>
                <a:latin typeface="Arial" pitchFamily="34" charset="0"/>
                <a:cs typeface="Arial" pitchFamily="34" charset="0"/>
              </a:rPr>
              <a:t>Old System</a:t>
            </a:r>
            <a:endParaRPr kumimoji="0" lang="en-US" altLang="ja-JP" sz="1400" b="1" dirty="0">
              <a:solidFill>
                <a:srgbClr val="6356A3"/>
              </a:solidFill>
              <a:latin typeface="Arial" pitchFamily="34" charset="0"/>
              <a:cs typeface="Arial" pitchFamily="34" charset="0"/>
            </a:endParaRPr>
          </a:p>
        </p:txBody>
      </p:sp>
      <p:sp>
        <p:nvSpPr>
          <p:cNvPr id="42" name="テキスト ボックス 41"/>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19</a:t>
            </a:r>
          </a:p>
        </p:txBody>
      </p:sp>
      <p:sp>
        <p:nvSpPr>
          <p:cNvPr id="75" name="Text Box 40"/>
          <p:cNvSpPr txBox="1">
            <a:spLocks noChangeArrowheads="1"/>
          </p:cNvSpPr>
          <p:nvPr/>
        </p:nvSpPr>
        <p:spPr bwMode="auto">
          <a:xfrm>
            <a:off x="315762" y="4221088"/>
            <a:ext cx="142714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6356A3"/>
                </a:solidFill>
                <a:latin typeface="Arial" pitchFamily="34" charset="0"/>
                <a:cs typeface="Arial" pitchFamily="34" charset="0"/>
              </a:rPr>
              <a:t>New System</a:t>
            </a:r>
            <a:endParaRPr kumimoji="0" lang="en-US" altLang="ja-JP" sz="1400" b="1" dirty="0">
              <a:solidFill>
                <a:srgbClr val="6356A3"/>
              </a:solidFill>
              <a:latin typeface="Arial" pitchFamily="34" charset="0"/>
              <a:cs typeface="Arial" pitchFamily="34" charset="0"/>
            </a:endParaRPr>
          </a:p>
        </p:txBody>
      </p:sp>
      <p:grpSp>
        <p:nvGrpSpPr>
          <p:cNvPr id="98" name="グループ化 97"/>
          <p:cNvGrpSpPr/>
          <p:nvPr/>
        </p:nvGrpSpPr>
        <p:grpSpPr>
          <a:xfrm>
            <a:off x="3131840" y="1772816"/>
            <a:ext cx="1944216" cy="2160240"/>
            <a:chOff x="251520" y="4437112"/>
            <a:chExt cx="1944216" cy="2160240"/>
          </a:xfrm>
        </p:grpSpPr>
        <p:sp>
          <p:nvSpPr>
            <p:cNvPr id="6" name="AutoShape 5"/>
            <p:cNvSpPr>
              <a:spLocks noChangeArrowheads="1"/>
            </p:cNvSpPr>
            <p:nvPr/>
          </p:nvSpPr>
          <p:spPr bwMode="auto">
            <a:xfrm>
              <a:off x="251520" y="4437112"/>
              <a:ext cx="1944216" cy="2160240"/>
            </a:xfrm>
            <a:prstGeom prst="roundRect">
              <a:avLst>
                <a:gd name="adj" fmla="val 8293"/>
              </a:avLst>
            </a:prstGeom>
            <a:no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91" name="グループ化 90"/>
            <p:cNvGrpSpPr/>
            <p:nvPr/>
          </p:nvGrpSpPr>
          <p:grpSpPr>
            <a:xfrm>
              <a:off x="386144" y="4551750"/>
              <a:ext cx="1656184" cy="1901586"/>
              <a:chOff x="3626504" y="1959462"/>
              <a:chExt cx="1656184" cy="1901586"/>
            </a:xfrm>
          </p:grpSpPr>
          <p:sp>
            <p:nvSpPr>
              <p:cNvPr id="58" name="AutoShape 5"/>
              <p:cNvSpPr>
                <a:spLocks noChangeArrowheads="1"/>
              </p:cNvSpPr>
              <p:nvPr/>
            </p:nvSpPr>
            <p:spPr bwMode="auto">
              <a:xfrm>
                <a:off x="3626504" y="2780928"/>
                <a:ext cx="1656184" cy="1080120"/>
              </a:xfrm>
              <a:prstGeom prst="roundRect">
                <a:avLst>
                  <a:gd name="adj" fmla="val 13414"/>
                </a:avLst>
              </a:prstGeom>
              <a:solidFill>
                <a:srgbClr val="E0DCEE"/>
              </a:solid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 name="Line 53"/>
              <p:cNvSpPr>
                <a:spLocks noChangeShapeType="1"/>
              </p:cNvSpPr>
              <p:nvPr/>
            </p:nvSpPr>
            <p:spPr bwMode="auto">
              <a:xfrm>
                <a:off x="4433668" y="2378028"/>
                <a:ext cx="0" cy="89300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Line 10"/>
              <p:cNvSpPr>
                <a:spLocks noChangeShapeType="1"/>
              </p:cNvSpPr>
              <p:nvPr/>
            </p:nvSpPr>
            <p:spPr bwMode="auto">
              <a:xfrm flipV="1">
                <a:off x="4044600" y="3271032"/>
                <a:ext cx="792000"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33" name="Picture 10" descr="E:\Panasonic2011\和田さま☆アイコン集\from_dobashi\Proprietary Telephone\NT366.png"/>
              <p:cNvPicPr>
                <a:picLocks noChangeAspect="1" noChangeArrowheads="1"/>
              </p:cNvPicPr>
              <p:nvPr/>
            </p:nvPicPr>
            <p:blipFill>
              <a:blip r:embed="rId4" cstate="print"/>
              <a:srcRect/>
              <a:stretch>
                <a:fillRect/>
              </a:stretch>
            </p:blipFill>
            <p:spPr bwMode="auto">
              <a:xfrm>
                <a:off x="4756241" y="3059853"/>
                <a:ext cx="365485" cy="437622"/>
              </a:xfrm>
              <a:prstGeom prst="rect">
                <a:avLst/>
              </a:prstGeom>
              <a:noFill/>
              <a:ln w="9525">
                <a:noFill/>
                <a:miter lim="800000"/>
                <a:headEnd/>
                <a:tailEnd/>
              </a:ln>
            </p:spPr>
          </p:pic>
          <p:sp>
            <p:nvSpPr>
              <p:cNvPr id="52" name="テキスト ボックス 51"/>
              <p:cNvSpPr txBox="1"/>
              <p:nvPr/>
            </p:nvSpPr>
            <p:spPr>
              <a:xfrm>
                <a:off x="3857276" y="1959462"/>
                <a:ext cx="122365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KX-TE Series</a:t>
                </a:r>
              </a:p>
            </p:txBody>
          </p:sp>
          <p:pic>
            <p:nvPicPr>
              <p:cNvPr id="57" name="Picture 5" descr="E:\Panasonic2011\和田さま☆アイコン集\from_dobashi\Proprietary Telephone\NT321_DT321.png"/>
              <p:cNvPicPr>
                <a:picLocks noChangeAspect="1" noChangeArrowheads="1"/>
              </p:cNvPicPr>
              <p:nvPr/>
            </p:nvPicPr>
            <p:blipFill>
              <a:blip r:embed="rId5" cstate="print"/>
              <a:srcRect/>
              <a:stretch>
                <a:fillRect/>
              </a:stretch>
            </p:blipFill>
            <p:spPr bwMode="auto">
              <a:xfrm>
                <a:off x="3775936" y="3142027"/>
                <a:ext cx="378705" cy="378705"/>
              </a:xfrm>
              <a:prstGeom prst="rect">
                <a:avLst/>
              </a:prstGeom>
              <a:noFill/>
              <a:ln w="9525">
                <a:noFill/>
                <a:miter lim="800000"/>
                <a:headEnd/>
                <a:tailEnd/>
              </a:ln>
            </p:spPr>
          </p:pic>
          <p:pic>
            <p:nvPicPr>
              <p:cNvPr id="2050" name="Picture 2" descr="C:\Users\5167824\Desktop\PBX_General_catalogue_ver008[1]\TES82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1190" y="2205082"/>
                <a:ext cx="497670" cy="40954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テキスト ボックス 33"/>
            <p:cNvSpPr txBox="1"/>
            <p:nvPr/>
          </p:nvSpPr>
          <p:spPr>
            <a:xfrm>
              <a:off x="358262" y="6114078"/>
              <a:ext cx="720080" cy="246221"/>
            </a:xfrm>
            <a:prstGeom prst="rect">
              <a:avLst/>
            </a:prstGeom>
            <a:noFill/>
          </p:spPr>
          <p:txBody>
            <a:bodyPr wrap="square" rtlCol="0">
              <a:spAutoFit/>
            </a:bodyPr>
            <a:lstStyle/>
            <a:p>
              <a:pPr algn="ctr"/>
              <a:r>
                <a:rPr lang="en-US" altLang="ja-JP" sz="1000" dirty="0">
                  <a:solidFill>
                    <a:srgbClr val="005BAC"/>
                  </a:solidFill>
                  <a:latin typeface="Arial" pitchFamily="34" charset="0"/>
                  <a:cs typeface="Arial" pitchFamily="34" charset="0"/>
                </a:rPr>
                <a:t>A</a:t>
              </a:r>
              <a:r>
                <a:rPr lang="en-US" altLang="ja-JP" sz="1000" dirty="0" smtClean="0">
                  <a:solidFill>
                    <a:srgbClr val="005BAC"/>
                  </a:solidFill>
                  <a:latin typeface="Arial" pitchFamily="34" charset="0"/>
                  <a:cs typeface="Arial" pitchFamily="34" charset="0"/>
                </a:rPr>
                <a:t>PT</a:t>
              </a:r>
            </a:p>
          </p:txBody>
        </p:sp>
        <p:sp>
          <p:nvSpPr>
            <p:cNvPr id="35" name="テキスト ボックス 34"/>
            <p:cNvSpPr txBox="1"/>
            <p:nvPr/>
          </p:nvSpPr>
          <p:spPr>
            <a:xfrm>
              <a:off x="1331640" y="6093296"/>
              <a:ext cx="72008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SLT</a:t>
              </a:r>
            </a:p>
          </p:txBody>
        </p:sp>
      </p:grpSp>
      <p:sp>
        <p:nvSpPr>
          <p:cNvPr id="84" name="AutoShape 5"/>
          <p:cNvSpPr>
            <a:spLocks noChangeArrowheads="1"/>
          </p:cNvSpPr>
          <p:nvPr/>
        </p:nvSpPr>
        <p:spPr bwMode="auto">
          <a:xfrm>
            <a:off x="3131840" y="4581128"/>
            <a:ext cx="1944216" cy="2024608"/>
          </a:xfrm>
          <a:prstGeom prst="roundRect">
            <a:avLst>
              <a:gd name="adj" fmla="val 7157"/>
            </a:avLst>
          </a:prstGeom>
          <a:no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85" name="テキスト ボックス 84"/>
          <p:cNvSpPr txBox="1"/>
          <p:nvPr/>
        </p:nvSpPr>
        <p:spPr>
          <a:xfrm>
            <a:off x="3636139" y="4725144"/>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
        <p:nvSpPr>
          <p:cNvPr id="88" name="AutoShape 5"/>
          <p:cNvSpPr>
            <a:spLocks noChangeArrowheads="1"/>
          </p:cNvSpPr>
          <p:nvPr/>
        </p:nvSpPr>
        <p:spPr bwMode="auto">
          <a:xfrm>
            <a:off x="3275856" y="5373216"/>
            <a:ext cx="1656184" cy="1088504"/>
          </a:xfrm>
          <a:prstGeom prst="roundRect">
            <a:avLst>
              <a:gd name="adj" fmla="val 13414"/>
            </a:avLst>
          </a:prstGeom>
          <a:solidFill>
            <a:srgbClr val="E0DCEE"/>
          </a:solid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3" name="Line 53"/>
          <p:cNvSpPr>
            <a:spLocks noChangeShapeType="1"/>
          </p:cNvSpPr>
          <p:nvPr/>
        </p:nvSpPr>
        <p:spPr bwMode="auto">
          <a:xfrm>
            <a:off x="4088726" y="5157192"/>
            <a:ext cx="0" cy="706146"/>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 name="テキスト ボックス 93"/>
          <p:cNvSpPr txBox="1"/>
          <p:nvPr/>
        </p:nvSpPr>
        <p:spPr>
          <a:xfrm>
            <a:off x="3275856" y="6111342"/>
            <a:ext cx="720080" cy="246221"/>
          </a:xfrm>
          <a:prstGeom prst="rect">
            <a:avLst/>
          </a:prstGeom>
          <a:noFill/>
        </p:spPr>
        <p:txBody>
          <a:bodyPr wrap="square" rtlCol="0">
            <a:spAutoFit/>
          </a:bodyPr>
          <a:lstStyle/>
          <a:p>
            <a:pPr algn="ctr"/>
            <a:r>
              <a:rPr lang="en-US" altLang="ja-JP" sz="1000" dirty="0">
                <a:solidFill>
                  <a:srgbClr val="005BAC"/>
                </a:solidFill>
                <a:latin typeface="Arial" pitchFamily="34" charset="0"/>
                <a:cs typeface="Arial" pitchFamily="34" charset="0"/>
              </a:rPr>
              <a:t>A</a:t>
            </a:r>
            <a:r>
              <a:rPr lang="en-US" altLang="ja-JP" sz="1000" dirty="0" smtClean="0">
                <a:solidFill>
                  <a:srgbClr val="005BAC"/>
                </a:solidFill>
                <a:latin typeface="Arial" pitchFamily="34" charset="0"/>
                <a:cs typeface="Arial" pitchFamily="34" charset="0"/>
              </a:rPr>
              <a:t>PT</a:t>
            </a:r>
          </a:p>
        </p:txBody>
      </p:sp>
      <p:sp>
        <p:nvSpPr>
          <p:cNvPr id="95" name="テキスト ボックス 94"/>
          <p:cNvSpPr txBox="1"/>
          <p:nvPr/>
        </p:nvSpPr>
        <p:spPr>
          <a:xfrm>
            <a:off x="4270016" y="6111342"/>
            <a:ext cx="72008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SLT</a:t>
            </a:r>
          </a:p>
        </p:txBody>
      </p:sp>
      <p:pic>
        <p:nvPicPr>
          <p:cNvPr id="96" name="図 95" descr="NS500.png"/>
          <p:cNvPicPr>
            <a:picLocks noChangeAspect="1"/>
          </p:cNvPicPr>
          <p:nvPr/>
        </p:nvPicPr>
        <p:blipFill>
          <a:blip r:embed="rId7" cstate="print"/>
          <a:stretch>
            <a:fillRect/>
          </a:stretch>
        </p:blipFill>
        <p:spPr>
          <a:xfrm>
            <a:off x="3440168" y="4971365"/>
            <a:ext cx="1296144" cy="242369"/>
          </a:xfrm>
          <a:prstGeom prst="rect">
            <a:avLst/>
          </a:prstGeom>
        </p:spPr>
      </p:pic>
      <p:sp>
        <p:nvSpPr>
          <p:cNvPr id="97" name="Line 10"/>
          <p:cNvSpPr>
            <a:spLocks noChangeShapeType="1"/>
          </p:cNvSpPr>
          <p:nvPr/>
        </p:nvSpPr>
        <p:spPr bwMode="auto">
          <a:xfrm flipV="1">
            <a:off x="3738348" y="5864874"/>
            <a:ext cx="792000"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06" name="Picture 10" descr="E:\Panasonic2011\和田さま☆アイコン集\from_dobashi\Proprietary Telephone\NT366.png"/>
          <p:cNvPicPr>
            <a:picLocks noChangeAspect="1" noChangeArrowheads="1"/>
          </p:cNvPicPr>
          <p:nvPr/>
        </p:nvPicPr>
        <p:blipFill>
          <a:blip r:embed="rId4" cstate="print"/>
          <a:srcRect/>
          <a:stretch>
            <a:fillRect/>
          </a:stretch>
        </p:blipFill>
        <p:spPr bwMode="auto">
          <a:xfrm>
            <a:off x="4420959" y="5669632"/>
            <a:ext cx="365485" cy="437622"/>
          </a:xfrm>
          <a:prstGeom prst="rect">
            <a:avLst/>
          </a:prstGeom>
          <a:noFill/>
          <a:ln w="9525">
            <a:noFill/>
            <a:miter lim="800000"/>
            <a:headEnd/>
            <a:tailEnd/>
          </a:ln>
        </p:spPr>
      </p:pic>
      <p:pic>
        <p:nvPicPr>
          <p:cNvPr id="114" name="Picture 5" descr="E:\Panasonic2011\和田さま☆アイコン集\from_dobashi\Proprietary Telephone\NT321_DT321.png"/>
          <p:cNvPicPr>
            <a:picLocks noChangeAspect="1" noChangeArrowheads="1"/>
          </p:cNvPicPr>
          <p:nvPr/>
        </p:nvPicPr>
        <p:blipFill>
          <a:blip r:embed="rId5" cstate="print"/>
          <a:srcRect/>
          <a:stretch>
            <a:fillRect/>
          </a:stretch>
        </p:blipFill>
        <p:spPr bwMode="auto">
          <a:xfrm>
            <a:off x="3440654" y="5751806"/>
            <a:ext cx="378705" cy="378705"/>
          </a:xfrm>
          <a:prstGeom prst="rect">
            <a:avLst/>
          </a:prstGeom>
          <a:noFill/>
          <a:ln w="9525">
            <a:noFill/>
            <a:miter lim="800000"/>
            <a:headEnd/>
            <a:tailEnd/>
          </a:ln>
        </p:spPr>
      </p:pic>
      <p:grpSp>
        <p:nvGrpSpPr>
          <p:cNvPr id="133" name="グループ化 132"/>
          <p:cNvGrpSpPr/>
          <p:nvPr/>
        </p:nvGrpSpPr>
        <p:grpSpPr>
          <a:xfrm>
            <a:off x="323528" y="1772816"/>
            <a:ext cx="2520280" cy="2160240"/>
            <a:chOff x="251520" y="1772816"/>
            <a:chExt cx="2520280" cy="2160240"/>
          </a:xfrm>
        </p:grpSpPr>
        <p:sp>
          <p:nvSpPr>
            <p:cNvPr id="61" name="AutoShape 5"/>
            <p:cNvSpPr>
              <a:spLocks noChangeArrowheads="1"/>
            </p:cNvSpPr>
            <p:nvPr/>
          </p:nvSpPr>
          <p:spPr bwMode="auto">
            <a:xfrm>
              <a:off x="251520" y="1772816"/>
              <a:ext cx="2520280" cy="2160240"/>
            </a:xfrm>
            <a:prstGeom prst="roundRect">
              <a:avLst>
                <a:gd name="adj" fmla="val 7775"/>
              </a:avLst>
            </a:prstGeom>
            <a:no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9" name="テキスト ボックス 68"/>
            <p:cNvSpPr txBox="1"/>
            <p:nvPr/>
          </p:nvSpPr>
          <p:spPr>
            <a:xfrm>
              <a:off x="915118" y="1841734"/>
              <a:ext cx="122365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KX-TD1232</a:t>
              </a:r>
            </a:p>
          </p:txBody>
        </p:sp>
        <p:grpSp>
          <p:nvGrpSpPr>
            <p:cNvPr id="116" name="グループ化 115"/>
            <p:cNvGrpSpPr/>
            <p:nvPr/>
          </p:nvGrpSpPr>
          <p:grpSpPr>
            <a:xfrm>
              <a:off x="315815" y="2492896"/>
              <a:ext cx="2413204" cy="1296144"/>
              <a:chOff x="387823" y="2492896"/>
              <a:chExt cx="2413204" cy="1296144"/>
            </a:xfrm>
          </p:grpSpPr>
          <p:sp>
            <p:nvSpPr>
              <p:cNvPr id="60" name="AutoShape 5"/>
              <p:cNvSpPr>
                <a:spLocks noChangeArrowheads="1"/>
              </p:cNvSpPr>
              <p:nvPr/>
            </p:nvSpPr>
            <p:spPr bwMode="auto">
              <a:xfrm>
                <a:off x="433636" y="2708920"/>
                <a:ext cx="2301578" cy="1080120"/>
              </a:xfrm>
              <a:prstGeom prst="roundRect">
                <a:avLst>
                  <a:gd name="adj" fmla="val 13414"/>
                </a:avLst>
              </a:prstGeom>
              <a:solidFill>
                <a:srgbClr val="E0DCEE"/>
              </a:solid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4" name="Line 10"/>
              <p:cNvSpPr>
                <a:spLocks noChangeShapeType="1"/>
              </p:cNvSpPr>
              <p:nvPr/>
            </p:nvSpPr>
            <p:spPr bwMode="auto">
              <a:xfrm flipV="1">
                <a:off x="756864" y="2856643"/>
                <a:ext cx="1720798"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 name="テキスト ボックス 67"/>
              <p:cNvSpPr txBox="1"/>
              <p:nvPr/>
            </p:nvSpPr>
            <p:spPr>
              <a:xfrm>
                <a:off x="1261146" y="3438662"/>
                <a:ext cx="72008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DPT</a:t>
                </a:r>
              </a:p>
            </p:txBody>
          </p:sp>
          <p:sp>
            <p:nvSpPr>
              <p:cNvPr id="124" name="テキスト ボックス 123"/>
              <p:cNvSpPr txBox="1"/>
              <p:nvPr/>
            </p:nvSpPr>
            <p:spPr>
              <a:xfrm>
                <a:off x="2080947" y="3432711"/>
                <a:ext cx="72008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SLT</a:t>
                </a:r>
              </a:p>
            </p:txBody>
          </p:sp>
          <p:sp>
            <p:nvSpPr>
              <p:cNvPr id="79" name="Line 53"/>
              <p:cNvSpPr>
                <a:spLocks noChangeShapeType="1"/>
              </p:cNvSpPr>
              <p:nvPr/>
            </p:nvSpPr>
            <p:spPr bwMode="auto">
              <a:xfrm>
                <a:off x="757090" y="2852936"/>
                <a:ext cx="0" cy="25888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71" name="Picture 5" descr="E:\Panasonic2011\和田さま☆アイコン集\from_dobashi\Proprietary Telephone\NT321_DT321.png"/>
              <p:cNvPicPr>
                <a:picLocks noChangeAspect="1" noChangeArrowheads="1"/>
              </p:cNvPicPr>
              <p:nvPr/>
            </p:nvPicPr>
            <p:blipFill>
              <a:blip r:embed="rId5" cstate="print"/>
              <a:srcRect/>
              <a:stretch>
                <a:fillRect/>
              </a:stretch>
            </p:blipFill>
            <p:spPr bwMode="auto">
              <a:xfrm>
                <a:off x="549160" y="3070019"/>
                <a:ext cx="378705" cy="378705"/>
              </a:xfrm>
              <a:prstGeom prst="rect">
                <a:avLst/>
              </a:prstGeom>
              <a:noFill/>
              <a:ln w="9525">
                <a:noFill/>
                <a:miter lim="800000"/>
                <a:headEnd/>
                <a:tailEnd/>
              </a:ln>
            </p:spPr>
          </p:pic>
          <p:sp>
            <p:nvSpPr>
              <p:cNvPr id="81" name="Line 53"/>
              <p:cNvSpPr>
                <a:spLocks noChangeShapeType="1"/>
              </p:cNvSpPr>
              <p:nvPr/>
            </p:nvSpPr>
            <p:spPr bwMode="auto">
              <a:xfrm>
                <a:off x="2470042" y="2852936"/>
                <a:ext cx="0" cy="25888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77" name="図 76" descr="T7716.png"/>
              <p:cNvPicPr>
                <a:picLocks noChangeAspect="1"/>
              </p:cNvPicPr>
              <p:nvPr/>
            </p:nvPicPr>
            <p:blipFill>
              <a:blip r:embed="rId8" cstate="print"/>
              <a:stretch>
                <a:fillRect/>
              </a:stretch>
            </p:blipFill>
            <p:spPr>
              <a:xfrm>
                <a:off x="2284498" y="3038480"/>
                <a:ext cx="308571" cy="378000"/>
              </a:xfrm>
              <a:prstGeom prst="rect">
                <a:avLst/>
              </a:prstGeom>
            </p:spPr>
          </p:pic>
          <p:sp>
            <p:nvSpPr>
              <p:cNvPr id="63" name="Line 53"/>
              <p:cNvSpPr>
                <a:spLocks noChangeShapeType="1"/>
              </p:cNvSpPr>
              <p:nvPr/>
            </p:nvSpPr>
            <p:spPr bwMode="auto">
              <a:xfrm>
                <a:off x="1618503" y="2492896"/>
                <a:ext cx="0" cy="576063"/>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テキスト ボックス 66"/>
              <p:cNvSpPr txBox="1"/>
              <p:nvPr/>
            </p:nvSpPr>
            <p:spPr>
              <a:xfrm>
                <a:off x="387823" y="3449053"/>
                <a:ext cx="720080" cy="246221"/>
              </a:xfrm>
              <a:prstGeom prst="rect">
                <a:avLst/>
              </a:prstGeom>
              <a:noFill/>
            </p:spPr>
            <p:txBody>
              <a:bodyPr wrap="square" rtlCol="0">
                <a:spAutoFit/>
              </a:bodyPr>
              <a:lstStyle/>
              <a:p>
                <a:pPr algn="ctr"/>
                <a:r>
                  <a:rPr lang="en-US" altLang="ja-JP" sz="1000" dirty="0">
                    <a:solidFill>
                      <a:srgbClr val="005BAC"/>
                    </a:solidFill>
                    <a:latin typeface="Arial" pitchFamily="34" charset="0"/>
                    <a:cs typeface="Arial" pitchFamily="34" charset="0"/>
                  </a:rPr>
                  <a:t>A</a:t>
                </a:r>
                <a:r>
                  <a:rPr lang="en-US" altLang="ja-JP" sz="1000" dirty="0" smtClean="0">
                    <a:solidFill>
                      <a:srgbClr val="005BAC"/>
                    </a:solidFill>
                    <a:latin typeface="Arial" pitchFamily="34" charset="0"/>
                    <a:cs typeface="Arial" pitchFamily="34" charset="0"/>
                  </a:rPr>
                  <a:t>PT</a:t>
                </a:r>
              </a:p>
            </p:txBody>
          </p:sp>
          <p:pic>
            <p:nvPicPr>
              <p:cNvPr id="66" name="Picture 10" descr="E:\Panasonic2011\和田さま☆アイコン集\from_dobashi\Proprietary Telephone\NT366.png"/>
              <p:cNvPicPr>
                <a:picLocks noChangeAspect="1" noChangeArrowheads="1"/>
              </p:cNvPicPr>
              <p:nvPr/>
            </p:nvPicPr>
            <p:blipFill>
              <a:blip r:embed="rId4" cstate="print"/>
              <a:srcRect/>
              <a:stretch>
                <a:fillRect/>
              </a:stretch>
            </p:blipFill>
            <p:spPr bwMode="auto">
              <a:xfrm>
                <a:off x="1415165" y="2987845"/>
                <a:ext cx="365485" cy="437622"/>
              </a:xfrm>
              <a:prstGeom prst="rect">
                <a:avLst/>
              </a:prstGeom>
              <a:noFill/>
              <a:ln w="9525">
                <a:noFill/>
                <a:miter lim="800000"/>
                <a:headEnd/>
                <a:tailEnd/>
              </a:ln>
            </p:spPr>
          </p:pic>
        </p:grpSp>
        <p:pic>
          <p:nvPicPr>
            <p:cNvPr id="2051" name="Picture 3" descr="C:\Users\5167824\Desktop\PBX_General_catalogue_ver008[1]\TD123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9989" y="2064276"/>
              <a:ext cx="268831" cy="5539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グループ化 133"/>
          <p:cNvGrpSpPr/>
          <p:nvPr/>
        </p:nvGrpSpPr>
        <p:grpSpPr>
          <a:xfrm>
            <a:off x="323528" y="4581128"/>
            <a:ext cx="2520280" cy="2016224"/>
            <a:chOff x="251520" y="4581128"/>
            <a:chExt cx="2520280" cy="2016224"/>
          </a:xfrm>
        </p:grpSpPr>
        <p:sp>
          <p:nvSpPr>
            <p:cNvPr id="62" name="AutoShape 5"/>
            <p:cNvSpPr>
              <a:spLocks noChangeArrowheads="1"/>
            </p:cNvSpPr>
            <p:nvPr/>
          </p:nvSpPr>
          <p:spPr bwMode="auto">
            <a:xfrm>
              <a:off x="251520" y="4581128"/>
              <a:ext cx="2520280" cy="2016224"/>
            </a:xfrm>
            <a:prstGeom prst="roundRect">
              <a:avLst>
                <a:gd name="adj" fmla="val 7157"/>
              </a:avLst>
            </a:prstGeom>
            <a:no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6" name="テキスト ボックス 75"/>
            <p:cNvSpPr txBox="1"/>
            <p:nvPr/>
          </p:nvSpPr>
          <p:spPr>
            <a:xfrm>
              <a:off x="1095563" y="4740610"/>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grpSp>
          <p:nvGrpSpPr>
            <p:cNvPr id="117" name="グループ化 116"/>
            <p:cNvGrpSpPr/>
            <p:nvPr/>
          </p:nvGrpSpPr>
          <p:grpSpPr>
            <a:xfrm>
              <a:off x="320496" y="5157192"/>
              <a:ext cx="2413204" cy="1296144"/>
              <a:chOff x="387823" y="2492896"/>
              <a:chExt cx="2413204" cy="1296144"/>
            </a:xfrm>
          </p:grpSpPr>
          <p:sp>
            <p:nvSpPr>
              <p:cNvPr id="118" name="AutoShape 5"/>
              <p:cNvSpPr>
                <a:spLocks noChangeArrowheads="1"/>
              </p:cNvSpPr>
              <p:nvPr/>
            </p:nvSpPr>
            <p:spPr bwMode="auto">
              <a:xfrm>
                <a:off x="433636" y="2708920"/>
                <a:ext cx="2301578" cy="1080120"/>
              </a:xfrm>
              <a:prstGeom prst="roundRect">
                <a:avLst>
                  <a:gd name="adj" fmla="val 13414"/>
                </a:avLst>
              </a:prstGeom>
              <a:solidFill>
                <a:srgbClr val="E0DCEE"/>
              </a:solid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9" name="Line 10"/>
              <p:cNvSpPr>
                <a:spLocks noChangeShapeType="1"/>
              </p:cNvSpPr>
              <p:nvPr/>
            </p:nvSpPr>
            <p:spPr bwMode="auto">
              <a:xfrm flipV="1">
                <a:off x="756864" y="2856643"/>
                <a:ext cx="1720798"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2" name="テキスト ボックス 121"/>
              <p:cNvSpPr txBox="1"/>
              <p:nvPr/>
            </p:nvSpPr>
            <p:spPr>
              <a:xfrm>
                <a:off x="1261146" y="3438662"/>
                <a:ext cx="72008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DPT</a:t>
                </a:r>
              </a:p>
            </p:txBody>
          </p:sp>
          <p:sp>
            <p:nvSpPr>
              <p:cNvPr id="125" name="テキスト ボックス 124"/>
              <p:cNvSpPr txBox="1"/>
              <p:nvPr/>
            </p:nvSpPr>
            <p:spPr>
              <a:xfrm>
                <a:off x="2080947" y="3432711"/>
                <a:ext cx="72008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SLT</a:t>
                </a:r>
              </a:p>
            </p:txBody>
          </p:sp>
          <p:sp>
            <p:nvSpPr>
              <p:cNvPr id="126" name="Line 53"/>
              <p:cNvSpPr>
                <a:spLocks noChangeShapeType="1"/>
              </p:cNvSpPr>
              <p:nvPr/>
            </p:nvSpPr>
            <p:spPr bwMode="auto">
              <a:xfrm>
                <a:off x="757090" y="2852936"/>
                <a:ext cx="0" cy="25888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27" name="Picture 5" descr="E:\Panasonic2011\和田さま☆アイコン集\from_dobashi\Proprietary Telephone\NT321_DT321.png"/>
              <p:cNvPicPr>
                <a:picLocks noChangeAspect="1" noChangeArrowheads="1"/>
              </p:cNvPicPr>
              <p:nvPr/>
            </p:nvPicPr>
            <p:blipFill>
              <a:blip r:embed="rId5" cstate="print"/>
              <a:srcRect/>
              <a:stretch>
                <a:fillRect/>
              </a:stretch>
            </p:blipFill>
            <p:spPr bwMode="auto">
              <a:xfrm>
                <a:off x="549160" y="3070019"/>
                <a:ext cx="378705" cy="378705"/>
              </a:xfrm>
              <a:prstGeom prst="rect">
                <a:avLst/>
              </a:prstGeom>
              <a:noFill/>
              <a:ln w="9525">
                <a:noFill/>
                <a:miter lim="800000"/>
                <a:headEnd/>
                <a:tailEnd/>
              </a:ln>
            </p:spPr>
          </p:pic>
          <p:sp>
            <p:nvSpPr>
              <p:cNvPr id="128" name="Line 53"/>
              <p:cNvSpPr>
                <a:spLocks noChangeShapeType="1"/>
              </p:cNvSpPr>
              <p:nvPr/>
            </p:nvSpPr>
            <p:spPr bwMode="auto">
              <a:xfrm>
                <a:off x="2470042" y="2852936"/>
                <a:ext cx="0" cy="25888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29" name="図 128" descr="T7716.png"/>
              <p:cNvPicPr>
                <a:picLocks noChangeAspect="1"/>
              </p:cNvPicPr>
              <p:nvPr/>
            </p:nvPicPr>
            <p:blipFill>
              <a:blip r:embed="rId8" cstate="print"/>
              <a:stretch>
                <a:fillRect/>
              </a:stretch>
            </p:blipFill>
            <p:spPr>
              <a:xfrm>
                <a:off x="2284498" y="3038480"/>
                <a:ext cx="308571" cy="378000"/>
              </a:xfrm>
              <a:prstGeom prst="rect">
                <a:avLst/>
              </a:prstGeom>
            </p:spPr>
          </p:pic>
          <p:sp>
            <p:nvSpPr>
              <p:cNvPr id="130" name="Line 53"/>
              <p:cNvSpPr>
                <a:spLocks noChangeShapeType="1"/>
              </p:cNvSpPr>
              <p:nvPr/>
            </p:nvSpPr>
            <p:spPr bwMode="auto">
              <a:xfrm>
                <a:off x="1618503" y="2492896"/>
                <a:ext cx="0" cy="576063"/>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1" name="テキスト ボックス 130"/>
              <p:cNvSpPr txBox="1"/>
              <p:nvPr/>
            </p:nvSpPr>
            <p:spPr>
              <a:xfrm>
                <a:off x="387823" y="3449053"/>
                <a:ext cx="720080" cy="246221"/>
              </a:xfrm>
              <a:prstGeom prst="rect">
                <a:avLst/>
              </a:prstGeom>
              <a:noFill/>
            </p:spPr>
            <p:txBody>
              <a:bodyPr wrap="square" rtlCol="0">
                <a:spAutoFit/>
              </a:bodyPr>
              <a:lstStyle/>
              <a:p>
                <a:pPr algn="ctr"/>
                <a:r>
                  <a:rPr lang="en-US" altLang="ja-JP" sz="1000" dirty="0">
                    <a:solidFill>
                      <a:srgbClr val="005BAC"/>
                    </a:solidFill>
                    <a:latin typeface="Arial" pitchFamily="34" charset="0"/>
                    <a:cs typeface="Arial" pitchFamily="34" charset="0"/>
                  </a:rPr>
                  <a:t>A</a:t>
                </a:r>
                <a:r>
                  <a:rPr lang="en-US" altLang="ja-JP" sz="1000" dirty="0" smtClean="0">
                    <a:solidFill>
                      <a:srgbClr val="005BAC"/>
                    </a:solidFill>
                    <a:latin typeface="Arial" pitchFamily="34" charset="0"/>
                    <a:cs typeface="Arial" pitchFamily="34" charset="0"/>
                  </a:rPr>
                  <a:t>PT</a:t>
                </a:r>
              </a:p>
            </p:txBody>
          </p:sp>
          <p:pic>
            <p:nvPicPr>
              <p:cNvPr id="132" name="Picture 10" descr="E:\Panasonic2011\和田さま☆アイコン集\from_dobashi\Proprietary Telephone\NT366.png"/>
              <p:cNvPicPr>
                <a:picLocks noChangeAspect="1" noChangeArrowheads="1"/>
              </p:cNvPicPr>
              <p:nvPr/>
            </p:nvPicPr>
            <p:blipFill>
              <a:blip r:embed="rId4" cstate="print"/>
              <a:srcRect/>
              <a:stretch>
                <a:fillRect/>
              </a:stretch>
            </p:blipFill>
            <p:spPr bwMode="auto">
              <a:xfrm>
                <a:off x="1415165" y="2987845"/>
                <a:ext cx="365485" cy="437622"/>
              </a:xfrm>
              <a:prstGeom prst="rect">
                <a:avLst/>
              </a:prstGeom>
              <a:noFill/>
              <a:ln w="9525">
                <a:noFill/>
                <a:miter lim="800000"/>
                <a:headEnd/>
                <a:tailEnd/>
              </a:ln>
            </p:spPr>
          </p:pic>
        </p:grpSp>
        <p:pic>
          <p:nvPicPr>
            <p:cNvPr id="78" name="図 77" descr="NS500.png"/>
            <p:cNvPicPr>
              <a:picLocks noChangeAspect="1"/>
            </p:cNvPicPr>
            <p:nvPr/>
          </p:nvPicPr>
          <p:blipFill>
            <a:blip r:embed="rId7" cstate="print"/>
            <a:stretch>
              <a:fillRect/>
            </a:stretch>
          </p:blipFill>
          <p:spPr>
            <a:xfrm>
              <a:off x="899592" y="4986831"/>
              <a:ext cx="1296144" cy="242369"/>
            </a:xfrm>
            <a:prstGeom prst="rect">
              <a:avLst/>
            </a:prstGeom>
          </p:spPr>
        </p:pic>
      </p:grpSp>
    </p:spTree>
    <p:extLst>
      <p:ext uri="{BB962C8B-B14F-4D97-AF65-F5344CB8AC3E}">
        <p14:creationId xmlns:p14="http://schemas.microsoft.com/office/powerpoint/2010/main" val="2730193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6356A3"/>
                </a:solidFill>
                <a:latin typeface="Calibri" pitchFamily="34" charset="0"/>
              </a:rPr>
              <a:t>IP Networking </a:t>
            </a:r>
            <a:r>
              <a:rPr lang="en-US" altLang="ja-JP" b="1" dirty="0" smtClean="0">
                <a:solidFill>
                  <a:srgbClr val="6356A3"/>
                </a:solidFill>
                <a:latin typeface="Calibri" pitchFamily="34" charset="0"/>
              </a:rPr>
              <a:t>-Saving Communication Costs-</a:t>
            </a:r>
            <a:endParaRPr kumimoji="1" lang="ja-JP" altLang="en-US" sz="1200" b="1" dirty="0">
              <a:solidFill>
                <a:srgbClr val="6356A3"/>
              </a:solidFill>
              <a:latin typeface="Calibri" pitchFamily="34" charset="0"/>
            </a:endParaRPr>
          </a:p>
        </p:txBody>
      </p:sp>
      <p:sp>
        <p:nvSpPr>
          <p:cNvPr id="6" name="テキスト ボックス 5"/>
          <p:cNvSpPr txBox="1"/>
          <p:nvPr/>
        </p:nvSpPr>
        <p:spPr>
          <a:xfrm>
            <a:off x="251520" y="836712"/>
            <a:ext cx="8640960" cy="461665"/>
          </a:xfrm>
          <a:prstGeom prst="rect">
            <a:avLst/>
          </a:prstGeom>
          <a:noFill/>
        </p:spPr>
        <p:txBody>
          <a:bodyPr wrap="square" rtlCol="0">
            <a:spAutoFit/>
          </a:bodyPr>
          <a:lstStyle/>
          <a:p>
            <a:r>
              <a:rPr lang="en-GB" altLang="ja-JP" sz="1200" dirty="0" smtClean="0">
                <a:solidFill>
                  <a:srgbClr val="595757"/>
                </a:solidFill>
                <a:latin typeface="Arial" pitchFamily="34" charset="0"/>
                <a:cs typeface="Arial" pitchFamily="34" charset="0"/>
              </a:rPr>
              <a:t>The adequate IP capacity of the KX-NS500 enables you to combine both IP and legacy trunks according to your needs, to construct systems that are flexible and cost effective.</a:t>
            </a:r>
          </a:p>
        </p:txBody>
      </p:sp>
      <p:grpSp>
        <p:nvGrpSpPr>
          <p:cNvPr id="12" name="グループ化 20"/>
          <p:cNvGrpSpPr/>
          <p:nvPr/>
        </p:nvGrpSpPr>
        <p:grpSpPr>
          <a:xfrm>
            <a:off x="5508104" y="3356992"/>
            <a:ext cx="3312368" cy="864096"/>
            <a:chOff x="5148064" y="4149080"/>
            <a:chExt cx="3312368" cy="864096"/>
          </a:xfrm>
        </p:grpSpPr>
        <p:grpSp>
          <p:nvGrpSpPr>
            <p:cNvPr id="13" name="グループ化 11"/>
            <p:cNvGrpSpPr/>
            <p:nvPr/>
          </p:nvGrpSpPr>
          <p:grpSpPr>
            <a:xfrm>
              <a:off x="5148064" y="4149080"/>
              <a:ext cx="3312368" cy="864096"/>
              <a:chOff x="5508104" y="2565699"/>
              <a:chExt cx="3312368" cy="864096"/>
            </a:xfrm>
          </p:grpSpPr>
          <p:sp>
            <p:nvSpPr>
              <p:cNvPr id="17" name="角丸四角形 16"/>
              <p:cNvSpPr/>
              <p:nvPr/>
            </p:nvSpPr>
            <p:spPr>
              <a:xfrm>
                <a:off x="5508104" y="2780928"/>
                <a:ext cx="3312368" cy="648867"/>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9"/>
              <p:cNvGrpSpPr/>
              <p:nvPr/>
            </p:nvGrpSpPr>
            <p:grpSpPr>
              <a:xfrm>
                <a:off x="5508104" y="2565699"/>
                <a:ext cx="3312368" cy="299049"/>
                <a:chOff x="5436096" y="1761799"/>
                <a:chExt cx="3312368" cy="299049"/>
              </a:xfrm>
            </p:grpSpPr>
            <p:sp>
              <p:nvSpPr>
                <p:cNvPr id="19" name="角丸四角形 18"/>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Recommended for:</a:t>
                  </a:r>
                  <a:endParaRPr kumimoji="1" lang="ja-JP" altLang="en-US" sz="1300" b="1" dirty="0">
                    <a:solidFill>
                      <a:schemeClr val="bg1"/>
                    </a:solidFill>
                    <a:latin typeface="Arial" pitchFamily="34" charset="0"/>
                    <a:cs typeface="Arial" pitchFamily="34" charset="0"/>
                  </a:endParaRPr>
                </a:p>
              </p:txBody>
            </p:sp>
          </p:grpSp>
        </p:grpSp>
        <p:sp>
          <p:nvSpPr>
            <p:cNvPr id="5" name="テキスト ボックス 4"/>
            <p:cNvSpPr txBox="1"/>
            <p:nvPr/>
          </p:nvSpPr>
          <p:spPr>
            <a:xfrm>
              <a:off x="5187020" y="4487086"/>
              <a:ext cx="3129395" cy="430887"/>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Companies using an IP/ISDN/PSTN network system.</a:t>
              </a:r>
            </a:p>
          </p:txBody>
        </p:sp>
      </p:grpSp>
      <p:sp>
        <p:nvSpPr>
          <p:cNvPr id="65" name="テキスト ボックス 6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20</a:t>
            </a:r>
          </a:p>
        </p:txBody>
      </p:sp>
      <p:grpSp>
        <p:nvGrpSpPr>
          <p:cNvPr id="34" name="グループ化 33"/>
          <p:cNvGrpSpPr/>
          <p:nvPr/>
        </p:nvGrpSpPr>
        <p:grpSpPr>
          <a:xfrm>
            <a:off x="5508104" y="2132856"/>
            <a:ext cx="3312368" cy="936104"/>
            <a:chOff x="5508104" y="2132856"/>
            <a:chExt cx="3312368" cy="936104"/>
          </a:xfrm>
        </p:grpSpPr>
        <p:grpSp>
          <p:nvGrpSpPr>
            <p:cNvPr id="10" name="グループ化 11"/>
            <p:cNvGrpSpPr/>
            <p:nvPr/>
          </p:nvGrpSpPr>
          <p:grpSpPr>
            <a:xfrm>
              <a:off x="5508104" y="2132856"/>
              <a:ext cx="3312368" cy="936104"/>
              <a:chOff x="5508104" y="2565699"/>
              <a:chExt cx="3312368" cy="936104"/>
            </a:xfrm>
          </p:grpSpPr>
          <p:sp>
            <p:nvSpPr>
              <p:cNvPr id="9" name="角丸四角形 8"/>
              <p:cNvSpPr/>
              <p:nvPr/>
            </p:nvSpPr>
            <p:spPr>
              <a:xfrm>
                <a:off x="5508104" y="2780927"/>
                <a:ext cx="3312368" cy="720876"/>
              </a:xfrm>
              <a:prstGeom prst="roundRect">
                <a:avLst>
                  <a:gd name="adj" fmla="val 6467"/>
                </a:avLst>
              </a:prstGeom>
              <a:solidFill>
                <a:srgbClr val="E0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9"/>
              <p:cNvGrpSpPr/>
              <p:nvPr/>
            </p:nvGrpSpPr>
            <p:grpSpPr>
              <a:xfrm>
                <a:off x="5508104" y="2565699"/>
                <a:ext cx="3312368" cy="299049"/>
                <a:chOff x="5436096" y="1761799"/>
                <a:chExt cx="3312368" cy="299049"/>
              </a:xfrm>
            </p:grpSpPr>
            <p:sp>
              <p:nvSpPr>
                <p:cNvPr id="7" name="角丸四角形 6"/>
                <p:cNvSpPr/>
                <p:nvPr/>
              </p:nvSpPr>
              <p:spPr>
                <a:xfrm>
                  <a:off x="5436096" y="1772816"/>
                  <a:ext cx="3312368" cy="288032"/>
                </a:xfrm>
                <a:prstGeom prst="roundRect">
                  <a:avLst/>
                </a:prstGeom>
                <a:solidFill>
                  <a:srgbClr val="63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48" name="テキスト ボックス 47"/>
            <p:cNvSpPr txBox="1"/>
            <p:nvPr/>
          </p:nvSpPr>
          <p:spPr>
            <a:xfrm>
              <a:off x="5552172" y="2470067"/>
              <a:ext cx="3124284" cy="415498"/>
            </a:xfrm>
            <a:prstGeom prst="rect">
              <a:avLst/>
            </a:prstGeom>
            <a:noFill/>
          </p:spPr>
          <p:txBody>
            <a:bodyPr wrap="square" rtlCol="0">
              <a:spAutoFit/>
            </a:bodyPr>
            <a:lstStyle/>
            <a:p>
              <a:pPr>
                <a:buBlip>
                  <a:blip r:embed="rId3"/>
                </a:buBlip>
              </a:pPr>
              <a:r>
                <a:rPr lang="en-US" altLang="ja-JP" sz="1050" dirty="0" smtClean="0">
                  <a:latin typeface="Arial" pitchFamily="34" charset="0"/>
                  <a:cs typeface="Arial" pitchFamily="34" charset="0"/>
                </a:rPr>
                <a:t> Constructing a hybrid system that combines both legacy and IP lines to further reduce costs.</a:t>
              </a:r>
            </a:p>
          </p:txBody>
        </p:sp>
      </p:grpSp>
      <p:grpSp>
        <p:nvGrpSpPr>
          <p:cNvPr id="36" name="グループ化 35"/>
          <p:cNvGrpSpPr/>
          <p:nvPr/>
        </p:nvGrpSpPr>
        <p:grpSpPr>
          <a:xfrm>
            <a:off x="467544" y="1949350"/>
            <a:ext cx="4392488" cy="2343746"/>
            <a:chOff x="467544" y="1949350"/>
            <a:chExt cx="4392488" cy="2343746"/>
          </a:xfrm>
        </p:grpSpPr>
        <p:sp>
          <p:nvSpPr>
            <p:cNvPr id="30" name="Line 10"/>
            <p:cNvSpPr>
              <a:spLocks noChangeShapeType="1"/>
            </p:cNvSpPr>
            <p:nvPr/>
          </p:nvSpPr>
          <p:spPr bwMode="auto">
            <a:xfrm flipV="1">
              <a:off x="1547664" y="2780928"/>
              <a:ext cx="936104"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22" name="グループ化 53"/>
            <p:cNvGrpSpPr/>
            <p:nvPr/>
          </p:nvGrpSpPr>
          <p:grpSpPr>
            <a:xfrm>
              <a:off x="467544" y="2316882"/>
              <a:ext cx="1151731" cy="896094"/>
              <a:chOff x="2987824" y="3205356"/>
              <a:chExt cx="1202190" cy="1008112"/>
            </a:xfrm>
          </p:grpSpPr>
          <p:pic>
            <p:nvPicPr>
              <p:cNvPr id="55" name="Picture 2" descr="E:\Panasonic2011\和田さま☆アイコン集\from_dobashi\Trunks_Network\blank.png"/>
              <p:cNvPicPr>
                <a:picLocks noChangeAspect="1" noChangeArrowheads="1"/>
              </p:cNvPicPr>
              <p:nvPr/>
            </p:nvPicPr>
            <p:blipFill>
              <a:blip r:embed="rId4" cstate="print"/>
              <a:srcRect/>
              <a:stretch>
                <a:fillRect/>
              </a:stretch>
            </p:blipFill>
            <p:spPr bwMode="auto">
              <a:xfrm>
                <a:off x="2987824" y="3205356"/>
                <a:ext cx="1202190" cy="1008112"/>
              </a:xfrm>
              <a:prstGeom prst="rect">
                <a:avLst/>
              </a:prstGeom>
              <a:noFill/>
              <a:ln w="9525">
                <a:noFill/>
                <a:miter lim="800000"/>
                <a:headEnd/>
                <a:tailEnd/>
              </a:ln>
            </p:spPr>
          </p:pic>
          <p:sp>
            <p:nvSpPr>
              <p:cNvPr id="56" name="テキスト ボックス 55"/>
              <p:cNvSpPr txBox="1"/>
              <p:nvPr/>
            </p:nvSpPr>
            <p:spPr>
              <a:xfrm>
                <a:off x="3165289" y="3485689"/>
                <a:ext cx="873697" cy="450127"/>
              </a:xfrm>
              <a:prstGeom prst="rect">
                <a:avLst/>
              </a:prstGeom>
              <a:noFill/>
            </p:spPr>
            <p:txBody>
              <a:bodyPr wrap="square" rtlCol="0">
                <a:spAutoFit/>
              </a:bodyPr>
              <a:lstStyle/>
              <a:p>
                <a:pPr algn="ctr"/>
                <a:r>
                  <a:rPr kumimoji="1" lang="en-US" altLang="ja-JP" sz="1000" b="0" dirty="0" smtClean="0">
                    <a:solidFill>
                      <a:srgbClr val="005BAC"/>
                    </a:solidFill>
                    <a:latin typeface="Arial" pitchFamily="34" charset="0"/>
                    <a:cs typeface="Arial" pitchFamily="34" charset="0"/>
                  </a:rPr>
                  <a:t>SIP</a:t>
                </a:r>
              </a:p>
              <a:p>
                <a:pPr algn="ctr"/>
                <a:r>
                  <a:rPr kumimoji="1" lang="en-US" altLang="ja-JP" sz="1000" b="0" dirty="0" smtClean="0">
                    <a:solidFill>
                      <a:srgbClr val="005BAC"/>
                    </a:solidFill>
                    <a:latin typeface="Arial" pitchFamily="34" charset="0"/>
                    <a:cs typeface="Arial" pitchFamily="34" charset="0"/>
                  </a:rPr>
                  <a:t>Trunk</a:t>
                </a:r>
                <a:endParaRPr kumimoji="1" lang="ja-JP" altLang="en-US" sz="1000" b="0" dirty="0" smtClean="0">
                  <a:solidFill>
                    <a:srgbClr val="005BAC"/>
                  </a:solidFill>
                  <a:latin typeface="Arial" pitchFamily="34" charset="0"/>
                  <a:cs typeface="Arial" pitchFamily="34" charset="0"/>
                </a:endParaRPr>
              </a:p>
            </p:txBody>
          </p:sp>
        </p:grpSp>
        <p:sp>
          <p:nvSpPr>
            <p:cNvPr id="26" name="Line 9"/>
            <p:cNvSpPr>
              <a:spLocks noChangeShapeType="1"/>
            </p:cNvSpPr>
            <p:nvPr/>
          </p:nvSpPr>
          <p:spPr bwMode="auto">
            <a:xfrm>
              <a:off x="3419872" y="2741438"/>
              <a:ext cx="0" cy="471538"/>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Text Box 40"/>
            <p:cNvSpPr txBox="1">
              <a:spLocks noChangeArrowheads="1"/>
            </p:cNvSpPr>
            <p:nvPr/>
          </p:nvSpPr>
          <p:spPr bwMode="auto">
            <a:xfrm>
              <a:off x="2554933" y="1949350"/>
              <a:ext cx="122497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6356A3"/>
                  </a:solidFill>
                  <a:latin typeface="Arial" pitchFamily="34" charset="0"/>
                  <a:cs typeface="Arial" pitchFamily="34" charset="0"/>
                </a:rPr>
                <a:t>Head Office</a:t>
              </a:r>
              <a:endParaRPr kumimoji="0" lang="en-US" altLang="ja-JP" sz="1400" b="1" dirty="0">
                <a:solidFill>
                  <a:srgbClr val="6356A3"/>
                </a:solidFill>
                <a:latin typeface="Arial" pitchFamily="34" charset="0"/>
                <a:cs typeface="Arial" pitchFamily="34" charset="0"/>
              </a:endParaRPr>
            </a:p>
          </p:txBody>
        </p:sp>
        <p:sp>
          <p:nvSpPr>
            <p:cNvPr id="29" name="AutoShape 5"/>
            <p:cNvSpPr>
              <a:spLocks noChangeArrowheads="1"/>
            </p:cNvSpPr>
            <p:nvPr/>
          </p:nvSpPr>
          <p:spPr bwMode="auto">
            <a:xfrm>
              <a:off x="2483768" y="2257127"/>
              <a:ext cx="2376264" cy="2035969"/>
            </a:xfrm>
            <a:prstGeom prst="roundRect">
              <a:avLst>
                <a:gd name="adj" fmla="val 10547"/>
              </a:avLst>
            </a:prstGeom>
            <a:no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0" name="テキスト ボックス 59"/>
            <p:cNvSpPr txBox="1"/>
            <p:nvPr/>
          </p:nvSpPr>
          <p:spPr>
            <a:xfrm>
              <a:off x="2987824" y="2401143"/>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pic>
          <p:nvPicPr>
            <p:cNvPr id="67" name="図 66" descr="KX-NT551.png"/>
            <p:cNvPicPr>
              <a:picLocks noChangeAspect="1"/>
            </p:cNvPicPr>
            <p:nvPr/>
          </p:nvPicPr>
          <p:blipFill>
            <a:blip r:embed="rId5" cstate="print"/>
            <a:stretch>
              <a:fillRect/>
            </a:stretch>
          </p:blipFill>
          <p:spPr>
            <a:xfrm>
              <a:off x="3203848" y="3140968"/>
              <a:ext cx="401165" cy="397450"/>
            </a:xfrm>
            <a:prstGeom prst="rect">
              <a:avLst/>
            </a:prstGeom>
          </p:spPr>
        </p:pic>
        <p:grpSp>
          <p:nvGrpSpPr>
            <p:cNvPr id="50" name="グループ化 53"/>
            <p:cNvGrpSpPr/>
            <p:nvPr/>
          </p:nvGrpSpPr>
          <p:grpSpPr>
            <a:xfrm>
              <a:off x="467941" y="3324994"/>
              <a:ext cx="1151731" cy="896094"/>
              <a:chOff x="2987824" y="3205356"/>
              <a:chExt cx="1202190" cy="1008112"/>
            </a:xfrm>
          </p:grpSpPr>
          <p:pic>
            <p:nvPicPr>
              <p:cNvPr id="51" name="Picture 2" descr="E:\Panasonic2011\和田さま☆アイコン集\from_dobashi\Trunks_Network\blank.png"/>
              <p:cNvPicPr>
                <a:picLocks noChangeAspect="1" noChangeArrowheads="1"/>
              </p:cNvPicPr>
              <p:nvPr/>
            </p:nvPicPr>
            <p:blipFill>
              <a:blip r:embed="rId4" cstate="print"/>
              <a:srcRect/>
              <a:stretch>
                <a:fillRect/>
              </a:stretch>
            </p:blipFill>
            <p:spPr bwMode="auto">
              <a:xfrm>
                <a:off x="2987824" y="3205356"/>
                <a:ext cx="1202190" cy="1008112"/>
              </a:xfrm>
              <a:prstGeom prst="rect">
                <a:avLst/>
              </a:prstGeom>
              <a:noFill/>
              <a:ln w="9525">
                <a:noFill/>
                <a:miter lim="800000"/>
                <a:headEnd/>
                <a:tailEnd/>
              </a:ln>
            </p:spPr>
          </p:pic>
          <p:sp>
            <p:nvSpPr>
              <p:cNvPr id="52" name="テキスト ボックス 51"/>
              <p:cNvSpPr txBox="1"/>
              <p:nvPr/>
            </p:nvSpPr>
            <p:spPr>
              <a:xfrm>
                <a:off x="3165289" y="3485689"/>
                <a:ext cx="873697" cy="450127"/>
              </a:xfrm>
              <a:prstGeom prst="rect">
                <a:avLst/>
              </a:prstGeom>
              <a:noFill/>
            </p:spPr>
            <p:txBody>
              <a:bodyPr wrap="square" rtlCol="0">
                <a:spAutoFit/>
              </a:bodyPr>
              <a:lstStyle/>
              <a:p>
                <a:pPr algn="ctr"/>
                <a:r>
                  <a:rPr kumimoji="1" lang="en-US" altLang="ja-JP" sz="1000" b="0" dirty="0" smtClean="0">
                    <a:solidFill>
                      <a:srgbClr val="005BAC"/>
                    </a:solidFill>
                    <a:latin typeface="Arial" pitchFamily="34" charset="0"/>
                    <a:cs typeface="Arial" pitchFamily="34" charset="0"/>
                  </a:rPr>
                  <a:t>ISDN/</a:t>
                </a:r>
              </a:p>
              <a:p>
                <a:pPr algn="ctr"/>
                <a:r>
                  <a:rPr kumimoji="1" lang="en-US" altLang="ja-JP" sz="1000" b="0" dirty="0" smtClean="0">
                    <a:solidFill>
                      <a:srgbClr val="005BAC"/>
                    </a:solidFill>
                    <a:latin typeface="Arial" pitchFamily="34" charset="0"/>
                    <a:cs typeface="Arial" pitchFamily="34" charset="0"/>
                  </a:rPr>
                  <a:t>PSTN</a:t>
                </a:r>
                <a:endParaRPr kumimoji="1" lang="ja-JP" altLang="en-US" sz="1000" b="0" dirty="0" smtClean="0">
                  <a:solidFill>
                    <a:srgbClr val="005BAC"/>
                  </a:solidFill>
                  <a:latin typeface="Arial" pitchFamily="34" charset="0"/>
                  <a:cs typeface="Arial" pitchFamily="34" charset="0"/>
                </a:endParaRPr>
              </a:p>
            </p:txBody>
          </p:sp>
        </p:grpSp>
        <p:sp>
          <p:nvSpPr>
            <p:cNvPr id="53" name="Line 10"/>
            <p:cNvSpPr>
              <a:spLocks noChangeShapeType="1"/>
            </p:cNvSpPr>
            <p:nvPr/>
          </p:nvSpPr>
          <p:spPr bwMode="auto">
            <a:xfrm flipV="1">
              <a:off x="1547664" y="3789040"/>
              <a:ext cx="936104"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35" name="Picture 86" descr="27"/>
            <p:cNvPicPr>
              <a:picLocks noChangeAspect="1" noChangeArrowheads="1"/>
            </p:cNvPicPr>
            <p:nvPr/>
          </p:nvPicPr>
          <p:blipFill>
            <a:blip r:embed="rId6" cstate="print"/>
            <a:srcRect/>
            <a:stretch>
              <a:fillRect/>
            </a:stretch>
          </p:blipFill>
          <p:spPr bwMode="auto">
            <a:xfrm>
              <a:off x="3779912" y="3429000"/>
              <a:ext cx="800089" cy="720080"/>
            </a:xfrm>
            <a:prstGeom prst="rect">
              <a:avLst/>
            </a:prstGeom>
            <a:noFill/>
            <a:ln w="9525">
              <a:noFill/>
              <a:miter lim="800000"/>
              <a:headEnd/>
              <a:tailEnd/>
            </a:ln>
          </p:spPr>
        </p:pic>
      </p:grpSp>
      <p:pic>
        <p:nvPicPr>
          <p:cNvPr id="37" name="図 36" descr="NS500.png"/>
          <p:cNvPicPr>
            <a:picLocks noChangeAspect="1"/>
          </p:cNvPicPr>
          <p:nvPr/>
        </p:nvPicPr>
        <p:blipFill>
          <a:blip r:embed="rId7" cstate="print"/>
          <a:stretch>
            <a:fillRect/>
          </a:stretch>
        </p:blipFill>
        <p:spPr>
          <a:xfrm>
            <a:off x="2771800" y="2636912"/>
            <a:ext cx="1296144" cy="2423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正方形/長方形 83"/>
          <p:cNvSpPr/>
          <p:nvPr/>
        </p:nvSpPr>
        <p:spPr bwMode="auto">
          <a:xfrm>
            <a:off x="4644008" y="5373216"/>
            <a:ext cx="4104456" cy="956157"/>
          </a:xfrm>
          <a:prstGeom prst="rect">
            <a:avLst/>
          </a:prstGeom>
          <a:solidFill>
            <a:srgbClr val="DAED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1200" dirty="0">
              <a:solidFill>
                <a:srgbClr val="00A161"/>
              </a:solidFill>
            </a:endParaRPr>
          </a:p>
        </p:txBody>
      </p:sp>
      <p:sp>
        <p:nvSpPr>
          <p:cNvPr id="4" name="正方形/長方形 3"/>
          <p:cNvSpPr/>
          <p:nvPr/>
        </p:nvSpPr>
        <p:spPr>
          <a:xfrm>
            <a:off x="389806" y="723140"/>
            <a:ext cx="3390106" cy="830997"/>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200" dirty="0" smtClean="0">
                <a:solidFill>
                  <a:srgbClr val="003065"/>
                </a:solidFill>
                <a:latin typeface="+mn-lt"/>
              </a:rPr>
              <a:t>Product Concept</a:t>
            </a:r>
          </a:p>
          <a:p>
            <a:pPr algn="l">
              <a:defRPr/>
            </a:pPr>
            <a:r>
              <a:rPr lang="en-US" altLang="ja-JP" sz="1200" dirty="0" smtClean="0">
                <a:solidFill>
                  <a:srgbClr val="003065"/>
                </a:solidFill>
                <a:latin typeface="+mn-lt"/>
              </a:rPr>
              <a:t>Product Overview</a:t>
            </a:r>
          </a:p>
          <a:p>
            <a:pPr algn="l">
              <a:defRPr/>
            </a:pPr>
            <a:r>
              <a:rPr lang="en-US" altLang="ja-JP" sz="1200" dirty="0" smtClean="0">
                <a:solidFill>
                  <a:srgbClr val="003065"/>
                </a:solidFill>
                <a:latin typeface="+mn-lt"/>
              </a:rPr>
              <a:t>System</a:t>
            </a:r>
            <a:r>
              <a:rPr lang="ja-JP" altLang="en-US" sz="1200" dirty="0" smtClean="0">
                <a:solidFill>
                  <a:srgbClr val="003065"/>
                </a:solidFill>
                <a:latin typeface="+mn-lt"/>
              </a:rPr>
              <a:t> </a:t>
            </a:r>
            <a:r>
              <a:rPr lang="en-US" altLang="ja-JP" sz="1200" dirty="0" smtClean="0">
                <a:solidFill>
                  <a:srgbClr val="003065"/>
                </a:solidFill>
                <a:latin typeface="+mn-lt"/>
              </a:rPr>
              <a:t>Connection</a:t>
            </a:r>
            <a:r>
              <a:rPr lang="ja-JP" altLang="en-US" sz="1200" dirty="0" smtClean="0">
                <a:solidFill>
                  <a:srgbClr val="003065"/>
                </a:solidFill>
                <a:latin typeface="+mn-lt"/>
              </a:rPr>
              <a:t> </a:t>
            </a:r>
            <a:r>
              <a:rPr lang="en-US" altLang="ja-JP" sz="1200" dirty="0" smtClean="0">
                <a:solidFill>
                  <a:srgbClr val="003065"/>
                </a:solidFill>
                <a:latin typeface="+mn-lt"/>
              </a:rPr>
              <a:t>Diagram</a:t>
            </a:r>
          </a:p>
          <a:p>
            <a:pPr algn="l">
              <a:defRPr/>
            </a:pPr>
            <a:endParaRPr lang="en-US" altLang="ja-JP" sz="1200" dirty="0" smtClean="0">
              <a:solidFill>
                <a:srgbClr val="003065"/>
              </a:solidFill>
              <a:latin typeface="+mn-lt"/>
            </a:endParaRPr>
          </a:p>
        </p:txBody>
      </p:sp>
      <p:grpSp>
        <p:nvGrpSpPr>
          <p:cNvPr id="5" name="グループ化 4"/>
          <p:cNvGrpSpPr>
            <a:grpSpLocks/>
          </p:cNvGrpSpPr>
          <p:nvPr/>
        </p:nvGrpSpPr>
        <p:grpSpPr bwMode="auto">
          <a:xfrm>
            <a:off x="289619" y="2044272"/>
            <a:ext cx="4148027" cy="1600754"/>
            <a:chOff x="742519" y="2399012"/>
            <a:chExt cx="1597233" cy="1596059"/>
          </a:xfrm>
        </p:grpSpPr>
        <p:sp>
          <p:nvSpPr>
            <p:cNvPr id="6" name="正方形/長方形 5"/>
            <p:cNvSpPr/>
            <p:nvPr/>
          </p:nvSpPr>
          <p:spPr>
            <a:xfrm>
              <a:off x="755576" y="2420168"/>
              <a:ext cx="1584176" cy="1574903"/>
            </a:xfrm>
            <a:prstGeom prst="rect">
              <a:avLst/>
            </a:prstGeom>
            <a:solidFill>
              <a:srgbClr val="E0DC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1200" dirty="0"/>
            </a:p>
          </p:txBody>
        </p:sp>
        <p:sp>
          <p:nvSpPr>
            <p:cNvPr id="7" name="テキスト ボックス 6"/>
            <p:cNvSpPr txBox="1"/>
            <p:nvPr/>
          </p:nvSpPr>
          <p:spPr>
            <a:xfrm>
              <a:off x="742519" y="2399012"/>
              <a:ext cx="391188" cy="276187"/>
            </a:xfrm>
            <a:prstGeom prst="rect">
              <a:avLst/>
            </a:prstGeom>
            <a:noFill/>
          </p:spPr>
          <p:txBody>
            <a:bodyPr wrap="non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defTabSz="457200"/>
              <a:r>
                <a:rPr lang="en-US" altLang="ja-JP" sz="1200" dirty="0" smtClean="0">
                  <a:solidFill>
                    <a:srgbClr val="6356A3"/>
                  </a:solidFill>
                  <a:latin typeface="+mn-lt"/>
                </a:rPr>
                <a:t>   Cost Saving</a:t>
              </a:r>
            </a:p>
          </p:txBody>
        </p:sp>
      </p:grpSp>
      <p:sp>
        <p:nvSpPr>
          <p:cNvPr id="8" name="正方形/長方形 7"/>
          <p:cNvSpPr/>
          <p:nvPr/>
        </p:nvSpPr>
        <p:spPr>
          <a:xfrm>
            <a:off x="395536" y="2221740"/>
            <a:ext cx="3379277" cy="1384995"/>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defTabSz="457200"/>
            <a:r>
              <a:rPr lang="en-US" altLang="ja-JP" sz="1200" dirty="0" smtClean="0">
                <a:solidFill>
                  <a:srgbClr val="003065"/>
                </a:solidFill>
                <a:latin typeface="+mn-lt"/>
              </a:rPr>
              <a:t>Expandability</a:t>
            </a:r>
          </a:p>
          <a:p>
            <a:pPr algn="l" defTabSz="457200"/>
            <a:r>
              <a:rPr lang="en-US" altLang="ja-JP" sz="1200" dirty="0" smtClean="0">
                <a:solidFill>
                  <a:srgbClr val="003065"/>
                </a:solidFill>
                <a:latin typeface="+mn-lt"/>
              </a:rPr>
              <a:t>Backwards Compatibility </a:t>
            </a:r>
          </a:p>
          <a:p>
            <a:pPr algn="l" defTabSz="457200"/>
            <a:r>
              <a:rPr lang="en-US" altLang="ja-JP" sz="1200" dirty="0" smtClean="0">
                <a:solidFill>
                  <a:srgbClr val="003065"/>
                </a:solidFill>
                <a:latin typeface="+mn-lt"/>
              </a:rPr>
              <a:t>IP Networking</a:t>
            </a:r>
          </a:p>
          <a:p>
            <a:pPr algn="l" defTabSz="457200">
              <a:buFont typeface="Arial" pitchFamily="34" charset="0"/>
              <a:buChar char="•"/>
            </a:pPr>
            <a:r>
              <a:rPr lang="en-US" altLang="ja-JP" sz="1200" b="0" dirty="0" smtClean="0">
                <a:solidFill>
                  <a:srgbClr val="003065"/>
                </a:solidFill>
                <a:latin typeface="Calibri" pitchFamily="34" charset="0"/>
              </a:rPr>
              <a:t>Saving Communication Costs</a:t>
            </a:r>
          </a:p>
          <a:p>
            <a:pPr algn="l" defTabSz="457200">
              <a:buFont typeface="Arial" pitchFamily="34" charset="0"/>
              <a:buChar char="•"/>
            </a:pPr>
            <a:r>
              <a:rPr lang="en-US" altLang="ja-JP" sz="1200" b="0" dirty="0" smtClean="0">
                <a:solidFill>
                  <a:srgbClr val="003065"/>
                </a:solidFill>
                <a:latin typeface="+mn-lt"/>
              </a:rPr>
              <a:t>Saving Network Costs</a:t>
            </a:r>
          </a:p>
          <a:p>
            <a:pPr algn="l" defTabSz="457200">
              <a:buFont typeface="Arial" pitchFamily="34" charset="0"/>
              <a:buChar char="•"/>
            </a:pPr>
            <a:r>
              <a:rPr lang="en-US" altLang="ja-JP" sz="1200" b="0" dirty="0" smtClean="0">
                <a:solidFill>
                  <a:srgbClr val="003065"/>
                </a:solidFill>
                <a:latin typeface="+mn-lt"/>
              </a:rPr>
              <a:t>Saving on Initial Investment</a:t>
            </a:r>
          </a:p>
          <a:p>
            <a:pPr algn="l" defTabSz="457200">
              <a:buFont typeface="Arial" pitchFamily="34" charset="0"/>
              <a:buChar char="•"/>
            </a:pPr>
            <a:r>
              <a:rPr lang="en-US" altLang="ja-JP" sz="1200" b="0" dirty="0" smtClean="0">
                <a:solidFill>
                  <a:srgbClr val="003065"/>
                </a:solidFill>
                <a:latin typeface="+mn-lt"/>
              </a:rPr>
              <a:t>Saving Running Costs</a:t>
            </a:r>
          </a:p>
        </p:txBody>
      </p:sp>
      <p:sp>
        <p:nvSpPr>
          <p:cNvPr id="9" name="正方形/長方形 8"/>
          <p:cNvSpPr/>
          <p:nvPr/>
        </p:nvSpPr>
        <p:spPr>
          <a:xfrm>
            <a:off x="4716016" y="3378873"/>
            <a:ext cx="3528392" cy="1015663"/>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buFont typeface="Arial" pitchFamily="34" charset="0"/>
              <a:buChar char="•"/>
              <a:defRPr/>
            </a:pPr>
            <a:r>
              <a:rPr lang="en-US" altLang="ja-JP" sz="1200" b="0" dirty="0" smtClean="0">
                <a:solidFill>
                  <a:srgbClr val="003065"/>
                </a:solidFill>
                <a:latin typeface="+mn-lt"/>
              </a:rPr>
              <a:t>KX-NS500 Capacity</a:t>
            </a:r>
          </a:p>
          <a:p>
            <a:pPr algn="l">
              <a:buFont typeface="Arial" pitchFamily="34" charset="0"/>
              <a:buChar char="•"/>
              <a:defRPr/>
            </a:pPr>
            <a:r>
              <a:rPr lang="en-US" altLang="ja-JP" sz="1200" b="0" dirty="0" smtClean="0">
                <a:solidFill>
                  <a:srgbClr val="003065"/>
                </a:solidFill>
                <a:latin typeface="+mn-lt"/>
              </a:rPr>
              <a:t>Hardware Condition</a:t>
            </a:r>
          </a:p>
          <a:p>
            <a:pPr algn="l">
              <a:buFont typeface="Arial" pitchFamily="34" charset="0"/>
              <a:buChar char="•"/>
              <a:defRPr/>
            </a:pPr>
            <a:r>
              <a:rPr lang="en-US" altLang="ja-JP" sz="1200" b="0" dirty="0" smtClean="0">
                <a:solidFill>
                  <a:srgbClr val="003065"/>
                </a:solidFill>
                <a:latin typeface="+mn-lt"/>
              </a:rPr>
              <a:t>Product Lineup - Hardware</a:t>
            </a:r>
          </a:p>
          <a:p>
            <a:pPr algn="l">
              <a:buFont typeface="Arial" pitchFamily="34" charset="0"/>
              <a:buChar char="•"/>
              <a:defRPr/>
            </a:pPr>
            <a:r>
              <a:rPr lang="en-US" altLang="ja-JP" sz="1200" b="0" dirty="0" smtClean="0">
                <a:solidFill>
                  <a:srgbClr val="003065"/>
                </a:solidFill>
                <a:latin typeface="+mn-lt"/>
              </a:rPr>
              <a:t>Product Lineup - Preinstalled Activation Keys</a:t>
            </a:r>
          </a:p>
          <a:p>
            <a:pPr algn="l">
              <a:buFont typeface="Arial" pitchFamily="34" charset="0"/>
              <a:buChar char="•"/>
              <a:defRPr/>
            </a:pPr>
            <a:r>
              <a:rPr lang="en-US" altLang="ja-JP" sz="1200" b="0" dirty="0" smtClean="0">
                <a:solidFill>
                  <a:srgbClr val="003065"/>
                </a:solidFill>
                <a:latin typeface="+mn-lt"/>
              </a:rPr>
              <a:t>Product Lineup - Activation Keys</a:t>
            </a:r>
          </a:p>
        </p:txBody>
      </p:sp>
      <p:sp>
        <p:nvSpPr>
          <p:cNvPr id="11" name="テキスト ボックス 22"/>
          <p:cNvSpPr txBox="1">
            <a:spLocks noChangeArrowheads="1"/>
          </p:cNvSpPr>
          <p:nvPr/>
        </p:nvSpPr>
        <p:spPr bwMode="auto">
          <a:xfrm>
            <a:off x="4139221" y="730691"/>
            <a:ext cx="36004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5</a:t>
            </a:r>
          </a:p>
          <a:p>
            <a:pPr algn="r" eaLnBrk="1" hangingPunct="1">
              <a:lnSpc>
                <a:spcPts val="1400"/>
              </a:lnSpc>
              <a:defRPr/>
            </a:pPr>
            <a:r>
              <a:rPr lang="ja-JP" altLang="en-US" sz="1200" b="1" dirty="0" smtClean="0">
                <a:solidFill>
                  <a:srgbClr val="003065"/>
                </a:solidFill>
                <a:latin typeface="+mn-lt"/>
              </a:rPr>
              <a:t> </a:t>
            </a:r>
            <a:r>
              <a:rPr lang="en-US" altLang="ja-JP" sz="1200" b="1" dirty="0" smtClean="0">
                <a:solidFill>
                  <a:srgbClr val="003065"/>
                </a:solidFill>
                <a:latin typeface="+mn-lt"/>
              </a:rPr>
              <a:t>6</a:t>
            </a:r>
          </a:p>
          <a:p>
            <a:pPr algn="r" eaLnBrk="1" hangingPunct="1">
              <a:lnSpc>
                <a:spcPts val="1400"/>
              </a:lnSpc>
              <a:defRPr/>
            </a:pPr>
            <a:r>
              <a:rPr lang="en-US" altLang="ja-JP" sz="1200" b="1" dirty="0" smtClean="0">
                <a:solidFill>
                  <a:srgbClr val="003065"/>
                </a:solidFill>
                <a:latin typeface="+mn-lt"/>
              </a:rPr>
              <a:t>14</a:t>
            </a:r>
          </a:p>
        </p:txBody>
      </p:sp>
      <p:cxnSp>
        <p:nvCxnSpPr>
          <p:cNvPr id="13" name="直線コネクタ 12"/>
          <p:cNvCxnSpPr/>
          <p:nvPr/>
        </p:nvCxnSpPr>
        <p:spPr>
          <a:xfrm>
            <a:off x="1608551" y="908720"/>
            <a:ext cx="252028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2278135" y="1268760"/>
            <a:ext cx="1872208"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1691680" y="1124744"/>
            <a:ext cx="2448272"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1835696" y="1951278"/>
            <a:ext cx="2304256"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テキスト ボックス 22"/>
          <p:cNvSpPr txBox="1">
            <a:spLocks noChangeArrowheads="1"/>
          </p:cNvSpPr>
          <p:nvPr/>
        </p:nvSpPr>
        <p:spPr bwMode="auto">
          <a:xfrm>
            <a:off x="4139952" y="2082359"/>
            <a:ext cx="360040"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1718</a:t>
            </a:r>
          </a:p>
          <a:p>
            <a:pPr algn="r" eaLnBrk="1" hangingPunct="1">
              <a:lnSpc>
                <a:spcPts val="1400"/>
              </a:lnSpc>
              <a:defRPr/>
            </a:pPr>
            <a:r>
              <a:rPr lang="en-US" altLang="ja-JP" sz="1200" b="1" dirty="0" smtClean="0">
                <a:solidFill>
                  <a:srgbClr val="003065"/>
                </a:solidFill>
                <a:latin typeface="+mn-lt"/>
              </a:rPr>
              <a:t>19</a:t>
            </a:r>
          </a:p>
          <a:p>
            <a:pPr algn="r" eaLnBrk="1" hangingPunct="1">
              <a:lnSpc>
                <a:spcPts val="1400"/>
              </a:lnSpc>
              <a:defRPr/>
            </a:pPr>
            <a:endParaRPr lang="en-US" altLang="ja-JP" sz="1200" b="1" dirty="0" smtClean="0">
              <a:solidFill>
                <a:srgbClr val="003065"/>
              </a:solidFill>
              <a:latin typeface="+mn-lt"/>
            </a:endParaRPr>
          </a:p>
          <a:p>
            <a:pPr algn="r" eaLnBrk="1" hangingPunct="1">
              <a:lnSpc>
                <a:spcPts val="1400"/>
              </a:lnSpc>
              <a:defRPr/>
            </a:pPr>
            <a:r>
              <a:rPr lang="en-US" altLang="ja-JP" sz="1200" b="1" dirty="0" smtClean="0">
                <a:solidFill>
                  <a:srgbClr val="003065"/>
                </a:solidFill>
                <a:latin typeface="+mn-lt"/>
              </a:rPr>
              <a:t>20</a:t>
            </a:r>
          </a:p>
          <a:p>
            <a:pPr algn="r" eaLnBrk="1" hangingPunct="1">
              <a:lnSpc>
                <a:spcPts val="1400"/>
              </a:lnSpc>
              <a:defRPr/>
            </a:pPr>
            <a:r>
              <a:rPr lang="en-US" altLang="ja-JP" sz="1200" b="1" dirty="0" smtClean="0">
                <a:solidFill>
                  <a:srgbClr val="003065"/>
                </a:solidFill>
                <a:latin typeface="+mn-lt"/>
              </a:rPr>
              <a:t>21</a:t>
            </a:r>
          </a:p>
          <a:p>
            <a:pPr algn="r" eaLnBrk="1" hangingPunct="1">
              <a:lnSpc>
                <a:spcPts val="1400"/>
              </a:lnSpc>
              <a:defRPr/>
            </a:pPr>
            <a:r>
              <a:rPr lang="en-US" altLang="ja-JP" sz="1200" b="1" dirty="0" smtClean="0">
                <a:solidFill>
                  <a:srgbClr val="003065"/>
                </a:solidFill>
                <a:latin typeface="+mn-lt"/>
              </a:rPr>
              <a:t>22</a:t>
            </a:r>
          </a:p>
          <a:p>
            <a:pPr algn="r" eaLnBrk="1" hangingPunct="1">
              <a:lnSpc>
                <a:spcPts val="1400"/>
              </a:lnSpc>
              <a:defRPr/>
            </a:pPr>
            <a:r>
              <a:rPr lang="en-US" altLang="ja-JP" sz="1200" b="1" dirty="0" smtClean="0">
                <a:solidFill>
                  <a:srgbClr val="003065"/>
                </a:solidFill>
                <a:latin typeface="+mn-lt"/>
              </a:rPr>
              <a:t>23</a:t>
            </a:r>
          </a:p>
        </p:txBody>
      </p:sp>
      <p:sp>
        <p:nvSpPr>
          <p:cNvPr id="44" name="テキスト ボックス 22"/>
          <p:cNvSpPr txBox="1">
            <a:spLocks noChangeArrowheads="1"/>
          </p:cNvSpPr>
          <p:nvPr/>
        </p:nvSpPr>
        <p:spPr bwMode="auto">
          <a:xfrm>
            <a:off x="8460431" y="3404521"/>
            <a:ext cx="36004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4649</a:t>
            </a:r>
          </a:p>
          <a:p>
            <a:pPr algn="r" eaLnBrk="1" hangingPunct="1">
              <a:lnSpc>
                <a:spcPts val="1400"/>
              </a:lnSpc>
              <a:defRPr/>
            </a:pPr>
            <a:r>
              <a:rPr lang="en-US" altLang="ja-JP" sz="1200" b="1" dirty="0" smtClean="0">
                <a:solidFill>
                  <a:srgbClr val="003065"/>
                </a:solidFill>
                <a:latin typeface="+mn-lt"/>
              </a:rPr>
              <a:t>50</a:t>
            </a:r>
            <a:r>
              <a:rPr lang="ja-JP" altLang="en-US" sz="1200" b="1" dirty="0" smtClean="0">
                <a:solidFill>
                  <a:srgbClr val="003065"/>
                </a:solidFill>
                <a:latin typeface="+mn-lt"/>
              </a:rPr>
              <a:t> </a:t>
            </a:r>
            <a:r>
              <a:rPr lang="en-US" altLang="ja-JP" sz="1200" b="1" dirty="0" smtClean="0">
                <a:solidFill>
                  <a:srgbClr val="003065"/>
                </a:solidFill>
                <a:latin typeface="+mn-lt"/>
              </a:rPr>
              <a:t>51</a:t>
            </a:r>
          </a:p>
          <a:p>
            <a:pPr algn="r" eaLnBrk="1" hangingPunct="1">
              <a:lnSpc>
                <a:spcPts val="1400"/>
              </a:lnSpc>
              <a:defRPr/>
            </a:pPr>
            <a:r>
              <a:rPr lang="en-US" altLang="ja-JP" sz="1200" b="1" dirty="0" smtClean="0">
                <a:solidFill>
                  <a:srgbClr val="003065"/>
                </a:solidFill>
                <a:latin typeface="+mn-lt"/>
              </a:rPr>
              <a:t>52</a:t>
            </a:r>
          </a:p>
        </p:txBody>
      </p:sp>
      <p:cxnSp>
        <p:nvCxnSpPr>
          <p:cNvPr id="45" name="直線コネクタ 44"/>
          <p:cNvCxnSpPr/>
          <p:nvPr/>
        </p:nvCxnSpPr>
        <p:spPr>
          <a:xfrm>
            <a:off x="6084168" y="3530440"/>
            <a:ext cx="237626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6156176" y="3708364"/>
            <a:ext cx="2304256"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a:off x="6588224" y="3890480"/>
            <a:ext cx="1872208"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a:off x="7596336" y="5949280"/>
            <a:ext cx="864096"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a:off x="6876256" y="4265378"/>
            <a:ext cx="1584176"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7668344" y="4077929"/>
            <a:ext cx="792088"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a:off x="6516216" y="6138779"/>
            <a:ext cx="1944216"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53" name="グループ化 52"/>
          <p:cNvGrpSpPr/>
          <p:nvPr/>
        </p:nvGrpSpPr>
        <p:grpSpPr>
          <a:xfrm>
            <a:off x="325715" y="476672"/>
            <a:ext cx="4102269" cy="338554"/>
            <a:chOff x="4499992" y="4159471"/>
            <a:chExt cx="4102269" cy="338554"/>
          </a:xfrm>
        </p:grpSpPr>
        <p:pic>
          <p:nvPicPr>
            <p:cNvPr id="54" name="図 53" descr="contenes_bar.png"/>
            <p:cNvPicPr>
              <a:picLocks noChangeAspect="1"/>
            </p:cNvPicPr>
            <p:nvPr/>
          </p:nvPicPr>
          <p:blipFill>
            <a:blip r:embed="rId2" cstate="print"/>
            <a:stretch>
              <a:fillRect/>
            </a:stretch>
          </p:blipFill>
          <p:spPr>
            <a:xfrm>
              <a:off x="4499992" y="4221088"/>
              <a:ext cx="4102269" cy="213342"/>
            </a:xfrm>
            <a:prstGeom prst="rect">
              <a:avLst/>
            </a:prstGeom>
          </p:spPr>
        </p:pic>
        <p:sp>
          <p:nvSpPr>
            <p:cNvPr id="55" name="テキスト ボックス 1"/>
            <p:cNvSpPr txBox="1"/>
            <p:nvPr/>
          </p:nvSpPr>
          <p:spPr bwMode="auto">
            <a:xfrm>
              <a:off x="4592053" y="4159471"/>
              <a:ext cx="1249445" cy="338554"/>
            </a:xfrm>
            <a:prstGeom prst="rect">
              <a:avLst/>
            </a:prstGeom>
            <a:noFill/>
          </p:spPr>
          <p:txBody>
            <a:bodyPr wrap="non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600" dirty="0" smtClean="0">
                  <a:solidFill>
                    <a:schemeClr val="bg1"/>
                  </a:solidFill>
                  <a:latin typeface="+mn-lt"/>
                </a:rPr>
                <a:t>Introduction</a:t>
              </a:r>
              <a:endParaRPr lang="en-US" altLang="ja-JP" sz="1600" dirty="0">
                <a:solidFill>
                  <a:schemeClr val="bg1"/>
                </a:solidFill>
                <a:latin typeface="+mn-lt"/>
              </a:endParaRPr>
            </a:p>
          </p:txBody>
        </p:sp>
      </p:grpSp>
      <p:grpSp>
        <p:nvGrpSpPr>
          <p:cNvPr id="56" name="グループ化 55"/>
          <p:cNvGrpSpPr/>
          <p:nvPr/>
        </p:nvGrpSpPr>
        <p:grpSpPr>
          <a:xfrm>
            <a:off x="323528" y="1556792"/>
            <a:ext cx="4102269" cy="338554"/>
            <a:chOff x="4499992" y="4159471"/>
            <a:chExt cx="4102269" cy="338554"/>
          </a:xfrm>
        </p:grpSpPr>
        <p:pic>
          <p:nvPicPr>
            <p:cNvPr id="57" name="図 56" descr="contenes_bar.png"/>
            <p:cNvPicPr>
              <a:picLocks noChangeAspect="1"/>
            </p:cNvPicPr>
            <p:nvPr/>
          </p:nvPicPr>
          <p:blipFill>
            <a:blip r:embed="rId2" cstate="print"/>
            <a:stretch>
              <a:fillRect/>
            </a:stretch>
          </p:blipFill>
          <p:spPr>
            <a:xfrm>
              <a:off x="4499992" y="4221088"/>
              <a:ext cx="4102269" cy="213342"/>
            </a:xfrm>
            <a:prstGeom prst="rect">
              <a:avLst/>
            </a:prstGeom>
          </p:spPr>
        </p:pic>
        <p:sp>
          <p:nvSpPr>
            <p:cNvPr id="58" name="テキスト ボックス 1"/>
            <p:cNvSpPr txBox="1"/>
            <p:nvPr/>
          </p:nvSpPr>
          <p:spPr bwMode="auto">
            <a:xfrm>
              <a:off x="4592053" y="4159471"/>
              <a:ext cx="1315938" cy="338554"/>
            </a:xfrm>
            <a:prstGeom prst="rect">
              <a:avLst/>
            </a:prstGeom>
            <a:noFill/>
          </p:spPr>
          <p:txBody>
            <a:bodyPr wrap="non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600" dirty="0" smtClean="0">
                  <a:solidFill>
                    <a:schemeClr val="bg1"/>
                  </a:solidFill>
                  <a:latin typeface="+mn-lt"/>
                </a:rPr>
                <a:t>Selling Points</a:t>
              </a:r>
            </a:p>
          </p:txBody>
        </p:sp>
      </p:grpSp>
      <p:grpSp>
        <p:nvGrpSpPr>
          <p:cNvPr id="59" name="グループ化 58"/>
          <p:cNvGrpSpPr/>
          <p:nvPr/>
        </p:nvGrpSpPr>
        <p:grpSpPr>
          <a:xfrm>
            <a:off x="4644008" y="2946430"/>
            <a:ext cx="4102269" cy="338554"/>
            <a:chOff x="4499992" y="4159471"/>
            <a:chExt cx="4102269" cy="338554"/>
          </a:xfrm>
        </p:grpSpPr>
        <p:pic>
          <p:nvPicPr>
            <p:cNvPr id="60" name="図 59" descr="contenes_bar.png"/>
            <p:cNvPicPr>
              <a:picLocks noChangeAspect="1"/>
            </p:cNvPicPr>
            <p:nvPr/>
          </p:nvPicPr>
          <p:blipFill>
            <a:blip r:embed="rId2" cstate="print"/>
            <a:stretch>
              <a:fillRect/>
            </a:stretch>
          </p:blipFill>
          <p:spPr>
            <a:xfrm>
              <a:off x="4499992" y="4221088"/>
              <a:ext cx="4102269" cy="213342"/>
            </a:xfrm>
            <a:prstGeom prst="rect">
              <a:avLst/>
            </a:prstGeom>
          </p:spPr>
        </p:pic>
        <p:sp>
          <p:nvSpPr>
            <p:cNvPr id="61" name="テキスト ボックス 1"/>
            <p:cNvSpPr txBox="1"/>
            <p:nvPr/>
          </p:nvSpPr>
          <p:spPr bwMode="auto">
            <a:xfrm>
              <a:off x="4592053" y="4159471"/>
              <a:ext cx="998991" cy="338554"/>
            </a:xfrm>
            <a:prstGeom prst="rect">
              <a:avLst/>
            </a:prstGeom>
            <a:noFill/>
          </p:spPr>
          <p:txBody>
            <a:bodyPr wrap="non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600" dirty="0" smtClean="0">
                  <a:solidFill>
                    <a:schemeClr val="bg1"/>
                  </a:solidFill>
                  <a:latin typeface="+mn-lt"/>
                </a:rPr>
                <a:t>Appendix</a:t>
              </a:r>
            </a:p>
          </p:txBody>
        </p:sp>
      </p:grpSp>
      <p:sp>
        <p:nvSpPr>
          <p:cNvPr id="63" name="正方形/長方形 62"/>
          <p:cNvSpPr/>
          <p:nvPr/>
        </p:nvSpPr>
        <p:spPr bwMode="auto">
          <a:xfrm>
            <a:off x="323528" y="3717033"/>
            <a:ext cx="4104456" cy="2664296"/>
          </a:xfrm>
          <a:prstGeom prst="rect">
            <a:avLst/>
          </a:prstGeom>
          <a:solidFill>
            <a:srgbClr val="FCE2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1200" dirty="0">
              <a:solidFill>
                <a:srgbClr val="EA5550"/>
              </a:solidFill>
            </a:endParaRPr>
          </a:p>
        </p:txBody>
      </p:sp>
      <p:sp>
        <p:nvSpPr>
          <p:cNvPr id="64" name="テキスト ボックス 63"/>
          <p:cNvSpPr txBox="1"/>
          <p:nvPr/>
        </p:nvSpPr>
        <p:spPr bwMode="auto">
          <a:xfrm>
            <a:off x="289621" y="3700018"/>
            <a:ext cx="1681487" cy="276999"/>
          </a:xfrm>
          <a:prstGeom prst="rect">
            <a:avLst/>
          </a:prstGeom>
          <a:noFill/>
        </p:spPr>
        <p:txBody>
          <a:bodyPr wrap="non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200" dirty="0" smtClean="0">
                <a:solidFill>
                  <a:srgbClr val="EA5550"/>
                </a:solidFill>
                <a:latin typeface="+mn-lt"/>
              </a:rPr>
              <a:t>   Customer Satisfaction</a:t>
            </a:r>
          </a:p>
        </p:txBody>
      </p:sp>
      <p:grpSp>
        <p:nvGrpSpPr>
          <p:cNvPr id="65" name="グループ化 5"/>
          <p:cNvGrpSpPr>
            <a:grpSpLocks/>
          </p:cNvGrpSpPr>
          <p:nvPr/>
        </p:nvGrpSpPr>
        <p:grpSpPr bwMode="auto">
          <a:xfrm>
            <a:off x="4610101" y="524161"/>
            <a:ext cx="4138363" cy="1968735"/>
            <a:chOff x="742489" y="2420169"/>
            <a:chExt cx="1597263" cy="1848634"/>
          </a:xfrm>
        </p:grpSpPr>
        <p:sp>
          <p:nvSpPr>
            <p:cNvPr id="66" name="正方形/長方形 65"/>
            <p:cNvSpPr/>
            <p:nvPr/>
          </p:nvSpPr>
          <p:spPr>
            <a:xfrm>
              <a:off x="755576" y="2420169"/>
              <a:ext cx="1584176" cy="1848634"/>
            </a:xfrm>
            <a:prstGeom prst="rect">
              <a:avLst/>
            </a:prstGeom>
            <a:solidFill>
              <a:srgbClr val="DAED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sz="1200" dirty="0">
                <a:solidFill>
                  <a:srgbClr val="00A161"/>
                </a:solidFill>
              </a:endParaRPr>
            </a:p>
          </p:txBody>
        </p:sp>
        <p:sp>
          <p:nvSpPr>
            <p:cNvPr id="67" name="テキスト ボックス 66"/>
            <p:cNvSpPr txBox="1"/>
            <p:nvPr/>
          </p:nvSpPr>
          <p:spPr>
            <a:xfrm>
              <a:off x="742489" y="2429802"/>
              <a:ext cx="744027" cy="276186"/>
            </a:xfrm>
            <a:prstGeom prst="rect">
              <a:avLst/>
            </a:prstGeom>
            <a:noFill/>
          </p:spPr>
          <p:txBody>
            <a:bodyPr wrap="non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200" dirty="0" smtClean="0">
                  <a:solidFill>
                    <a:srgbClr val="00A161"/>
                  </a:solidFill>
                  <a:latin typeface="+mn-lt"/>
                </a:rPr>
                <a:t>   Improved Work Efficiency</a:t>
              </a:r>
            </a:p>
          </p:txBody>
        </p:sp>
      </p:grpSp>
      <p:sp>
        <p:nvSpPr>
          <p:cNvPr id="68" name="正方形/長方形 67"/>
          <p:cNvSpPr/>
          <p:nvPr/>
        </p:nvSpPr>
        <p:spPr>
          <a:xfrm>
            <a:off x="395536" y="1803902"/>
            <a:ext cx="3390106" cy="276999"/>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defTabSz="457200"/>
            <a:r>
              <a:rPr lang="en-US" altLang="ja-JP" sz="1200" dirty="0" smtClean="0">
                <a:solidFill>
                  <a:srgbClr val="003065"/>
                </a:solidFill>
                <a:latin typeface="+mn-lt"/>
              </a:rPr>
              <a:t>Why the KX-NS500 ?</a:t>
            </a:r>
            <a:r>
              <a:rPr lang="ja-JP" altLang="en-US" sz="1200" dirty="0" smtClean="0">
                <a:solidFill>
                  <a:srgbClr val="003065"/>
                </a:solidFill>
                <a:latin typeface="+mn-lt"/>
              </a:rPr>
              <a:t>　</a:t>
            </a:r>
            <a:endParaRPr lang="en-US" altLang="ja-JP" sz="1200" dirty="0" smtClean="0">
              <a:solidFill>
                <a:srgbClr val="003065"/>
              </a:solidFill>
              <a:latin typeface="+mn-lt"/>
            </a:endParaRPr>
          </a:p>
        </p:txBody>
      </p:sp>
      <p:sp>
        <p:nvSpPr>
          <p:cNvPr id="69" name="正方形/長方形 68"/>
          <p:cNvSpPr/>
          <p:nvPr/>
        </p:nvSpPr>
        <p:spPr>
          <a:xfrm>
            <a:off x="395536" y="3879960"/>
            <a:ext cx="3816424" cy="2469907"/>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200" dirty="0" smtClean="0">
                <a:solidFill>
                  <a:srgbClr val="003065"/>
                </a:solidFill>
                <a:latin typeface="+mn-lt"/>
              </a:rPr>
              <a:t>Wireless Solution</a:t>
            </a:r>
          </a:p>
          <a:p>
            <a:pPr algn="l">
              <a:buFont typeface="Arial" pitchFamily="34" charset="0"/>
              <a:buChar char="•"/>
              <a:defRPr/>
            </a:pPr>
            <a:r>
              <a:rPr lang="en-US" altLang="ja-JP" sz="1200" b="0" dirty="0" smtClean="0">
                <a:solidFill>
                  <a:srgbClr val="003065"/>
                </a:solidFill>
                <a:latin typeface="+mn-lt"/>
              </a:rPr>
              <a:t>Multi Zone</a:t>
            </a:r>
          </a:p>
          <a:p>
            <a:pPr algn="l">
              <a:buFont typeface="Arial" pitchFamily="34" charset="0"/>
              <a:buChar char="•"/>
              <a:defRPr/>
            </a:pPr>
            <a:r>
              <a:rPr lang="en-US" altLang="ja-JP" sz="1200" b="0" dirty="0" smtClean="0">
                <a:solidFill>
                  <a:srgbClr val="003065"/>
                </a:solidFill>
                <a:latin typeface="+mn-lt"/>
              </a:rPr>
              <a:t>XDP Parallel Mode</a:t>
            </a:r>
          </a:p>
          <a:p>
            <a:pPr algn="l">
              <a:buFont typeface="Arial" pitchFamily="34" charset="0"/>
              <a:buChar char="•"/>
              <a:defRPr/>
            </a:pPr>
            <a:r>
              <a:rPr lang="en-US" altLang="ja-JP" sz="1200" b="0" dirty="0" smtClean="0">
                <a:solidFill>
                  <a:srgbClr val="003065"/>
                </a:solidFill>
                <a:latin typeface="+mn-lt"/>
              </a:rPr>
              <a:t>DECT Paging</a:t>
            </a:r>
          </a:p>
          <a:p>
            <a:pPr algn="l">
              <a:buFont typeface="Arial" pitchFamily="34" charset="0"/>
              <a:buChar char="•"/>
              <a:defRPr/>
            </a:pPr>
            <a:r>
              <a:rPr lang="en-US" altLang="ja-JP" sz="1200" b="0" dirty="0" smtClean="0">
                <a:solidFill>
                  <a:srgbClr val="003065"/>
                </a:solidFill>
                <a:latin typeface="+mn-lt"/>
              </a:rPr>
              <a:t>Tough Type Handset</a:t>
            </a:r>
          </a:p>
          <a:p>
            <a:pPr algn="l">
              <a:defRPr/>
            </a:pPr>
            <a:r>
              <a:rPr lang="en-US" altLang="ja-JP" sz="1200" dirty="0" smtClean="0">
                <a:solidFill>
                  <a:srgbClr val="003065"/>
                </a:solidFill>
                <a:latin typeface="Calibri" pitchFamily="34" charset="0"/>
              </a:rPr>
              <a:t>Cellular Phone Integration</a:t>
            </a:r>
          </a:p>
          <a:p>
            <a:pPr algn="l">
              <a:buFont typeface="Arial" pitchFamily="34" charset="0"/>
              <a:buChar char="•"/>
              <a:defRPr/>
            </a:pPr>
            <a:r>
              <a:rPr lang="en-US" altLang="ja-JP" sz="1200" b="0" dirty="0" smtClean="0">
                <a:solidFill>
                  <a:srgbClr val="003065"/>
                </a:solidFill>
                <a:latin typeface="Calibri" pitchFamily="34" charset="0"/>
              </a:rPr>
              <a:t>Receive a Call</a:t>
            </a:r>
          </a:p>
          <a:p>
            <a:pPr algn="l">
              <a:buFont typeface="Arial" pitchFamily="34" charset="0"/>
              <a:buChar char="•"/>
              <a:defRPr/>
            </a:pPr>
            <a:r>
              <a:rPr lang="en-US" altLang="ja-JP" sz="1150" b="0" dirty="0" smtClean="0">
                <a:solidFill>
                  <a:srgbClr val="003065"/>
                </a:solidFill>
                <a:latin typeface="Calibri" pitchFamily="34" charset="0"/>
              </a:rPr>
              <a:t>Outside Destinations in Incoming Call Distribution Groups</a:t>
            </a:r>
          </a:p>
          <a:p>
            <a:pPr algn="l">
              <a:buFont typeface="Arial" pitchFamily="34" charset="0"/>
              <a:buChar char="•"/>
              <a:defRPr/>
            </a:pPr>
            <a:r>
              <a:rPr lang="en-US" altLang="ja-JP" sz="1200" b="0" dirty="0" smtClean="0">
                <a:solidFill>
                  <a:srgbClr val="003065"/>
                </a:solidFill>
                <a:latin typeface="+mn-lt"/>
              </a:rPr>
              <a:t>Make a Call</a:t>
            </a:r>
          </a:p>
          <a:p>
            <a:pPr algn="l">
              <a:defRPr/>
            </a:pPr>
            <a:r>
              <a:rPr lang="en-US" altLang="ja-JP" sz="1200" dirty="0" smtClean="0">
                <a:solidFill>
                  <a:srgbClr val="003065"/>
                </a:solidFill>
                <a:latin typeface="+mn-lt"/>
              </a:rPr>
              <a:t>Voice</a:t>
            </a:r>
            <a:r>
              <a:rPr lang="ja-JP" altLang="en-US" sz="1200" dirty="0" smtClean="0">
                <a:solidFill>
                  <a:srgbClr val="003065"/>
                </a:solidFill>
                <a:latin typeface="+mn-lt"/>
              </a:rPr>
              <a:t> </a:t>
            </a:r>
            <a:r>
              <a:rPr lang="en-US" altLang="ja-JP" sz="1200" dirty="0" smtClean="0">
                <a:solidFill>
                  <a:srgbClr val="003065"/>
                </a:solidFill>
                <a:latin typeface="+mn-lt"/>
              </a:rPr>
              <a:t>Mail Solution</a:t>
            </a:r>
          </a:p>
          <a:p>
            <a:pPr algn="l">
              <a:buFont typeface="Arial" pitchFamily="34" charset="0"/>
              <a:buChar char="•"/>
              <a:defRPr/>
            </a:pPr>
            <a:r>
              <a:rPr lang="en-US" altLang="ja-JP" sz="1200" b="0" dirty="0" smtClean="0">
                <a:solidFill>
                  <a:srgbClr val="003065"/>
                </a:solidFill>
                <a:latin typeface="+mn-lt"/>
              </a:rPr>
              <a:t>Voice Mail</a:t>
            </a:r>
          </a:p>
          <a:p>
            <a:pPr algn="l">
              <a:buFont typeface="Arial" pitchFamily="34" charset="0"/>
              <a:buChar char="•"/>
              <a:defRPr/>
            </a:pPr>
            <a:r>
              <a:rPr lang="en-US" altLang="ja-JP" sz="1200" b="0" dirty="0" smtClean="0">
                <a:solidFill>
                  <a:srgbClr val="003065"/>
                </a:solidFill>
                <a:latin typeface="+mn-lt"/>
              </a:rPr>
              <a:t>E-mail Notification</a:t>
            </a:r>
          </a:p>
          <a:p>
            <a:pPr algn="l">
              <a:buFont typeface="Arial" pitchFamily="34" charset="0"/>
              <a:buChar char="•"/>
              <a:defRPr/>
            </a:pPr>
            <a:r>
              <a:rPr lang="en-US" altLang="ja-JP" sz="1200" b="0" dirty="0" smtClean="0">
                <a:solidFill>
                  <a:srgbClr val="003065"/>
                </a:solidFill>
                <a:latin typeface="+mn-lt"/>
              </a:rPr>
              <a:t>MS Outlook &amp; IMAP4 Integration</a:t>
            </a:r>
          </a:p>
        </p:txBody>
      </p:sp>
      <p:sp>
        <p:nvSpPr>
          <p:cNvPr id="70" name="テキスト ボックス 22"/>
          <p:cNvSpPr txBox="1">
            <a:spLocks noChangeArrowheads="1"/>
          </p:cNvSpPr>
          <p:nvPr/>
        </p:nvSpPr>
        <p:spPr bwMode="auto">
          <a:xfrm>
            <a:off x="4139222" y="1794902"/>
            <a:ext cx="36004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500"/>
              </a:lnSpc>
              <a:defRPr/>
            </a:pPr>
            <a:r>
              <a:rPr lang="en-US" altLang="ja-JP" sz="1200" b="1" dirty="0" smtClean="0">
                <a:solidFill>
                  <a:srgbClr val="003065"/>
                </a:solidFill>
                <a:latin typeface="+mn-lt"/>
              </a:rPr>
              <a:t>16</a:t>
            </a:r>
          </a:p>
        </p:txBody>
      </p:sp>
      <p:cxnSp>
        <p:nvCxnSpPr>
          <p:cNvPr id="71" name="直線コネクタ 70"/>
          <p:cNvCxnSpPr/>
          <p:nvPr/>
        </p:nvCxnSpPr>
        <p:spPr>
          <a:xfrm>
            <a:off x="1475656" y="2369662"/>
            <a:ext cx="2644243"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4710286" y="3172141"/>
            <a:ext cx="1301874" cy="276999"/>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defTabSz="457200"/>
            <a:r>
              <a:rPr lang="en-US" altLang="ja-JP" sz="1200" dirty="0" smtClean="0">
                <a:solidFill>
                  <a:srgbClr val="003065"/>
                </a:solidFill>
                <a:latin typeface="+mn-lt"/>
              </a:rPr>
              <a:t>Specifications</a:t>
            </a:r>
            <a:r>
              <a:rPr lang="ja-JP" altLang="en-US" sz="1200" dirty="0" smtClean="0">
                <a:solidFill>
                  <a:srgbClr val="003065"/>
                </a:solidFill>
                <a:latin typeface="+mn-lt"/>
              </a:rPr>
              <a:t>　</a:t>
            </a:r>
            <a:endParaRPr lang="en-US" altLang="ja-JP" sz="1200" dirty="0" smtClean="0">
              <a:solidFill>
                <a:srgbClr val="003065"/>
              </a:solidFill>
              <a:latin typeface="+mn-lt"/>
            </a:endParaRPr>
          </a:p>
        </p:txBody>
      </p:sp>
      <p:sp>
        <p:nvSpPr>
          <p:cNvPr id="75" name="正方形/長方形 74"/>
          <p:cNvSpPr/>
          <p:nvPr/>
        </p:nvSpPr>
        <p:spPr>
          <a:xfrm>
            <a:off x="4716016" y="5605403"/>
            <a:ext cx="3390106" cy="461665"/>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200" dirty="0" smtClean="0">
                <a:solidFill>
                  <a:srgbClr val="003065"/>
                </a:solidFill>
                <a:latin typeface="+mn-lt"/>
              </a:rPr>
              <a:t>Call Centre Solution </a:t>
            </a:r>
          </a:p>
          <a:p>
            <a:pPr algn="l">
              <a:buFont typeface="Arial" pitchFamily="34" charset="0"/>
              <a:buChar char="•"/>
              <a:defRPr/>
            </a:pPr>
            <a:r>
              <a:rPr lang="en-US" altLang="ja-JP" sz="1200" b="0" dirty="0" smtClean="0">
                <a:solidFill>
                  <a:srgbClr val="003065"/>
                </a:solidFill>
                <a:latin typeface="+mn-lt"/>
              </a:rPr>
              <a:t>“CC View” Activity Monitor and Report Tool</a:t>
            </a:r>
          </a:p>
        </p:txBody>
      </p:sp>
      <p:sp>
        <p:nvSpPr>
          <p:cNvPr id="76" name="テキスト ボックス 22"/>
          <p:cNvSpPr txBox="1">
            <a:spLocks noChangeArrowheads="1"/>
          </p:cNvSpPr>
          <p:nvPr/>
        </p:nvSpPr>
        <p:spPr bwMode="auto">
          <a:xfrm>
            <a:off x="8450907" y="5821427"/>
            <a:ext cx="360040"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71</a:t>
            </a:r>
          </a:p>
        </p:txBody>
      </p:sp>
      <p:sp>
        <p:nvSpPr>
          <p:cNvPr id="77" name="テキスト ボックス 8"/>
          <p:cNvSpPr txBox="1">
            <a:spLocks noChangeArrowheads="1"/>
          </p:cNvSpPr>
          <p:nvPr/>
        </p:nvSpPr>
        <p:spPr bwMode="auto">
          <a:xfrm>
            <a:off x="-1" y="75797"/>
            <a:ext cx="9144001" cy="477054"/>
          </a:xfrm>
          <a:prstGeom prst="rect">
            <a:avLst/>
          </a:prstGeom>
          <a:noFill/>
          <a:ln w="9525">
            <a:noFill/>
            <a:miter lim="800000"/>
            <a:headEnd/>
            <a:tailEnd/>
          </a:ln>
        </p:spPr>
        <p:txBody>
          <a:bodyPr wrap="square">
            <a:spAutoFit/>
          </a:bodyPr>
          <a:lstStyle/>
          <a:p>
            <a:pPr algn="ctr" defTabSz="457200"/>
            <a:r>
              <a:rPr lang="en-US" altLang="ja-JP" sz="2500" b="1" dirty="0">
                <a:solidFill>
                  <a:srgbClr val="003065"/>
                </a:solidFill>
                <a:latin typeface="Calibri" pitchFamily="34" charset="0"/>
              </a:rPr>
              <a:t>Contents</a:t>
            </a:r>
          </a:p>
        </p:txBody>
      </p:sp>
      <p:sp>
        <p:nvSpPr>
          <p:cNvPr id="80" name="正方形/長方形 79"/>
          <p:cNvSpPr/>
          <p:nvPr/>
        </p:nvSpPr>
        <p:spPr>
          <a:xfrm>
            <a:off x="4716016" y="5994763"/>
            <a:ext cx="3390106" cy="276999"/>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200" dirty="0" smtClean="0">
                <a:solidFill>
                  <a:srgbClr val="003065"/>
                </a:solidFill>
                <a:latin typeface="+mn-lt"/>
                <a:cs typeface="Arial" pitchFamily="34" charset="0"/>
              </a:rPr>
              <a:t>Communication Assistant</a:t>
            </a:r>
          </a:p>
        </p:txBody>
      </p:sp>
      <p:sp>
        <p:nvSpPr>
          <p:cNvPr id="83" name="テキスト ボックス 22"/>
          <p:cNvSpPr txBox="1">
            <a:spLocks noChangeArrowheads="1"/>
          </p:cNvSpPr>
          <p:nvPr/>
        </p:nvSpPr>
        <p:spPr bwMode="auto">
          <a:xfrm>
            <a:off x="8450907" y="6010926"/>
            <a:ext cx="360040"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72</a:t>
            </a:r>
          </a:p>
        </p:txBody>
      </p:sp>
      <p:sp>
        <p:nvSpPr>
          <p:cNvPr id="31" name="テキスト ボックス 22"/>
          <p:cNvSpPr txBox="1">
            <a:spLocks noChangeArrowheads="1"/>
          </p:cNvSpPr>
          <p:nvPr/>
        </p:nvSpPr>
        <p:spPr bwMode="auto">
          <a:xfrm>
            <a:off x="4128831" y="3727423"/>
            <a:ext cx="360040"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300"/>
              </a:lnSpc>
              <a:defRPr/>
            </a:pPr>
            <a:r>
              <a:rPr lang="en-US" altLang="ja-JP" sz="1200" b="1" dirty="0" smtClean="0">
                <a:solidFill>
                  <a:srgbClr val="003065"/>
                </a:solidFill>
                <a:latin typeface="+mn-lt"/>
              </a:rPr>
              <a:t>24</a:t>
            </a:r>
          </a:p>
        </p:txBody>
      </p:sp>
      <p:cxnSp>
        <p:nvCxnSpPr>
          <p:cNvPr id="21" name="直線コネクタ 20"/>
          <p:cNvCxnSpPr/>
          <p:nvPr/>
        </p:nvCxnSpPr>
        <p:spPr>
          <a:xfrm>
            <a:off x="1331640" y="4221088"/>
            <a:ext cx="2808312"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331640" y="5485330"/>
            <a:ext cx="2808312"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4716016" y="698500"/>
            <a:ext cx="3960440" cy="1754326"/>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defRPr/>
            </a:pPr>
            <a:r>
              <a:rPr lang="en-US" altLang="ja-JP" sz="1200" dirty="0" smtClean="0">
                <a:solidFill>
                  <a:srgbClr val="003065"/>
                </a:solidFill>
                <a:latin typeface="+mn-lt"/>
              </a:rPr>
              <a:t>Built-in DISA</a:t>
            </a:r>
          </a:p>
          <a:p>
            <a:pPr algn="l">
              <a:defRPr/>
            </a:pPr>
            <a:r>
              <a:rPr lang="en-US" altLang="ja-JP" sz="1200" dirty="0" smtClean="0">
                <a:solidFill>
                  <a:srgbClr val="003065"/>
                </a:solidFill>
                <a:latin typeface="+mn-lt"/>
              </a:rPr>
              <a:t>Call Centre Solution</a:t>
            </a:r>
          </a:p>
          <a:p>
            <a:pPr algn="l">
              <a:buFont typeface="Arial" pitchFamily="34" charset="0"/>
              <a:buChar char="•"/>
              <a:defRPr/>
            </a:pPr>
            <a:r>
              <a:rPr lang="en-US" altLang="ja-JP" sz="1200" b="0" dirty="0" smtClean="0">
                <a:solidFill>
                  <a:srgbClr val="003065"/>
                </a:solidFill>
                <a:latin typeface="+mn-lt"/>
              </a:rPr>
              <a:t>Queue Announcement</a:t>
            </a:r>
          </a:p>
          <a:p>
            <a:pPr algn="l">
              <a:buFont typeface="Arial" pitchFamily="34" charset="0"/>
              <a:buChar char="•"/>
              <a:defRPr/>
            </a:pPr>
            <a:r>
              <a:rPr lang="en-US" altLang="ja-JP" sz="1200" b="0" dirty="0" smtClean="0">
                <a:solidFill>
                  <a:srgbClr val="003065"/>
                </a:solidFill>
                <a:latin typeface="+mn-lt"/>
              </a:rPr>
              <a:t>Call Distribution</a:t>
            </a:r>
          </a:p>
          <a:p>
            <a:pPr algn="l">
              <a:buFont typeface="Arial" pitchFamily="34" charset="0"/>
              <a:buChar char="•"/>
              <a:defRPr/>
            </a:pPr>
            <a:r>
              <a:rPr lang="en-US" altLang="ja-JP" sz="1200" b="0" dirty="0" smtClean="0">
                <a:solidFill>
                  <a:srgbClr val="003065"/>
                </a:solidFill>
                <a:latin typeface="+mn-lt"/>
              </a:rPr>
              <a:t>Automatic Two-way Recording for Managers</a:t>
            </a:r>
          </a:p>
          <a:p>
            <a:pPr algn="l">
              <a:buFont typeface="Arial" pitchFamily="34" charset="0"/>
              <a:buChar char="•"/>
              <a:defRPr/>
            </a:pPr>
            <a:r>
              <a:rPr lang="en-US" altLang="ja-JP" sz="1200" b="0" dirty="0" smtClean="0">
                <a:solidFill>
                  <a:srgbClr val="003065"/>
                </a:solidFill>
                <a:latin typeface="+mn-lt"/>
              </a:rPr>
              <a:t>NAS Supported</a:t>
            </a:r>
          </a:p>
          <a:p>
            <a:pPr algn="l">
              <a:buFont typeface="Arial" pitchFamily="34" charset="0"/>
              <a:buChar char="•"/>
              <a:defRPr/>
            </a:pPr>
            <a:r>
              <a:rPr lang="en-US" altLang="ja-JP" sz="1200" b="0" dirty="0" smtClean="0">
                <a:solidFill>
                  <a:srgbClr val="003065"/>
                </a:solidFill>
                <a:latin typeface="+mn-lt"/>
              </a:rPr>
              <a:t>Activity Monitor</a:t>
            </a:r>
          </a:p>
          <a:p>
            <a:pPr algn="l">
              <a:buFont typeface="Arial" pitchFamily="34" charset="0"/>
              <a:buChar char="•"/>
              <a:defRPr/>
            </a:pPr>
            <a:r>
              <a:rPr lang="en-US" altLang="ja-JP" sz="1200" b="0" dirty="0" smtClean="0">
                <a:solidFill>
                  <a:srgbClr val="003065"/>
                </a:solidFill>
                <a:latin typeface="+mn-lt"/>
              </a:rPr>
              <a:t>Activity Report</a:t>
            </a:r>
          </a:p>
          <a:p>
            <a:pPr algn="l">
              <a:defRPr/>
            </a:pPr>
            <a:r>
              <a:rPr lang="en-US" altLang="ja-JP" sz="1200" dirty="0" smtClean="0">
                <a:solidFill>
                  <a:srgbClr val="003065"/>
                </a:solidFill>
                <a:latin typeface="+mn-lt"/>
              </a:rPr>
              <a:t>Communication Assistant</a:t>
            </a:r>
          </a:p>
        </p:txBody>
      </p:sp>
      <p:sp>
        <p:nvSpPr>
          <p:cNvPr id="33" name="テキスト ボックス 22"/>
          <p:cNvSpPr txBox="1">
            <a:spLocks noChangeArrowheads="1"/>
          </p:cNvSpPr>
          <p:nvPr/>
        </p:nvSpPr>
        <p:spPr bwMode="auto">
          <a:xfrm>
            <a:off x="8449310" y="1076605"/>
            <a:ext cx="360041"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37</a:t>
            </a:r>
          </a:p>
          <a:p>
            <a:pPr algn="r" eaLnBrk="1" hangingPunct="1">
              <a:lnSpc>
                <a:spcPts val="1400"/>
              </a:lnSpc>
              <a:defRPr/>
            </a:pPr>
            <a:r>
              <a:rPr lang="en-US" altLang="ja-JP" sz="1200" b="1" dirty="0" smtClean="0">
                <a:solidFill>
                  <a:srgbClr val="003065"/>
                </a:solidFill>
                <a:latin typeface="+mn-lt"/>
              </a:rPr>
              <a:t>38</a:t>
            </a:r>
          </a:p>
          <a:p>
            <a:pPr algn="r" eaLnBrk="1" hangingPunct="1">
              <a:lnSpc>
                <a:spcPts val="1400"/>
              </a:lnSpc>
              <a:defRPr/>
            </a:pPr>
            <a:r>
              <a:rPr lang="en-US" altLang="ja-JP" sz="1200" b="1" dirty="0" smtClean="0">
                <a:solidFill>
                  <a:srgbClr val="003065"/>
                </a:solidFill>
                <a:latin typeface="+mn-lt"/>
              </a:rPr>
              <a:t>39</a:t>
            </a:r>
          </a:p>
          <a:p>
            <a:pPr algn="r" eaLnBrk="1" hangingPunct="1">
              <a:lnSpc>
                <a:spcPts val="1400"/>
              </a:lnSpc>
              <a:defRPr/>
            </a:pPr>
            <a:r>
              <a:rPr lang="en-US" altLang="ja-JP" sz="1200" b="1" dirty="0" smtClean="0">
                <a:solidFill>
                  <a:srgbClr val="003065"/>
                </a:solidFill>
                <a:latin typeface="+mn-lt"/>
              </a:rPr>
              <a:t>40</a:t>
            </a:r>
          </a:p>
        </p:txBody>
      </p:sp>
      <p:cxnSp>
        <p:nvCxnSpPr>
          <p:cNvPr id="34" name="直線コネクタ 33"/>
          <p:cNvCxnSpPr/>
          <p:nvPr/>
        </p:nvCxnSpPr>
        <p:spPr>
          <a:xfrm>
            <a:off x="5940152" y="1947276"/>
            <a:ext cx="2530671"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a:off x="2411760" y="2894500"/>
            <a:ext cx="1728192"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a:off x="2339752" y="3275748"/>
            <a:ext cx="180020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a:off x="1979712" y="3085124"/>
            <a:ext cx="216024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a:off x="1979712" y="3470564"/>
            <a:ext cx="216024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p:nvPr/>
        </p:nvCxnSpPr>
        <p:spPr>
          <a:xfrm>
            <a:off x="1475656" y="5136410"/>
            <a:ext cx="2664296"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0" name="直線コネクタ 99"/>
          <p:cNvCxnSpPr/>
          <p:nvPr/>
        </p:nvCxnSpPr>
        <p:spPr>
          <a:xfrm>
            <a:off x="1907704" y="4755588"/>
            <a:ext cx="2232248"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直線コネクタ 103"/>
          <p:cNvCxnSpPr/>
          <p:nvPr/>
        </p:nvCxnSpPr>
        <p:spPr>
          <a:xfrm>
            <a:off x="1259632" y="5839172"/>
            <a:ext cx="288032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1" name="直線コネクタ 110"/>
          <p:cNvCxnSpPr/>
          <p:nvPr/>
        </p:nvCxnSpPr>
        <p:spPr>
          <a:xfrm>
            <a:off x="2699792" y="6199212"/>
            <a:ext cx="144016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3" name="直線コネクタ 112"/>
          <p:cNvCxnSpPr/>
          <p:nvPr/>
        </p:nvCxnSpPr>
        <p:spPr>
          <a:xfrm>
            <a:off x="1835696" y="6014361"/>
            <a:ext cx="2304256"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p:cNvCxnSpPr/>
          <p:nvPr/>
        </p:nvCxnSpPr>
        <p:spPr>
          <a:xfrm>
            <a:off x="6372200" y="1227925"/>
            <a:ext cx="2085448"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p:nvPr/>
        </p:nvCxnSpPr>
        <p:spPr>
          <a:xfrm>
            <a:off x="5971902" y="1412776"/>
            <a:ext cx="2478853"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9" name="直線コネクタ 128"/>
          <p:cNvCxnSpPr/>
          <p:nvPr/>
        </p:nvCxnSpPr>
        <p:spPr>
          <a:xfrm>
            <a:off x="5868144" y="2114913"/>
            <a:ext cx="260160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
        <p:nvSpPr>
          <p:cNvPr id="138" name="テキスト ボックス 22"/>
          <p:cNvSpPr txBox="1">
            <a:spLocks noChangeArrowheads="1"/>
          </p:cNvSpPr>
          <p:nvPr/>
        </p:nvSpPr>
        <p:spPr bwMode="auto">
          <a:xfrm>
            <a:off x="4139952" y="5712048"/>
            <a:ext cx="36004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32</a:t>
            </a:r>
          </a:p>
          <a:p>
            <a:pPr algn="r" eaLnBrk="1" hangingPunct="1">
              <a:lnSpc>
                <a:spcPts val="1400"/>
              </a:lnSpc>
              <a:defRPr/>
            </a:pPr>
            <a:r>
              <a:rPr lang="en-US" altLang="ja-JP" sz="1200" b="1" dirty="0" smtClean="0">
                <a:solidFill>
                  <a:srgbClr val="003065"/>
                </a:solidFill>
                <a:latin typeface="+mn-lt"/>
              </a:rPr>
              <a:t>33</a:t>
            </a:r>
            <a:r>
              <a:rPr lang="ja-JP" altLang="en-US" sz="1200" b="1" dirty="0" smtClean="0">
                <a:solidFill>
                  <a:srgbClr val="003065"/>
                </a:solidFill>
                <a:latin typeface="+mn-lt"/>
              </a:rPr>
              <a:t> </a:t>
            </a:r>
            <a:r>
              <a:rPr lang="en-US" altLang="ja-JP" sz="1200" b="1" dirty="0" smtClean="0">
                <a:solidFill>
                  <a:srgbClr val="003065"/>
                </a:solidFill>
                <a:latin typeface="+mn-lt"/>
              </a:rPr>
              <a:t>34</a:t>
            </a:r>
          </a:p>
        </p:txBody>
      </p:sp>
      <p:sp>
        <p:nvSpPr>
          <p:cNvPr id="139" name="テキスト ボックス 22"/>
          <p:cNvSpPr txBox="1">
            <a:spLocks noChangeArrowheads="1"/>
          </p:cNvSpPr>
          <p:nvPr/>
        </p:nvSpPr>
        <p:spPr bwMode="auto">
          <a:xfrm>
            <a:off x="8453914" y="1809999"/>
            <a:ext cx="36004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4142</a:t>
            </a:r>
          </a:p>
          <a:p>
            <a:pPr algn="r" eaLnBrk="1" hangingPunct="1">
              <a:lnSpc>
                <a:spcPts val="1400"/>
              </a:lnSpc>
              <a:defRPr/>
            </a:pPr>
            <a:r>
              <a:rPr lang="en-US" altLang="ja-JP" sz="1200" b="1" dirty="0" smtClean="0">
                <a:solidFill>
                  <a:srgbClr val="003065"/>
                </a:solidFill>
                <a:latin typeface="+mn-lt"/>
              </a:rPr>
              <a:t>43</a:t>
            </a:r>
          </a:p>
        </p:txBody>
      </p:sp>
      <p:sp>
        <p:nvSpPr>
          <p:cNvPr id="146" name="テキスト ボックス 22"/>
          <p:cNvSpPr txBox="1">
            <a:spLocks noChangeArrowheads="1"/>
          </p:cNvSpPr>
          <p:nvPr/>
        </p:nvSpPr>
        <p:spPr bwMode="auto">
          <a:xfrm>
            <a:off x="4129561" y="4106100"/>
            <a:ext cx="36004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2526</a:t>
            </a:r>
          </a:p>
          <a:p>
            <a:pPr algn="r" eaLnBrk="1" hangingPunct="1">
              <a:lnSpc>
                <a:spcPts val="1400"/>
              </a:lnSpc>
              <a:defRPr/>
            </a:pPr>
            <a:r>
              <a:rPr lang="en-US" altLang="ja-JP" sz="1200" b="1" dirty="0" smtClean="0">
                <a:solidFill>
                  <a:srgbClr val="003065"/>
                </a:solidFill>
                <a:latin typeface="+mn-lt"/>
              </a:rPr>
              <a:t>27</a:t>
            </a:r>
          </a:p>
          <a:p>
            <a:pPr algn="r" eaLnBrk="1" hangingPunct="1">
              <a:lnSpc>
                <a:spcPts val="1400"/>
              </a:lnSpc>
              <a:defRPr/>
            </a:pPr>
            <a:r>
              <a:rPr lang="en-US" altLang="ja-JP" sz="1200" b="1" dirty="0" smtClean="0">
                <a:solidFill>
                  <a:srgbClr val="003065"/>
                </a:solidFill>
                <a:latin typeface="+mn-lt"/>
              </a:rPr>
              <a:t>28</a:t>
            </a:r>
          </a:p>
          <a:p>
            <a:pPr algn="r" eaLnBrk="1" hangingPunct="1">
              <a:lnSpc>
                <a:spcPts val="1400"/>
              </a:lnSpc>
              <a:defRPr/>
            </a:pPr>
            <a:endParaRPr lang="en-US" altLang="ja-JP" sz="1200" b="1" dirty="0" smtClean="0">
              <a:solidFill>
                <a:srgbClr val="003065"/>
              </a:solidFill>
              <a:latin typeface="+mn-lt"/>
            </a:endParaRPr>
          </a:p>
          <a:p>
            <a:pPr algn="r" eaLnBrk="1" hangingPunct="1">
              <a:lnSpc>
                <a:spcPts val="1400"/>
              </a:lnSpc>
              <a:defRPr/>
            </a:pPr>
            <a:r>
              <a:rPr lang="en-US" altLang="ja-JP" sz="1200" b="1" dirty="0" smtClean="0">
                <a:solidFill>
                  <a:srgbClr val="003065"/>
                </a:solidFill>
                <a:latin typeface="+mn-lt"/>
              </a:rPr>
              <a:t>29</a:t>
            </a:r>
          </a:p>
          <a:p>
            <a:pPr algn="r" eaLnBrk="1" hangingPunct="1">
              <a:lnSpc>
                <a:spcPts val="1400"/>
              </a:lnSpc>
              <a:defRPr/>
            </a:pPr>
            <a:r>
              <a:rPr lang="en-US" altLang="ja-JP" sz="1200" b="1" dirty="0" smtClean="0">
                <a:solidFill>
                  <a:srgbClr val="003065"/>
                </a:solidFill>
                <a:latin typeface="+mn-lt"/>
              </a:rPr>
              <a:t>30</a:t>
            </a:r>
          </a:p>
          <a:p>
            <a:pPr algn="r" eaLnBrk="1" hangingPunct="1">
              <a:lnSpc>
                <a:spcPts val="1400"/>
              </a:lnSpc>
              <a:defRPr/>
            </a:pPr>
            <a:r>
              <a:rPr lang="en-US" altLang="ja-JP" sz="1200" b="1" dirty="0" smtClean="0">
                <a:solidFill>
                  <a:srgbClr val="003065"/>
                </a:solidFill>
                <a:latin typeface="+mn-lt"/>
              </a:rPr>
              <a:t>31</a:t>
            </a:r>
          </a:p>
          <a:p>
            <a:pPr algn="r" eaLnBrk="1" hangingPunct="1">
              <a:lnSpc>
                <a:spcPts val="1400"/>
              </a:lnSpc>
              <a:defRPr/>
            </a:pPr>
            <a:endParaRPr lang="en-US" altLang="ja-JP" sz="1200" b="1" dirty="0" smtClean="0">
              <a:solidFill>
                <a:srgbClr val="003065"/>
              </a:solidFill>
              <a:latin typeface="+mn-lt"/>
            </a:endParaRPr>
          </a:p>
        </p:txBody>
      </p:sp>
      <p:cxnSp>
        <p:nvCxnSpPr>
          <p:cNvPr id="99" name="直線コネクタ 98"/>
          <p:cNvCxnSpPr/>
          <p:nvPr/>
        </p:nvCxnSpPr>
        <p:spPr>
          <a:xfrm>
            <a:off x="2123728" y="2559860"/>
            <a:ext cx="201622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
        <p:nvSpPr>
          <p:cNvPr id="102" name="テキスト ボックス 22"/>
          <p:cNvSpPr txBox="1">
            <a:spLocks noChangeArrowheads="1"/>
          </p:cNvSpPr>
          <p:nvPr/>
        </p:nvSpPr>
        <p:spPr bwMode="auto">
          <a:xfrm>
            <a:off x="8460431" y="4490730"/>
            <a:ext cx="360041"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5758</a:t>
            </a:r>
          </a:p>
          <a:p>
            <a:pPr algn="r" eaLnBrk="1" hangingPunct="1">
              <a:lnSpc>
                <a:spcPts val="1400"/>
              </a:lnSpc>
              <a:defRPr/>
            </a:pPr>
            <a:r>
              <a:rPr lang="en-US" altLang="ja-JP" sz="1200" b="1" dirty="0" smtClean="0">
                <a:solidFill>
                  <a:srgbClr val="003065"/>
                </a:solidFill>
                <a:latin typeface="+mn-lt"/>
              </a:rPr>
              <a:t>63</a:t>
            </a:r>
            <a:r>
              <a:rPr lang="ja-JP" altLang="en-US" sz="1200" b="1" dirty="0" smtClean="0">
                <a:solidFill>
                  <a:srgbClr val="003065"/>
                </a:solidFill>
                <a:latin typeface="+mn-lt"/>
              </a:rPr>
              <a:t> </a:t>
            </a:r>
            <a:r>
              <a:rPr lang="en-US" altLang="ja-JP" sz="1200" b="1" dirty="0" smtClean="0">
                <a:solidFill>
                  <a:srgbClr val="003065"/>
                </a:solidFill>
                <a:latin typeface="+mn-lt"/>
              </a:rPr>
              <a:t>66</a:t>
            </a:r>
          </a:p>
        </p:txBody>
      </p:sp>
      <p:cxnSp>
        <p:nvCxnSpPr>
          <p:cNvPr id="103" name="直線コネクタ 102"/>
          <p:cNvCxnSpPr/>
          <p:nvPr/>
        </p:nvCxnSpPr>
        <p:spPr>
          <a:xfrm>
            <a:off x="5580112" y="4622622"/>
            <a:ext cx="288032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直線コネクタ 104"/>
          <p:cNvCxnSpPr/>
          <p:nvPr/>
        </p:nvCxnSpPr>
        <p:spPr>
          <a:xfrm>
            <a:off x="6588224" y="4797082"/>
            <a:ext cx="1872208"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6" name="直線コネクタ 105"/>
          <p:cNvCxnSpPr/>
          <p:nvPr/>
        </p:nvCxnSpPr>
        <p:spPr>
          <a:xfrm>
            <a:off x="6804248" y="4984531"/>
            <a:ext cx="165618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8" name="直線コネクタ 107"/>
          <p:cNvCxnSpPr/>
          <p:nvPr/>
        </p:nvCxnSpPr>
        <p:spPr>
          <a:xfrm>
            <a:off x="6012160" y="5168312"/>
            <a:ext cx="2448272"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
        <p:nvSpPr>
          <p:cNvPr id="109" name="正方形/長方形 108"/>
          <p:cNvSpPr/>
          <p:nvPr/>
        </p:nvSpPr>
        <p:spPr>
          <a:xfrm>
            <a:off x="4710286" y="4297953"/>
            <a:ext cx="1733922" cy="276999"/>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defTabSz="457200"/>
            <a:r>
              <a:rPr lang="en-US" altLang="ja-JP" sz="1200" dirty="0" smtClean="0">
                <a:solidFill>
                  <a:srgbClr val="003065"/>
                </a:solidFill>
                <a:latin typeface="+mn-lt"/>
              </a:rPr>
              <a:t>Terminal Information</a:t>
            </a:r>
            <a:r>
              <a:rPr lang="ja-JP" altLang="en-US" sz="1200" dirty="0" smtClean="0">
                <a:solidFill>
                  <a:srgbClr val="003065"/>
                </a:solidFill>
                <a:latin typeface="+mn-lt"/>
              </a:rPr>
              <a:t>　</a:t>
            </a:r>
            <a:endParaRPr lang="en-US" altLang="ja-JP" sz="1200" dirty="0" smtClean="0">
              <a:solidFill>
                <a:srgbClr val="003065"/>
              </a:solidFill>
              <a:latin typeface="+mn-lt"/>
            </a:endParaRPr>
          </a:p>
        </p:txBody>
      </p:sp>
      <p:sp>
        <p:nvSpPr>
          <p:cNvPr id="110" name="正方形/長方形 109"/>
          <p:cNvSpPr/>
          <p:nvPr/>
        </p:nvSpPr>
        <p:spPr>
          <a:xfrm>
            <a:off x="4716016" y="4470141"/>
            <a:ext cx="3379277" cy="830997"/>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a:buFont typeface="Arial" pitchFamily="34" charset="0"/>
              <a:buChar char="•"/>
              <a:defRPr/>
            </a:pPr>
            <a:r>
              <a:rPr lang="en-US" altLang="ja-JP" sz="1200" b="0" dirty="0" smtClean="0">
                <a:solidFill>
                  <a:srgbClr val="003065"/>
                </a:solidFill>
                <a:latin typeface="+mn-lt"/>
              </a:rPr>
              <a:t>Overview</a:t>
            </a:r>
          </a:p>
          <a:p>
            <a:pPr algn="l">
              <a:buFont typeface="Arial" pitchFamily="34" charset="0"/>
              <a:buChar char="•"/>
              <a:defRPr/>
            </a:pPr>
            <a:r>
              <a:rPr lang="en-US" altLang="ja-JP" sz="1200" b="0" dirty="0" smtClean="0">
                <a:solidFill>
                  <a:srgbClr val="003065"/>
                </a:solidFill>
                <a:latin typeface="+mn-lt"/>
              </a:rPr>
              <a:t>IP</a:t>
            </a:r>
            <a:r>
              <a:rPr lang="ja-JP" altLang="en-US" sz="1200" b="0" dirty="0" smtClean="0">
                <a:solidFill>
                  <a:srgbClr val="003065"/>
                </a:solidFill>
                <a:latin typeface="+mn-lt"/>
              </a:rPr>
              <a:t> </a:t>
            </a:r>
            <a:r>
              <a:rPr lang="en-US" altLang="ja-JP" sz="1200" b="0" dirty="0" smtClean="0">
                <a:solidFill>
                  <a:srgbClr val="003065"/>
                </a:solidFill>
                <a:latin typeface="+mn-lt"/>
              </a:rPr>
              <a:t>Phone</a:t>
            </a:r>
            <a:r>
              <a:rPr lang="ja-JP" altLang="en-US" sz="1200" b="0" dirty="0" smtClean="0">
                <a:solidFill>
                  <a:srgbClr val="003065"/>
                </a:solidFill>
                <a:latin typeface="+mn-lt"/>
              </a:rPr>
              <a:t> </a:t>
            </a:r>
            <a:r>
              <a:rPr lang="en-US" altLang="ja-JP" sz="1200" b="0" dirty="0" smtClean="0">
                <a:solidFill>
                  <a:srgbClr val="003065"/>
                </a:solidFill>
                <a:latin typeface="+mn-lt"/>
              </a:rPr>
              <a:t>‘KX-NT5xx</a:t>
            </a:r>
            <a:r>
              <a:rPr lang="ja-JP" altLang="en-US" sz="1200" b="0" dirty="0" smtClean="0">
                <a:solidFill>
                  <a:srgbClr val="003065"/>
                </a:solidFill>
                <a:latin typeface="+mn-lt"/>
              </a:rPr>
              <a:t> </a:t>
            </a:r>
            <a:r>
              <a:rPr lang="en-US" altLang="ja-JP" sz="1200" b="0" dirty="0" smtClean="0">
                <a:solidFill>
                  <a:srgbClr val="003065"/>
                </a:solidFill>
                <a:latin typeface="+mn-lt"/>
              </a:rPr>
              <a:t>Series’</a:t>
            </a:r>
          </a:p>
          <a:p>
            <a:pPr algn="l">
              <a:buFont typeface="Arial" pitchFamily="34" charset="0"/>
              <a:buChar char="•"/>
              <a:defRPr/>
            </a:pPr>
            <a:r>
              <a:rPr lang="en-US" altLang="ja-JP" sz="1200" b="0" dirty="0" smtClean="0">
                <a:solidFill>
                  <a:srgbClr val="003065"/>
                </a:solidFill>
                <a:latin typeface="+mn-lt"/>
              </a:rPr>
              <a:t>Digital Phone ‘KX-DT5xx Series’</a:t>
            </a:r>
          </a:p>
          <a:p>
            <a:pPr algn="l">
              <a:buFont typeface="Arial" pitchFamily="34" charset="0"/>
              <a:buChar char="•"/>
              <a:defRPr/>
            </a:pPr>
            <a:r>
              <a:rPr lang="en-US" altLang="ja-JP" sz="1200" b="0" dirty="0" smtClean="0">
                <a:solidFill>
                  <a:srgbClr val="003065"/>
                </a:solidFill>
                <a:latin typeface="+mn-lt"/>
              </a:rPr>
              <a:t>Wireless</a:t>
            </a:r>
            <a:r>
              <a:rPr lang="ja-JP" altLang="en-US" sz="1200" b="0" dirty="0" smtClean="0">
                <a:solidFill>
                  <a:srgbClr val="003065"/>
                </a:solidFill>
                <a:latin typeface="+mn-lt"/>
              </a:rPr>
              <a:t> </a:t>
            </a:r>
            <a:r>
              <a:rPr lang="en-US" altLang="ja-JP" sz="1200" b="0" dirty="0" smtClean="0">
                <a:solidFill>
                  <a:srgbClr val="003065"/>
                </a:solidFill>
                <a:latin typeface="+mn-lt"/>
              </a:rPr>
              <a:t>Terminal</a:t>
            </a:r>
          </a:p>
        </p:txBody>
      </p:sp>
      <p:cxnSp>
        <p:nvCxnSpPr>
          <p:cNvPr id="96" name="直線コネクタ 95"/>
          <p:cNvCxnSpPr/>
          <p:nvPr/>
        </p:nvCxnSpPr>
        <p:spPr>
          <a:xfrm>
            <a:off x="1691680" y="4385886"/>
            <a:ext cx="2448272"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a:off x="1310858" y="2204864"/>
            <a:ext cx="2808312"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a:off x="1979712" y="3861048"/>
            <a:ext cx="216024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a:off x="6475381" y="698469"/>
            <a:ext cx="1974660"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
        <p:nvSpPr>
          <p:cNvPr id="118" name="テキスト ボックス 22"/>
          <p:cNvSpPr txBox="1">
            <a:spLocks noChangeArrowheads="1"/>
          </p:cNvSpPr>
          <p:nvPr/>
        </p:nvSpPr>
        <p:spPr bwMode="auto">
          <a:xfrm>
            <a:off x="8440379" y="526744"/>
            <a:ext cx="36004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500"/>
              </a:lnSpc>
              <a:defRPr/>
            </a:pPr>
            <a:r>
              <a:rPr lang="en-US" altLang="ja-JP" sz="1200" b="1" dirty="0" smtClean="0">
                <a:solidFill>
                  <a:srgbClr val="003065"/>
                </a:solidFill>
                <a:latin typeface="+mn-lt"/>
              </a:rPr>
              <a:t>35</a:t>
            </a:r>
          </a:p>
          <a:p>
            <a:pPr algn="r" eaLnBrk="1" hangingPunct="1">
              <a:lnSpc>
                <a:spcPts val="1500"/>
              </a:lnSpc>
              <a:defRPr/>
            </a:pPr>
            <a:r>
              <a:rPr lang="en-US" altLang="ja-JP" sz="1200" b="1" dirty="0" smtClean="0">
                <a:solidFill>
                  <a:srgbClr val="003065"/>
                </a:solidFill>
                <a:latin typeface="+mn-lt"/>
              </a:rPr>
              <a:t>36</a:t>
            </a:r>
          </a:p>
        </p:txBody>
      </p:sp>
      <p:cxnSp>
        <p:nvCxnSpPr>
          <p:cNvPr id="114" name="直線コネクタ 113"/>
          <p:cNvCxnSpPr/>
          <p:nvPr/>
        </p:nvCxnSpPr>
        <p:spPr>
          <a:xfrm>
            <a:off x="1403648" y="4581128"/>
            <a:ext cx="273630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8" name="直線コネクタ 127"/>
          <p:cNvCxnSpPr/>
          <p:nvPr/>
        </p:nvCxnSpPr>
        <p:spPr>
          <a:xfrm>
            <a:off x="3932436" y="5315558"/>
            <a:ext cx="21602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1" name="直線コネクタ 140"/>
          <p:cNvCxnSpPr/>
          <p:nvPr/>
        </p:nvCxnSpPr>
        <p:spPr>
          <a:xfrm>
            <a:off x="6113196" y="2809956"/>
            <a:ext cx="237626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5" name="直線コネクタ 144"/>
          <p:cNvCxnSpPr/>
          <p:nvPr/>
        </p:nvCxnSpPr>
        <p:spPr>
          <a:xfrm>
            <a:off x="7661994" y="1596624"/>
            <a:ext cx="792088"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1" name="直線コネクタ 150"/>
          <p:cNvCxnSpPr/>
          <p:nvPr/>
        </p:nvCxnSpPr>
        <p:spPr>
          <a:xfrm>
            <a:off x="5868144" y="1772816"/>
            <a:ext cx="2592288"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p:nvPr/>
        </p:nvCxnSpPr>
        <p:spPr>
          <a:xfrm>
            <a:off x="6597749" y="2314972"/>
            <a:ext cx="186942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
        <p:nvSpPr>
          <p:cNvPr id="157" name="正方形/長方形 156"/>
          <p:cNvSpPr/>
          <p:nvPr/>
        </p:nvSpPr>
        <p:spPr>
          <a:xfrm>
            <a:off x="4716016" y="2492307"/>
            <a:ext cx="3379277" cy="461665"/>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defTabSz="457200"/>
            <a:r>
              <a:rPr lang="en-US" altLang="ja-JP" sz="1200" dirty="0" smtClean="0">
                <a:solidFill>
                  <a:srgbClr val="003065"/>
                </a:solidFill>
                <a:latin typeface="+mn-lt"/>
              </a:rPr>
              <a:t>Simplified Maintenance</a:t>
            </a:r>
          </a:p>
          <a:p>
            <a:pPr algn="l" defTabSz="457200">
              <a:buFont typeface="Arial" pitchFamily="34" charset="0"/>
              <a:buChar char="•"/>
            </a:pPr>
            <a:r>
              <a:rPr lang="en-US" altLang="ja-JP" sz="1200" b="0" dirty="0" smtClean="0">
                <a:solidFill>
                  <a:srgbClr val="003065"/>
                </a:solidFill>
                <a:latin typeface="+mn-lt"/>
                <a:ea typeface="+mn-ea"/>
              </a:rPr>
              <a:t>Web Maintenance</a:t>
            </a:r>
            <a:endParaRPr lang="en-US" altLang="ja-JP" sz="1200" dirty="0" smtClean="0">
              <a:solidFill>
                <a:srgbClr val="003065"/>
              </a:solidFill>
              <a:latin typeface="+mn-lt"/>
              <a:ea typeface="+mn-ea"/>
            </a:endParaRPr>
          </a:p>
        </p:txBody>
      </p:sp>
      <p:sp>
        <p:nvSpPr>
          <p:cNvPr id="160" name="テキスト ボックス 22"/>
          <p:cNvSpPr txBox="1">
            <a:spLocks noChangeArrowheads="1"/>
          </p:cNvSpPr>
          <p:nvPr/>
        </p:nvSpPr>
        <p:spPr bwMode="auto">
          <a:xfrm>
            <a:off x="8460432" y="2665940"/>
            <a:ext cx="360040"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lnSpc>
                <a:spcPts val="1400"/>
              </a:lnSpc>
              <a:defRPr/>
            </a:pPr>
            <a:r>
              <a:rPr lang="en-US" altLang="ja-JP" sz="1200" b="1" dirty="0" smtClean="0">
                <a:solidFill>
                  <a:srgbClr val="003065"/>
                </a:solidFill>
                <a:latin typeface="+mn-lt"/>
              </a:rPr>
              <a:t>44</a:t>
            </a:r>
          </a:p>
        </p:txBody>
      </p:sp>
      <p:sp>
        <p:nvSpPr>
          <p:cNvPr id="161" name="正方形/長方形 160"/>
          <p:cNvSpPr/>
          <p:nvPr/>
        </p:nvSpPr>
        <p:spPr>
          <a:xfrm>
            <a:off x="4710286" y="5384249"/>
            <a:ext cx="3390106" cy="276999"/>
          </a:xfrm>
          <a:prstGeom prst="rect">
            <a:avLst/>
          </a:prstGeom>
        </p:spPr>
        <p:txBody>
          <a:bodyPr wrap="square">
            <a:spAutoFit/>
          </a:bodyPr>
          <a:lstStyle>
            <a:defPPr>
              <a:defRPr lang="ja-JP"/>
            </a:defPPr>
            <a:lvl1pPr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1pPr>
            <a:lvl2pPr marL="4572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2pPr>
            <a:lvl3pPr marL="9144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b="1" kern="1200">
                <a:solidFill>
                  <a:srgbClr val="003399"/>
                </a:solidFill>
                <a:latin typeface="Arial" pitchFamily="34" charset="0"/>
                <a:ea typeface="ＭＳ Ｐゴシック" pitchFamily="50" charset="-128"/>
                <a:cs typeface="+mn-cs"/>
              </a:defRPr>
            </a:lvl5pPr>
            <a:lvl6pPr marL="2286000" algn="l" defTabSz="914400" rtl="0" eaLnBrk="1" latinLnBrk="0" hangingPunct="1">
              <a:defRPr kumimoji="1" sz="1400" b="1" kern="1200">
                <a:solidFill>
                  <a:srgbClr val="003399"/>
                </a:solidFill>
                <a:latin typeface="Arial" pitchFamily="34" charset="0"/>
                <a:ea typeface="ＭＳ Ｐゴシック" pitchFamily="50" charset="-128"/>
                <a:cs typeface="+mn-cs"/>
              </a:defRPr>
            </a:lvl6pPr>
            <a:lvl7pPr marL="2743200" algn="l" defTabSz="914400" rtl="0" eaLnBrk="1" latinLnBrk="0" hangingPunct="1">
              <a:defRPr kumimoji="1" sz="1400" b="1" kern="1200">
                <a:solidFill>
                  <a:srgbClr val="003399"/>
                </a:solidFill>
                <a:latin typeface="Arial" pitchFamily="34" charset="0"/>
                <a:ea typeface="ＭＳ Ｐゴシック" pitchFamily="50" charset="-128"/>
                <a:cs typeface="+mn-cs"/>
              </a:defRPr>
            </a:lvl7pPr>
            <a:lvl8pPr marL="3200400" algn="l" defTabSz="914400" rtl="0" eaLnBrk="1" latinLnBrk="0" hangingPunct="1">
              <a:defRPr kumimoji="1" sz="1400" b="1" kern="1200">
                <a:solidFill>
                  <a:srgbClr val="003399"/>
                </a:solidFill>
                <a:latin typeface="Arial" pitchFamily="34" charset="0"/>
                <a:ea typeface="ＭＳ Ｐゴシック" pitchFamily="50" charset="-128"/>
                <a:cs typeface="+mn-cs"/>
              </a:defRPr>
            </a:lvl8pPr>
            <a:lvl9pPr marL="3657600" algn="l" defTabSz="914400" rtl="0" eaLnBrk="1" latinLnBrk="0" hangingPunct="1">
              <a:defRPr kumimoji="1" sz="1400" b="1" kern="1200">
                <a:solidFill>
                  <a:srgbClr val="003399"/>
                </a:solidFill>
                <a:latin typeface="Arial" pitchFamily="34" charset="0"/>
                <a:ea typeface="ＭＳ Ｐゴシック" pitchFamily="50" charset="-128"/>
                <a:cs typeface="+mn-cs"/>
              </a:defRPr>
            </a:lvl9pPr>
          </a:lstStyle>
          <a:p>
            <a:pPr algn="l" defTabSz="457200"/>
            <a:r>
              <a:rPr lang="en-US" altLang="ja-JP" sz="1200" dirty="0" smtClean="0">
                <a:solidFill>
                  <a:srgbClr val="00A161"/>
                </a:solidFill>
                <a:latin typeface="+mn-lt"/>
                <a:cs typeface="Arial" pitchFamily="34" charset="0"/>
              </a:rPr>
              <a:t>Improved Work Efficiency </a:t>
            </a:r>
            <a:r>
              <a:rPr lang="ja-JP" altLang="en-US" sz="1200" dirty="0" smtClean="0">
                <a:solidFill>
                  <a:srgbClr val="003065"/>
                </a:solidFill>
                <a:latin typeface="+mn-lt"/>
                <a:cs typeface="Arial" pitchFamily="34" charset="0"/>
              </a:rPr>
              <a:t>　</a:t>
            </a:r>
            <a:endParaRPr lang="en-US" altLang="ja-JP" sz="1200" dirty="0" smtClean="0">
              <a:solidFill>
                <a:srgbClr val="003065"/>
              </a:solidFill>
              <a:latin typeface="+mn-lt"/>
              <a:cs typeface="Arial" pitchFamily="34" charset="0"/>
            </a:endParaRPr>
          </a:p>
        </p:txBody>
      </p:sp>
      <p:cxnSp>
        <p:nvCxnSpPr>
          <p:cNvPr id="162" name="直線コネクタ 161"/>
          <p:cNvCxnSpPr/>
          <p:nvPr/>
        </p:nvCxnSpPr>
        <p:spPr>
          <a:xfrm>
            <a:off x="5796136" y="847103"/>
            <a:ext cx="2643514" cy="0"/>
          </a:xfrm>
          <a:prstGeom prst="line">
            <a:avLst/>
          </a:prstGeom>
          <a:ln w="3175" cmpd="sng">
            <a:solidFill>
              <a:srgbClr val="00406F"/>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6356A3"/>
                </a:solidFill>
                <a:latin typeface="Calibri" pitchFamily="34" charset="0"/>
              </a:rPr>
              <a:t>IP Networking </a:t>
            </a:r>
            <a:r>
              <a:rPr lang="en-US" altLang="ja-JP" b="1" dirty="0" smtClean="0">
                <a:solidFill>
                  <a:srgbClr val="6356A3"/>
                </a:solidFill>
              </a:rPr>
              <a:t>-Saving Network Costs</a:t>
            </a:r>
            <a:r>
              <a:rPr lang="en-US" altLang="ja-JP" b="1" dirty="0" smtClean="0">
                <a:solidFill>
                  <a:srgbClr val="6356A3"/>
                </a:solidFill>
                <a:latin typeface="Calibri" pitchFamily="34" charset="0"/>
              </a:rPr>
              <a:t>-</a:t>
            </a:r>
            <a:endParaRPr kumimoji="1" lang="ja-JP" altLang="en-US" b="1" dirty="0">
              <a:solidFill>
                <a:srgbClr val="6356A3"/>
              </a:solidFill>
              <a:latin typeface="Calibri" pitchFamily="34" charset="0"/>
            </a:endParaRPr>
          </a:p>
        </p:txBody>
      </p:sp>
      <p:grpSp>
        <p:nvGrpSpPr>
          <p:cNvPr id="128" name="グループ化 11"/>
          <p:cNvGrpSpPr/>
          <p:nvPr/>
        </p:nvGrpSpPr>
        <p:grpSpPr>
          <a:xfrm>
            <a:off x="5508104" y="1983388"/>
            <a:ext cx="3312368" cy="1229588"/>
            <a:chOff x="5508104" y="2565699"/>
            <a:chExt cx="3312368" cy="1229588"/>
          </a:xfrm>
        </p:grpSpPr>
        <p:sp>
          <p:nvSpPr>
            <p:cNvPr id="130" name="角丸四角形 129"/>
            <p:cNvSpPr/>
            <p:nvPr/>
          </p:nvSpPr>
          <p:spPr>
            <a:xfrm>
              <a:off x="5508104" y="2780927"/>
              <a:ext cx="3312368" cy="1014360"/>
            </a:xfrm>
            <a:prstGeom prst="roundRect">
              <a:avLst>
                <a:gd name="adj" fmla="val 6467"/>
              </a:avLst>
            </a:prstGeom>
            <a:solidFill>
              <a:srgbClr val="E0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1" name="グループ化 9"/>
            <p:cNvGrpSpPr/>
            <p:nvPr/>
          </p:nvGrpSpPr>
          <p:grpSpPr>
            <a:xfrm>
              <a:off x="5508104" y="2565699"/>
              <a:ext cx="3312368" cy="299049"/>
              <a:chOff x="5436096" y="1761799"/>
              <a:chExt cx="3312368" cy="299049"/>
            </a:xfrm>
          </p:grpSpPr>
          <p:sp>
            <p:nvSpPr>
              <p:cNvPr id="132" name="角丸四角形 131"/>
              <p:cNvSpPr/>
              <p:nvPr/>
            </p:nvSpPr>
            <p:spPr>
              <a:xfrm>
                <a:off x="5436096" y="1772816"/>
                <a:ext cx="3312368" cy="288032"/>
              </a:xfrm>
              <a:prstGeom prst="roundRect">
                <a:avLst/>
              </a:prstGeom>
              <a:solidFill>
                <a:srgbClr val="63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grpSp>
        <p:nvGrpSpPr>
          <p:cNvPr id="134" name="グループ化 14"/>
          <p:cNvGrpSpPr/>
          <p:nvPr/>
        </p:nvGrpSpPr>
        <p:grpSpPr>
          <a:xfrm>
            <a:off x="5508104" y="3501008"/>
            <a:ext cx="3312368" cy="1080120"/>
            <a:chOff x="5148064" y="4149080"/>
            <a:chExt cx="3312368" cy="1080120"/>
          </a:xfrm>
        </p:grpSpPr>
        <p:grpSp>
          <p:nvGrpSpPr>
            <p:cNvPr id="135" name="グループ化 15"/>
            <p:cNvGrpSpPr/>
            <p:nvPr/>
          </p:nvGrpSpPr>
          <p:grpSpPr>
            <a:xfrm>
              <a:off x="5148064" y="4149080"/>
              <a:ext cx="3312368" cy="1080120"/>
              <a:chOff x="5508104" y="2565699"/>
              <a:chExt cx="3312368" cy="1080120"/>
            </a:xfrm>
          </p:grpSpPr>
          <p:sp>
            <p:nvSpPr>
              <p:cNvPr id="137" name="角丸四角形 136"/>
              <p:cNvSpPr/>
              <p:nvPr/>
            </p:nvSpPr>
            <p:spPr>
              <a:xfrm>
                <a:off x="5508104" y="2780928"/>
                <a:ext cx="3312368" cy="864891"/>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8" name="グループ化 9"/>
              <p:cNvGrpSpPr/>
              <p:nvPr/>
            </p:nvGrpSpPr>
            <p:grpSpPr>
              <a:xfrm>
                <a:off x="5508104" y="2565699"/>
                <a:ext cx="3312368" cy="299049"/>
                <a:chOff x="5436096" y="1761799"/>
                <a:chExt cx="3312368" cy="299049"/>
              </a:xfrm>
            </p:grpSpPr>
            <p:sp>
              <p:nvSpPr>
                <p:cNvPr id="139" name="角丸四角形 138"/>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39"/>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136" name="テキスト ボックス 135"/>
            <p:cNvSpPr txBox="1"/>
            <p:nvPr/>
          </p:nvSpPr>
          <p:spPr>
            <a:xfrm>
              <a:off x="5187020" y="4487086"/>
              <a:ext cx="3129395" cy="600164"/>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Companies which have branches.</a:t>
              </a:r>
            </a:p>
            <a:p>
              <a:pPr>
                <a:buBlip>
                  <a:blip r:embed="rId2"/>
                </a:buBlip>
              </a:pPr>
              <a:endParaRPr lang="en-US" altLang="ja-JP" sz="1100" dirty="0" smtClean="0">
                <a:latin typeface="Arial" pitchFamily="34" charset="0"/>
                <a:cs typeface="Arial" pitchFamily="34" charset="0"/>
              </a:endParaRPr>
            </a:p>
            <a:p>
              <a:pPr>
                <a:buBlip>
                  <a:blip r:embed="rId2"/>
                </a:buBlip>
              </a:pPr>
              <a:r>
                <a:rPr lang="en-US" altLang="ja-JP" sz="1100" dirty="0" smtClean="0">
                  <a:latin typeface="Arial" pitchFamily="34" charset="0"/>
                  <a:cs typeface="Arial" pitchFamily="34" charset="0"/>
                </a:rPr>
                <a:t> Companies using an IP network system.</a:t>
              </a:r>
            </a:p>
          </p:txBody>
        </p:sp>
      </p:grpSp>
      <p:grpSp>
        <p:nvGrpSpPr>
          <p:cNvPr id="162" name="グループ化 161"/>
          <p:cNvGrpSpPr/>
          <p:nvPr/>
        </p:nvGrpSpPr>
        <p:grpSpPr>
          <a:xfrm>
            <a:off x="539552" y="1813651"/>
            <a:ext cx="3842129" cy="4468666"/>
            <a:chOff x="539552" y="1813651"/>
            <a:chExt cx="3842129" cy="4468666"/>
          </a:xfrm>
        </p:grpSpPr>
        <p:sp>
          <p:nvSpPr>
            <p:cNvPr id="24" name="Text Box 101"/>
            <p:cNvSpPr txBox="1">
              <a:spLocks noChangeArrowheads="1"/>
            </p:cNvSpPr>
            <p:nvPr/>
          </p:nvSpPr>
          <p:spPr bwMode="auto">
            <a:xfrm>
              <a:off x="539552" y="6036096"/>
              <a:ext cx="10054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1" lang="en-US" altLang="ja-JP" sz="1000" dirty="0" smtClean="0">
                  <a:solidFill>
                    <a:srgbClr val="005BAC"/>
                  </a:solidFill>
                  <a:latin typeface="Arial" charset="0"/>
                  <a:ea typeface="HGP創英角ｺﾞｼｯｸUB" pitchFamily="50" charset="-128"/>
                </a:rPr>
                <a:t>Ext.2000   </a:t>
              </a:r>
              <a:r>
                <a:rPr kumimoji="1" lang="ja-JP" altLang="en-US" sz="1000" dirty="0" smtClean="0">
                  <a:solidFill>
                    <a:srgbClr val="005BAC"/>
                  </a:solidFill>
                  <a:latin typeface="Arial" charset="0"/>
                  <a:ea typeface="HGP創英角ｺﾞｼｯｸUB" pitchFamily="50" charset="-128"/>
                </a:rPr>
                <a:t>　</a:t>
              </a:r>
              <a:r>
                <a:rPr kumimoji="1" lang="en-US" altLang="ja-JP" sz="1000" dirty="0" smtClean="0">
                  <a:solidFill>
                    <a:srgbClr val="005BAC"/>
                  </a:solidFill>
                  <a:latin typeface="Arial" charset="0"/>
                  <a:ea typeface="HGP創英角ｺﾞｼｯｸUB" pitchFamily="50" charset="-128"/>
                </a:rPr>
                <a:t>…</a:t>
              </a:r>
              <a:endParaRPr kumimoji="1" lang="en-US" altLang="ja-JP" sz="1000" dirty="0">
                <a:solidFill>
                  <a:srgbClr val="005BAC"/>
                </a:solidFill>
                <a:latin typeface="Arial" charset="0"/>
                <a:ea typeface="HGP創英角ｺﾞｼｯｸUB" pitchFamily="50" charset="-128"/>
              </a:endParaRPr>
            </a:p>
          </p:txBody>
        </p:sp>
        <p:sp>
          <p:nvSpPr>
            <p:cNvPr id="69" name="Line 53"/>
            <p:cNvSpPr>
              <a:spLocks noChangeShapeType="1"/>
            </p:cNvSpPr>
            <p:nvPr/>
          </p:nvSpPr>
          <p:spPr bwMode="auto">
            <a:xfrm>
              <a:off x="2411760" y="4077072"/>
              <a:ext cx="397" cy="288032"/>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 name="Line 10"/>
            <p:cNvSpPr>
              <a:spLocks noChangeShapeType="1"/>
            </p:cNvSpPr>
            <p:nvPr/>
          </p:nvSpPr>
          <p:spPr bwMode="auto">
            <a:xfrm flipV="1">
              <a:off x="1403648" y="4379912"/>
              <a:ext cx="208823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83" name="グループ化 82"/>
            <p:cNvGrpSpPr/>
            <p:nvPr/>
          </p:nvGrpSpPr>
          <p:grpSpPr>
            <a:xfrm>
              <a:off x="3347864" y="1972475"/>
              <a:ext cx="1008112" cy="360040"/>
              <a:chOff x="2771800" y="2101683"/>
              <a:chExt cx="1008112" cy="360040"/>
            </a:xfrm>
          </p:grpSpPr>
          <p:sp>
            <p:nvSpPr>
              <p:cNvPr id="81" name="円形吹き出し 80"/>
              <p:cNvSpPr/>
              <p:nvPr/>
            </p:nvSpPr>
            <p:spPr>
              <a:xfrm>
                <a:off x="2771800" y="2101683"/>
                <a:ext cx="1008112" cy="360040"/>
              </a:xfrm>
              <a:prstGeom prst="wedgeEllipseCallout">
                <a:avLst>
                  <a:gd name="adj1" fmla="val -62879"/>
                  <a:gd name="adj2" fmla="val 36045"/>
                </a:avLst>
              </a:prstGeom>
              <a:solidFill>
                <a:srgbClr val="E0DCEE"/>
              </a:solidFill>
              <a:ln w="12700">
                <a:solidFill>
                  <a:srgbClr val="635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b="1" dirty="0" smtClean="0">
                  <a:latin typeface="Arial" charset="0"/>
                  <a:ea typeface="HGP創英角ｺﾞｼｯｸUB" pitchFamily="50" charset="-128"/>
                </a:endParaRPr>
              </a:p>
            </p:txBody>
          </p:sp>
          <p:sp>
            <p:nvSpPr>
              <p:cNvPr id="82" name="テキスト ボックス 81"/>
              <p:cNvSpPr txBox="1"/>
              <p:nvPr/>
            </p:nvSpPr>
            <p:spPr>
              <a:xfrm>
                <a:off x="2843808" y="2173691"/>
                <a:ext cx="936104" cy="246221"/>
              </a:xfrm>
              <a:prstGeom prst="rect">
                <a:avLst/>
              </a:prstGeom>
              <a:noFill/>
            </p:spPr>
            <p:txBody>
              <a:bodyPr wrap="square" rtlCol="0">
                <a:spAutoFit/>
              </a:bodyPr>
              <a:lstStyle/>
              <a:p>
                <a:r>
                  <a:rPr lang="en-US" altLang="ja-JP" sz="1000" b="1" dirty="0" smtClean="0">
                    <a:solidFill>
                      <a:srgbClr val="6356A3"/>
                    </a:solidFill>
                    <a:latin typeface="Arial" charset="0"/>
                    <a:ea typeface="HGP創英角ｺﾞｼｯｸUB" pitchFamily="50" charset="-128"/>
                  </a:rPr>
                  <a:t>Dials [2999]</a:t>
                </a:r>
                <a:endParaRPr kumimoji="1" lang="ja-JP" altLang="en-US" sz="1000" dirty="0">
                  <a:solidFill>
                    <a:srgbClr val="6356A3"/>
                  </a:solidFill>
                </a:endParaRPr>
              </a:p>
            </p:txBody>
          </p:sp>
        </p:grpSp>
        <p:sp>
          <p:nvSpPr>
            <p:cNvPr id="85" name="Line 7"/>
            <p:cNvSpPr>
              <a:spLocks noChangeShapeType="1"/>
            </p:cNvSpPr>
            <p:nvPr/>
          </p:nvSpPr>
          <p:spPr bwMode="auto">
            <a:xfrm>
              <a:off x="1403648" y="4379912"/>
              <a:ext cx="0" cy="1152128"/>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88" name="Line 7"/>
            <p:cNvSpPr>
              <a:spLocks noChangeShapeType="1"/>
            </p:cNvSpPr>
            <p:nvPr/>
          </p:nvSpPr>
          <p:spPr bwMode="auto">
            <a:xfrm>
              <a:off x="899592" y="5532040"/>
              <a:ext cx="0" cy="21602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 name="Line 7"/>
            <p:cNvSpPr>
              <a:spLocks noChangeShapeType="1"/>
            </p:cNvSpPr>
            <p:nvPr/>
          </p:nvSpPr>
          <p:spPr bwMode="auto">
            <a:xfrm>
              <a:off x="1907704" y="5532040"/>
              <a:ext cx="0" cy="21602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 name="Text Box 101"/>
            <p:cNvSpPr txBox="1">
              <a:spLocks noChangeArrowheads="1"/>
            </p:cNvSpPr>
            <p:nvPr/>
          </p:nvSpPr>
          <p:spPr bwMode="auto">
            <a:xfrm>
              <a:off x="1547664" y="6036096"/>
              <a:ext cx="68640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1" lang="en-US" altLang="ja-JP" sz="1000" dirty="0" smtClean="0">
                  <a:solidFill>
                    <a:srgbClr val="005BAC"/>
                  </a:solidFill>
                  <a:latin typeface="Arial" charset="0"/>
                  <a:ea typeface="HGP創英角ｺﾞｼｯｸUB" pitchFamily="50" charset="-128"/>
                </a:rPr>
                <a:t>Ext.2999</a:t>
              </a:r>
              <a:endParaRPr kumimoji="1" lang="en-US" altLang="ja-JP" sz="1000" dirty="0">
                <a:solidFill>
                  <a:srgbClr val="005BAC"/>
                </a:solidFill>
                <a:latin typeface="Arial" charset="0"/>
                <a:ea typeface="HGP創英角ｺﾞｼｯｸUB" pitchFamily="50" charset="-128"/>
              </a:endParaRPr>
            </a:p>
          </p:txBody>
        </p:sp>
        <p:sp>
          <p:nvSpPr>
            <p:cNvPr id="96" name="Text Box 101"/>
            <p:cNvSpPr txBox="1">
              <a:spLocks noChangeArrowheads="1"/>
            </p:cNvSpPr>
            <p:nvPr/>
          </p:nvSpPr>
          <p:spPr bwMode="auto">
            <a:xfrm>
              <a:off x="2691591" y="6021288"/>
              <a:ext cx="10054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1" lang="en-US" altLang="ja-JP" sz="1000" dirty="0" smtClean="0">
                  <a:solidFill>
                    <a:srgbClr val="005BAC"/>
                  </a:solidFill>
                  <a:latin typeface="Arial" charset="0"/>
                  <a:ea typeface="HGP創英角ｺﾞｼｯｸUB" pitchFamily="50" charset="-128"/>
                </a:rPr>
                <a:t>Ext.3000  </a:t>
              </a:r>
              <a:r>
                <a:rPr kumimoji="1" lang="ja-JP" altLang="en-US" sz="1000" dirty="0" smtClean="0">
                  <a:solidFill>
                    <a:srgbClr val="005BAC"/>
                  </a:solidFill>
                  <a:latin typeface="Arial" charset="0"/>
                  <a:ea typeface="HGP創英角ｺﾞｼｯｸUB" pitchFamily="50" charset="-128"/>
                </a:rPr>
                <a:t>　</a:t>
              </a:r>
              <a:r>
                <a:rPr kumimoji="1" lang="en-US" altLang="ja-JP" sz="1000" dirty="0" smtClean="0">
                  <a:solidFill>
                    <a:srgbClr val="005BAC"/>
                  </a:solidFill>
                  <a:latin typeface="Arial" charset="0"/>
                  <a:ea typeface="HGP創英角ｺﾞｼｯｸUB" pitchFamily="50" charset="-128"/>
                </a:rPr>
                <a:t> …</a:t>
              </a:r>
              <a:endParaRPr kumimoji="1" lang="en-US" altLang="ja-JP" sz="1000" dirty="0">
                <a:solidFill>
                  <a:srgbClr val="005BAC"/>
                </a:solidFill>
                <a:latin typeface="Arial" charset="0"/>
                <a:ea typeface="HGP創英角ｺﾞｼｯｸUB" pitchFamily="50" charset="-128"/>
              </a:endParaRPr>
            </a:p>
          </p:txBody>
        </p:sp>
        <p:sp>
          <p:nvSpPr>
            <p:cNvPr id="97" name="Text Box 101"/>
            <p:cNvSpPr txBox="1">
              <a:spLocks noChangeArrowheads="1"/>
            </p:cNvSpPr>
            <p:nvPr/>
          </p:nvSpPr>
          <p:spPr bwMode="auto">
            <a:xfrm>
              <a:off x="3695275" y="6021288"/>
              <a:ext cx="68640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1" lang="en-US" altLang="ja-JP" sz="1000" dirty="0" smtClean="0">
                  <a:solidFill>
                    <a:srgbClr val="005BAC"/>
                  </a:solidFill>
                  <a:latin typeface="Arial" charset="0"/>
                  <a:ea typeface="HGP創英角ｺﾞｼｯｸUB" pitchFamily="50" charset="-128"/>
                </a:rPr>
                <a:t>Ext.3999</a:t>
              </a:r>
              <a:endParaRPr kumimoji="1" lang="en-US" altLang="ja-JP" sz="1000" dirty="0">
                <a:solidFill>
                  <a:srgbClr val="005BAC"/>
                </a:solidFill>
                <a:latin typeface="Arial" charset="0"/>
                <a:ea typeface="HGP創英角ｺﾞｼｯｸUB" pitchFamily="50" charset="-128"/>
              </a:endParaRPr>
            </a:p>
          </p:txBody>
        </p:sp>
        <p:sp>
          <p:nvSpPr>
            <p:cNvPr id="99" name="Line 7"/>
            <p:cNvSpPr>
              <a:spLocks noChangeShapeType="1"/>
            </p:cNvSpPr>
            <p:nvPr/>
          </p:nvSpPr>
          <p:spPr bwMode="auto">
            <a:xfrm>
              <a:off x="2771800" y="2348880"/>
              <a:ext cx="0" cy="21602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 name="Line 7"/>
            <p:cNvSpPr>
              <a:spLocks noChangeShapeType="1"/>
            </p:cNvSpPr>
            <p:nvPr/>
          </p:nvSpPr>
          <p:spPr bwMode="auto">
            <a:xfrm>
              <a:off x="2051720" y="2348880"/>
              <a:ext cx="0" cy="21602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Text Box 101"/>
            <p:cNvSpPr txBox="1">
              <a:spLocks noChangeArrowheads="1"/>
            </p:cNvSpPr>
            <p:nvPr/>
          </p:nvSpPr>
          <p:spPr bwMode="auto">
            <a:xfrm>
              <a:off x="1547664" y="1813651"/>
              <a:ext cx="107593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1" lang="en-US" altLang="ja-JP" sz="1000" dirty="0" smtClean="0">
                  <a:solidFill>
                    <a:srgbClr val="005BAC"/>
                  </a:solidFill>
                  <a:latin typeface="Arial" charset="0"/>
                  <a:ea typeface="HGP創英角ｺﾞｼｯｸUB" pitchFamily="50" charset="-128"/>
                </a:rPr>
                <a:t>Ext.1000    </a:t>
              </a:r>
              <a:r>
                <a:rPr kumimoji="1" lang="ja-JP" altLang="en-US" sz="1000" dirty="0" smtClean="0">
                  <a:solidFill>
                    <a:srgbClr val="005BAC"/>
                  </a:solidFill>
                  <a:latin typeface="Arial" charset="0"/>
                  <a:ea typeface="HGP創英角ｺﾞｼｯｸUB" pitchFamily="50" charset="-128"/>
                </a:rPr>
                <a:t>　</a:t>
              </a:r>
              <a:r>
                <a:rPr kumimoji="1" lang="en-US" altLang="ja-JP" sz="1000" dirty="0" smtClean="0">
                  <a:solidFill>
                    <a:srgbClr val="005BAC"/>
                  </a:solidFill>
                  <a:latin typeface="Arial" charset="0"/>
                  <a:ea typeface="HGP創英角ｺﾞｼｯｸUB" pitchFamily="50" charset="-128"/>
                </a:rPr>
                <a:t> …</a:t>
              </a:r>
              <a:endParaRPr kumimoji="1" lang="en-US" altLang="ja-JP" sz="1000" dirty="0">
                <a:solidFill>
                  <a:srgbClr val="005BAC"/>
                </a:solidFill>
                <a:latin typeface="Arial" charset="0"/>
                <a:ea typeface="HGP創英角ｺﾞｼｯｸUB" pitchFamily="50" charset="-128"/>
              </a:endParaRPr>
            </a:p>
          </p:txBody>
        </p:sp>
        <p:sp>
          <p:nvSpPr>
            <p:cNvPr id="103" name="Text Box 101"/>
            <p:cNvSpPr txBox="1">
              <a:spLocks noChangeArrowheads="1"/>
            </p:cNvSpPr>
            <p:nvPr/>
          </p:nvSpPr>
          <p:spPr bwMode="auto">
            <a:xfrm>
              <a:off x="2604764" y="1813651"/>
              <a:ext cx="68640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1" lang="en-US" altLang="ja-JP" sz="1000" dirty="0" smtClean="0">
                  <a:solidFill>
                    <a:srgbClr val="005BAC"/>
                  </a:solidFill>
                  <a:latin typeface="Arial" charset="0"/>
                  <a:ea typeface="HGP創英角ｺﾞｼｯｸUB" pitchFamily="50" charset="-128"/>
                </a:rPr>
                <a:t>Ext.1999</a:t>
              </a:r>
              <a:endParaRPr kumimoji="1" lang="en-US" altLang="ja-JP" sz="1000" dirty="0">
                <a:solidFill>
                  <a:srgbClr val="005BAC"/>
                </a:solidFill>
                <a:latin typeface="Arial" charset="0"/>
                <a:ea typeface="HGP創英角ｺﾞｼｯｸUB" pitchFamily="50" charset="-128"/>
              </a:endParaRPr>
            </a:p>
          </p:txBody>
        </p:sp>
        <p:sp>
          <p:nvSpPr>
            <p:cNvPr id="104" name="Line 10"/>
            <p:cNvSpPr>
              <a:spLocks noChangeShapeType="1"/>
            </p:cNvSpPr>
            <p:nvPr/>
          </p:nvSpPr>
          <p:spPr bwMode="auto">
            <a:xfrm flipV="1">
              <a:off x="2051720" y="2564904"/>
              <a:ext cx="720080"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 name="Line 7"/>
            <p:cNvSpPr>
              <a:spLocks noChangeShapeType="1"/>
            </p:cNvSpPr>
            <p:nvPr/>
          </p:nvSpPr>
          <p:spPr bwMode="auto">
            <a:xfrm>
              <a:off x="2411760" y="2570187"/>
              <a:ext cx="0" cy="1008112"/>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 name="Line 10"/>
            <p:cNvSpPr>
              <a:spLocks noChangeShapeType="1"/>
            </p:cNvSpPr>
            <p:nvPr/>
          </p:nvSpPr>
          <p:spPr bwMode="auto">
            <a:xfrm flipV="1">
              <a:off x="899592" y="5532040"/>
              <a:ext cx="100811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115" name="直線矢印コネクタ 114"/>
            <p:cNvCxnSpPr/>
            <p:nvPr/>
          </p:nvCxnSpPr>
          <p:spPr bwMode="auto">
            <a:xfrm flipH="1">
              <a:off x="1979712" y="4437112"/>
              <a:ext cx="576064" cy="0"/>
            </a:xfrm>
            <a:prstGeom prst="straightConnector1">
              <a:avLst/>
            </a:prstGeom>
            <a:solidFill>
              <a:srgbClr val="CCECFF"/>
            </a:solidFill>
            <a:ln w="25400" cap="flat" cmpd="sng" algn="ctr">
              <a:solidFill>
                <a:srgbClr val="EA55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7" name="直線矢印コネクタ 116"/>
            <p:cNvCxnSpPr/>
            <p:nvPr/>
          </p:nvCxnSpPr>
          <p:spPr bwMode="auto">
            <a:xfrm>
              <a:off x="2987824" y="2348880"/>
              <a:ext cx="0" cy="288032"/>
            </a:xfrm>
            <a:prstGeom prst="straightConnector1">
              <a:avLst/>
            </a:prstGeom>
            <a:solidFill>
              <a:srgbClr val="CCECFF"/>
            </a:solidFill>
            <a:ln w="25400" cap="flat" cmpd="sng" algn="ctr">
              <a:solidFill>
                <a:srgbClr val="EA55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3" name="直線矢印コネクタ 122"/>
            <p:cNvCxnSpPr/>
            <p:nvPr/>
          </p:nvCxnSpPr>
          <p:spPr bwMode="auto">
            <a:xfrm>
              <a:off x="1979712" y="4437112"/>
              <a:ext cx="0" cy="1296144"/>
            </a:xfrm>
            <a:prstGeom prst="straightConnector1">
              <a:avLst/>
            </a:prstGeom>
            <a:solidFill>
              <a:srgbClr val="CCECFF"/>
            </a:solidFill>
            <a:ln w="25400" cap="flat" cmpd="sng" algn="ctr">
              <a:solidFill>
                <a:srgbClr val="EA5550"/>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79" name="図 78" descr="KX-NT551.png"/>
            <p:cNvPicPr>
              <a:picLocks noChangeAspect="1"/>
            </p:cNvPicPr>
            <p:nvPr/>
          </p:nvPicPr>
          <p:blipFill>
            <a:blip r:embed="rId3" cstate="print"/>
            <a:stretch>
              <a:fillRect/>
            </a:stretch>
          </p:blipFill>
          <p:spPr>
            <a:xfrm>
              <a:off x="1722563" y="2052867"/>
              <a:ext cx="401165" cy="397450"/>
            </a:xfrm>
            <a:prstGeom prst="rect">
              <a:avLst/>
            </a:prstGeom>
          </p:spPr>
        </p:pic>
        <p:pic>
          <p:nvPicPr>
            <p:cNvPr id="80" name="図 79" descr="KX-NT551.png"/>
            <p:cNvPicPr>
              <a:picLocks noChangeAspect="1"/>
            </p:cNvPicPr>
            <p:nvPr/>
          </p:nvPicPr>
          <p:blipFill>
            <a:blip r:embed="rId3" cstate="print"/>
            <a:stretch>
              <a:fillRect/>
            </a:stretch>
          </p:blipFill>
          <p:spPr>
            <a:xfrm>
              <a:off x="2730675" y="2044483"/>
              <a:ext cx="401165" cy="397450"/>
            </a:xfrm>
            <a:prstGeom prst="rect">
              <a:avLst/>
            </a:prstGeom>
          </p:spPr>
        </p:pic>
        <p:pic>
          <p:nvPicPr>
            <p:cNvPr id="91" name="Picture 49" descr="router_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191" y="4605598"/>
              <a:ext cx="5048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93" name="図 92" descr="KX-NT551.png"/>
            <p:cNvPicPr>
              <a:picLocks noChangeAspect="1"/>
            </p:cNvPicPr>
            <p:nvPr/>
          </p:nvPicPr>
          <p:blipFill>
            <a:blip r:embed="rId3" cstate="print"/>
            <a:stretch>
              <a:fillRect/>
            </a:stretch>
          </p:blipFill>
          <p:spPr>
            <a:xfrm>
              <a:off x="683568" y="5638646"/>
              <a:ext cx="401165" cy="397450"/>
            </a:xfrm>
            <a:prstGeom prst="rect">
              <a:avLst/>
            </a:prstGeom>
          </p:spPr>
        </p:pic>
        <p:pic>
          <p:nvPicPr>
            <p:cNvPr id="94" name="図 93" descr="KX-NT551.png"/>
            <p:cNvPicPr>
              <a:picLocks noChangeAspect="1"/>
            </p:cNvPicPr>
            <p:nvPr/>
          </p:nvPicPr>
          <p:blipFill>
            <a:blip r:embed="rId3" cstate="print"/>
            <a:stretch>
              <a:fillRect/>
            </a:stretch>
          </p:blipFill>
          <p:spPr>
            <a:xfrm>
              <a:off x="1691680" y="5630262"/>
              <a:ext cx="401165" cy="397450"/>
            </a:xfrm>
            <a:prstGeom prst="rect">
              <a:avLst/>
            </a:prstGeom>
          </p:spPr>
        </p:pic>
        <p:sp>
          <p:nvSpPr>
            <p:cNvPr id="116" name="Line 7"/>
            <p:cNvSpPr>
              <a:spLocks noChangeShapeType="1"/>
            </p:cNvSpPr>
            <p:nvPr/>
          </p:nvSpPr>
          <p:spPr bwMode="auto">
            <a:xfrm>
              <a:off x="3018707" y="5532040"/>
              <a:ext cx="0" cy="21602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8" name="Line 7"/>
            <p:cNvSpPr>
              <a:spLocks noChangeShapeType="1"/>
            </p:cNvSpPr>
            <p:nvPr/>
          </p:nvSpPr>
          <p:spPr bwMode="auto">
            <a:xfrm>
              <a:off x="4026819" y="5532040"/>
              <a:ext cx="0" cy="216024"/>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 name="Line 10"/>
            <p:cNvSpPr>
              <a:spLocks noChangeShapeType="1"/>
            </p:cNvSpPr>
            <p:nvPr/>
          </p:nvSpPr>
          <p:spPr bwMode="auto">
            <a:xfrm flipV="1">
              <a:off x="3018707" y="5532040"/>
              <a:ext cx="100811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24" name="図 123" descr="KX-NT551.png"/>
            <p:cNvPicPr>
              <a:picLocks noChangeAspect="1"/>
            </p:cNvPicPr>
            <p:nvPr/>
          </p:nvPicPr>
          <p:blipFill>
            <a:blip r:embed="rId3" cstate="print"/>
            <a:stretch>
              <a:fillRect/>
            </a:stretch>
          </p:blipFill>
          <p:spPr>
            <a:xfrm>
              <a:off x="2802683" y="5638646"/>
              <a:ext cx="401165" cy="397450"/>
            </a:xfrm>
            <a:prstGeom prst="rect">
              <a:avLst/>
            </a:prstGeom>
          </p:spPr>
        </p:pic>
        <p:pic>
          <p:nvPicPr>
            <p:cNvPr id="125" name="図 124" descr="KX-NT551.png"/>
            <p:cNvPicPr>
              <a:picLocks noChangeAspect="1"/>
            </p:cNvPicPr>
            <p:nvPr/>
          </p:nvPicPr>
          <p:blipFill>
            <a:blip r:embed="rId3" cstate="print"/>
            <a:stretch>
              <a:fillRect/>
            </a:stretch>
          </p:blipFill>
          <p:spPr>
            <a:xfrm>
              <a:off x="3810795" y="5630262"/>
              <a:ext cx="401165" cy="397450"/>
            </a:xfrm>
            <a:prstGeom prst="rect">
              <a:avLst/>
            </a:prstGeom>
          </p:spPr>
        </p:pic>
        <p:sp>
          <p:nvSpPr>
            <p:cNvPr id="126" name="Line 7"/>
            <p:cNvSpPr>
              <a:spLocks noChangeShapeType="1"/>
            </p:cNvSpPr>
            <p:nvPr/>
          </p:nvSpPr>
          <p:spPr bwMode="auto">
            <a:xfrm>
              <a:off x="3491880" y="4379912"/>
              <a:ext cx="0" cy="1152128"/>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21" name="Picture 49" descr="router_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4256" y="4595207"/>
              <a:ext cx="504825" cy="209550"/>
            </a:xfrm>
            <a:prstGeom prst="rect">
              <a:avLst/>
            </a:prstGeom>
            <a:noFill/>
            <a:extLst>
              <a:ext uri="{909E8E84-426E-40DD-AFC4-6F175D3DCCD1}">
                <a14:hiddenFill xmlns:a14="http://schemas.microsoft.com/office/drawing/2010/main">
                  <a:solidFill>
                    <a:srgbClr val="FFFFFF"/>
                  </a:solidFill>
                </a14:hiddenFill>
              </a:ext>
            </a:extLst>
          </p:spPr>
        </p:pic>
        <p:cxnSp>
          <p:nvCxnSpPr>
            <p:cNvPr id="150" name="直線矢印コネクタ 149"/>
            <p:cNvCxnSpPr/>
            <p:nvPr/>
          </p:nvCxnSpPr>
          <p:spPr bwMode="auto">
            <a:xfrm>
              <a:off x="2555776" y="2636912"/>
              <a:ext cx="0" cy="1800200"/>
            </a:xfrm>
            <a:prstGeom prst="straightConnector1">
              <a:avLst/>
            </a:prstGeom>
            <a:solidFill>
              <a:srgbClr val="CCECFF"/>
            </a:solidFill>
            <a:ln w="25400" cap="flat" cmpd="sng" algn="ctr">
              <a:solidFill>
                <a:srgbClr val="EA55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86" name="Picture 49" descr="router_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778" y="3147442"/>
              <a:ext cx="504825" cy="20955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グループ化 45"/>
            <p:cNvGrpSpPr>
              <a:grpSpLocks noChangeAspect="1"/>
            </p:cNvGrpSpPr>
            <p:nvPr/>
          </p:nvGrpSpPr>
          <p:grpSpPr>
            <a:xfrm>
              <a:off x="1979712" y="3429000"/>
              <a:ext cx="884588" cy="741783"/>
              <a:chOff x="2987824" y="3205356"/>
              <a:chExt cx="1202190" cy="1008112"/>
            </a:xfrm>
          </p:grpSpPr>
          <p:pic>
            <p:nvPicPr>
              <p:cNvPr id="65" name="Picture 2" descr="E:\Panasonic2011\和田さま☆アイコン集\from_dobashi\Trunks_Network\blank.png"/>
              <p:cNvPicPr>
                <a:picLocks noChangeAspect="1" noChangeArrowheads="1"/>
              </p:cNvPicPr>
              <p:nvPr/>
            </p:nvPicPr>
            <p:blipFill>
              <a:blip r:embed="rId5" cstate="print"/>
              <a:srcRect/>
              <a:stretch>
                <a:fillRect/>
              </a:stretch>
            </p:blipFill>
            <p:spPr bwMode="auto">
              <a:xfrm>
                <a:off x="2987824" y="3205356"/>
                <a:ext cx="1202190" cy="1008112"/>
              </a:xfrm>
              <a:prstGeom prst="rect">
                <a:avLst/>
              </a:prstGeom>
              <a:noFill/>
              <a:ln w="9525">
                <a:noFill/>
                <a:miter lim="800000"/>
                <a:headEnd/>
                <a:tailEnd/>
              </a:ln>
            </p:spPr>
          </p:pic>
          <p:sp>
            <p:nvSpPr>
              <p:cNvPr id="66" name="テキスト ボックス 65"/>
              <p:cNvSpPr txBox="1"/>
              <p:nvPr/>
            </p:nvSpPr>
            <p:spPr>
              <a:xfrm>
                <a:off x="3067427" y="3395382"/>
                <a:ext cx="1024725" cy="481022"/>
              </a:xfrm>
              <a:prstGeom prst="rect">
                <a:avLst/>
              </a:prstGeom>
              <a:noFill/>
            </p:spPr>
            <p:txBody>
              <a:bodyPr wrap="square" rtlCol="0">
                <a:spAutoFit/>
              </a:bodyPr>
              <a:lstStyle/>
              <a:p>
                <a:pPr algn="ctr"/>
                <a:r>
                  <a:rPr kumimoji="1" lang="en-US" altLang="ja-JP" sz="850" b="0" dirty="0" smtClean="0">
                    <a:solidFill>
                      <a:srgbClr val="005BAC"/>
                    </a:solidFill>
                    <a:latin typeface="Arial" pitchFamily="34" charset="0"/>
                    <a:cs typeface="Arial" pitchFamily="34" charset="0"/>
                  </a:rPr>
                  <a:t>IP</a:t>
                </a:r>
              </a:p>
              <a:p>
                <a:pPr algn="ctr"/>
                <a:r>
                  <a:rPr lang="en-US" altLang="ja-JP" sz="850" dirty="0" smtClean="0">
                    <a:solidFill>
                      <a:srgbClr val="005BAC"/>
                    </a:solidFill>
                    <a:latin typeface="Arial" pitchFamily="34" charset="0"/>
                    <a:cs typeface="Arial" pitchFamily="34" charset="0"/>
                  </a:rPr>
                  <a:t>Networking</a:t>
                </a:r>
                <a:endParaRPr kumimoji="1" lang="ja-JP" altLang="en-US" sz="850" b="0" dirty="0" smtClean="0">
                  <a:solidFill>
                    <a:srgbClr val="005BAC"/>
                  </a:solidFill>
                  <a:latin typeface="Arial" pitchFamily="34" charset="0"/>
                  <a:cs typeface="Arial" pitchFamily="34" charset="0"/>
                </a:endParaRPr>
              </a:p>
            </p:txBody>
          </p:sp>
        </p:grpSp>
        <p:cxnSp>
          <p:nvCxnSpPr>
            <p:cNvPr id="156" name="直線矢印コネクタ 155"/>
            <p:cNvCxnSpPr/>
            <p:nvPr/>
          </p:nvCxnSpPr>
          <p:spPr bwMode="auto">
            <a:xfrm flipH="1">
              <a:off x="2555776" y="2636912"/>
              <a:ext cx="432048" cy="0"/>
            </a:xfrm>
            <a:prstGeom prst="straightConnector1">
              <a:avLst/>
            </a:prstGeom>
            <a:solidFill>
              <a:srgbClr val="CCECFF"/>
            </a:solidFill>
            <a:ln w="25400" cap="flat" cmpd="sng" algn="ctr">
              <a:solidFill>
                <a:srgbClr val="EA55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2" name="テキスト ボックス 61"/>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21</a:t>
            </a:r>
            <a:endParaRPr kumimoji="1" lang="ja-JP" altLang="en-US" sz="1300" dirty="0">
              <a:solidFill>
                <a:srgbClr val="595757"/>
              </a:solidFill>
              <a:latin typeface="Calibri" pitchFamily="34" charset="0"/>
            </a:endParaRPr>
          </a:p>
        </p:txBody>
      </p:sp>
      <p:pic>
        <p:nvPicPr>
          <p:cNvPr id="63" name="図 62" descr="NS500.png"/>
          <p:cNvPicPr>
            <a:picLocks noChangeAspect="1"/>
          </p:cNvPicPr>
          <p:nvPr/>
        </p:nvPicPr>
        <p:blipFill>
          <a:blip r:embed="rId6" cstate="print"/>
          <a:stretch>
            <a:fillRect/>
          </a:stretch>
        </p:blipFill>
        <p:spPr>
          <a:xfrm>
            <a:off x="1763688" y="2754583"/>
            <a:ext cx="1296144" cy="242369"/>
          </a:xfrm>
          <a:prstGeom prst="rect">
            <a:avLst/>
          </a:prstGeom>
        </p:spPr>
      </p:pic>
      <p:pic>
        <p:nvPicPr>
          <p:cNvPr id="68" name="図 67" descr="NS500.png"/>
          <p:cNvPicPr>
            <a:picLocks noChangeAspect="1"/>
          </p:cNvPicPr>
          <p:nvPr/>
        </p:nvPicPr>
        <p:blipFill>
          <a:blip r:embed="rId6" cstate="print"/>
          <a:stretch>
            <a:fillRect/>
          </a:stretch>
        </p:blipFill>
        <p:spPr>
          <a:xfrm>
            <a:off x="2843808" y="5013176"/>
            <a:ext cx="1296144" cy="242369"/>
          </a:xfrm>
          <a:prstGeom prst="rect">
            <a:avLst/>
          </a:prstGeom>
        </p:spPr>
      </p:pic>
      <p:pic>
        <p:nvPicPr>
          <p:cNvPr id="71" name="図 70" descr="NS500.png"/>
          <p:cNvPicPr>
            <a:picLocks noChangeAspect="1"/>
          </p:cNvPicPr>
          <p:nvPr/>
        </p:nvPicPr>
        <p:blipFill>
          <a:blip r:embed="rId6" cstate="print"/>
          <a:stretch>
            <a:fillRect/>
          </a:stretch>
        </p:blipFill>
        <p:spPr>
          <a:xfrm>
            <a:off x="755576" y="5013176"/>
            <a:ext cx="1296144" cy="242369"/>
          </a:xfrm>
          <a:prstGeom prst="rect">
            <a:avLst/>
          </a:prstGeom>
        </p:spPr>
      </p:pic>
      <p:sp>
        <p:nvSpPr>
          <p:cNvPr id="73" name="テキスト ボックス 2"/>
          <p:cNvSpPr txBox="1"/>
          <p:nvPr/>
        </p:nvSpPr>
        <p:spPr>
          <a:xfrm>
            <a:off x="5552172" y="2320599"/>
            <a:ext cx="3124284" cy="769441"/>
          </a:xfrm>
          <a:prstGeom prst="rect">
            <a:avLst/>
          </a:prstGeom>
          <a:noFill/>
        </p:spPr>
        <p:txBody>
          <a:bodyPr wrap="square" rtlCol="0">
            <a:spAutoFit/>
          </a:bodyPr>
          <a:lstStyle/>
          <a:p>
            <a:pPr>
              <a:buBlip>
                <a:blip r:embed="rId7"/>
              </a:buBlip>
            </a:pPr>
            <a:r>
              <a:rPr lang="en-US" altLang="ja-JP" sz="1100" dirty="0" smtClean="0">
                <a:latin typeface="Arial" pitchFamily="34" charset="0"/>
                <a:cs typeface="Arial" pitchFamily="34" charset="0"/>
              </a:rPr>
              <a:t> Save on call costs.</a:t>
            </a:r>
          </a:p>
          <a:p>
            <a:pPr>
              <a:buBlip>
                <a:blip r:embed="rId7"/>
              </a:buBlip>
            </a:pPr>
            <a:endParaRPr lang="en-US" altLang="ja-JP" sz="1100" dirty="0" smtClean="0">
              <a:latin typeface="Arial" pitchFamily="34" charset="0"/>
              <a:cs typeface="Arial" pitchFamily="34" charset="0"/>
            </a:endParaRPr>
          </a:p>
          <a:p>
            <a:pPr>
              <a:buBlip>
                <a:blip r:embed="rId7"/>
              </a:buBlip>
            </a:pP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The PBX extension functions can be used across multiple offices.</a:t>
            </a:r>
          </a:p>
        </p:txBody>
      </p:sp>
      <p:sp>
        <p:nvSpPr>
          <p:cNvPr id="70" name="テキスト ボックス 69"/>
          <p:cNvSpPr txBox="1"/>
          <p:nvPr/>
        </p:nvSpPr>
        <p:spPr>
          <a:xfrm>
            <a:off x="251520" y="836712"/>
            <a:ext cx="8640960" cy="295466"/>
          </a:xfrm>
          <a:prstGeom prst="rect">
            <a:avLst/>
          </a:prstGeom>
          <a:noFill/>
        </p:spPr>
        <p:txBody>
          <a:bodyPr wrap="square" rtlCol="0">
            <a:spAutoFit/>
          </a:bodyPr>
          <a:lstStyle/>
          <a:p>
            <a:pPr>
              <a:lnSpc>
                <a:spcPct val="110000"/>
              </a:lnSpc>
            </a:pPr>
            <a:r>
              <a:rPr lang="en-US" altLang="ja-JP" sz="1200" dirty="0" smtClean="0">
                <a:solidFill>
                  <a:srgbClr val="595757"/>
                </a:solidFill>
                <a:latin typeface="Arial" charset="0"/>
                <a:cs typeface="Courier New" pitchFamily="49" charset="0"/>
              </a:rPr>
              <a:t>VoIP allows you </a:t>
            </a:r>
            <a:r>
              <a:rPr lang="en-GB" altLang="ja-JP" sz="1200" dirty="0" smtClean="0">
                <a:solidFill>
                  <a:srgbClr val="595757"/>
                </a:solidFill>
                <a:latin typeface="Arial" charset="0"/>
                <a:cs typeface="Courier New" pitchFamily="49" charset="0"/>
              </a:rPr>
              <a:t>to </a:t>
            </a:r>
            <a:r>
              <a:rPr lang="en-US" altLang="ja-JP" sz="1200" dirty="0" smtClean="0">
                <a:solidFill>
                  <a:srgbClr val="595757"/>
                </a:solidFill>
                <a:latin typeface="Arial" charset="0"/>
                <a:cs typeface="Courier New" pitchFamily="49" charset="0"/>
              </a:rPr>
              <a:t>talk with your </a:t>
            </a:r>
            <a:r>
              <a:rPr lang="en-GB" altLang="ja-JP" sz="1200" dirty="0" smtClean="0">
                <a:solidFill>
                  <a:srgbClr val="595757"/>
                </a:solidFill>
                <a:latin typeface="Arial" charset="0"/>
                <a:cs typeface="Courier New" pitchFamily="49" charset="0"/>
              </a:rPr>
              <a:t>remote </a:t>
            </a:r>
            <a:r>
              <a:rPr lang="en-US" altLang="ja-JP" sz="1200" dirty="0" smtClean="0">
                <a:solidFill>
                  <a:srgbClr val="595757"/>
                </a:solidFill>
                <a:latin typeface="Arial" charset="0"/>
                <a:cs typeface="Courier New" pitchFamily="49" charset="0"/>
              </a:rPr>
              <a:t>offices anywhere in the world without</a:t>
            </a:r>
            <a:r>
              <a:rPr lang="en-GB" altLang="ja-JP" sz="1200" dirty="0" smtClean="0">
                <a:solidFill>
                  <a:srgbClr val="595757"/>
                </a:solidFill>
                <a:latin typeface="Arial" charset="0"/>
                <a:cs typeface="Courier New" pitchFamily="49" charset="0"/>
              </a:rPr>
              <a:t> telephone charges using a private IP network</a:t>
            </a:r>
            <a:r>
              <a:rPr lang="en-US" altLang="ja-JP" sz="1200" dirty="0" smtClean="0">
                <a:solidFill>
                  <a:srgbClr val="595757"/>
                </a:solidFill>
                <a:latin typeface="Arial" charset="0"/>
                <a:cs typeface="Courier New" pitchFamily="49" charset="0"/>
              </a:rPr>
              <a:t>. </a:t>
            </a:r>
            <a:endParaRPr lang="en-US" altLang="ja-JP" sz="1200" dirty="0">
              <a:solidFill>
                <a:srgbClr val="595757"/>
              </a:solidFill>
              <a:latin typeface="Arial" charset="0"/>
              <a:cs typeface="Courier New" pitchFamily="49" charset="0"/>
            </a:endParaRPr>
          </a:p>
        </p:txBody>
      </p:sp>
      <p:sp>
        <p:nvSpPr>
          <p:cNvPr id="67" name="テキスト ボックス 66"/>
          <p:cNvSpPr txBox="1"/>
          <p:nvPr/>
        </p:nvSpPr>
        <p:spPr>
          <a:xfrm>
            <a:off x="1598890" y="2564904"/>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
        <p:nvSpPr>
          <p:cNvPr id="74" name="テキスト ボックス 73"/>
          <p:cNvSpPr txBox="1"/>
          <p:nvPr/>
        </p:nvSpPr>
        <p:spPr>
          <a:xfrm>
            <a:off x="599711" y="4817934"/>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
        <p:nvSpPr>
          <p:cNvPr id="75" name="テキスト ボックス 74"/>
          <p:cNvSpPr txBox="1"/>
          <p:nvPr/>
        </p:nvSpPr>
        <p:spPr>
          <a:xfrm>
            <a:off x="2687943" y="4817934"/>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a:solidFill>
                  <a:srgbClr val="6356A3"/>
                </a:solidFill>
                <a:latin typeface="Calibri" pitchFamily="34" charset="0"/>
              </a:rPr>
              <a:t>IP Networking </a:t>
            </a:r>
            <a:r>
              <a:rPr lang="en-US" altLang="ja-JP" b="1" dirty="0" smtClean="0">
                <a:solidFill>
                  <a:srgbClr val="6356A3"/>
                </a:solidFill>
                <a:latin typeface="Calibri" pitchFamily="34" charset="0"/>
              </a:rPr>
              <a:t>-Saving on Initial Investment-</a:t>
            </a:r>
            <a:endParaRPr kumimoji="1" lang="ja-JP" altLang="en-US" sz="1200" b="1" dirty="0">
              <a:solidFill>
                <a:srgbClr val="6356A3"/>
              </a:solidFill>
              <a:latin typeface="Calibri" pitchFamily="34" charset="0"/>
            </a:endParaRPr>
          </a:p>
        </p:txBody>
      </p:sp>
      <p:grpSp>
        <p:nvGrpSpPr>
          <p:cNvPr id="5" name="グループ化 11"/>
          <p:cNvGrpSpPr/>
          <p:nvPr/>
        </p:nvGrpSpPr>
        <p:grpSpPr>
          <a:xfrm>
            <a:off x="5508104" y="2132856"/>
            <a:ext cx="3312368" cy="725532"/>
            <a:chOff x="5508104" y="2565699"/>
            <a:chExt cx="3312368" cy="725532"/>
          </a:xfrm>
        </p:grpSpPr>
        <p:sp>
          <p:nvSpPr>
            <p:cNvPr id="8" name="角丸四角形 7"/>
            <p:cNvSpPr/>
            <p:nvPr/>
          </p:nvSpPr>
          <p:spPr>
            <a:xfrm>
              <a:off x="5508104" y="2780928"/>
              <a:ext cx="3312368" cy="510303"/>
            </a:xfrm>
            <a:prstGeom prst="roundRect">
              <a:avLst>
                <a:gd name="adj" fmla="val 6467"/>
              </a:avLst>
            </a:prstGeom>
            <a:solidFill>
              <a:srgbClr val="E0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9"/>
            <p:cNvGrpSpPr/>
            <p:nvPr/>
          </p:nvGrpSpPr>
          <p:grpSpPr>
            <a:xfrm>
              <a:off x="5508104" y="2565699"/>
              <a:ext cx="3312368" cy="299049"/>
              <a:chOff x="5436096" y="1761799"/>
              <a:chExt cx="3312368" cy="299049"/>
            </a:xfrm>
          </p:grpSpPr>
          <p:sp>
            <p:nvSpPr>
              <p:cNvPr id="10" name="角丸四角形 6"/>
              <p:cNvSpPr/>
              <p:nvPr/>
            </p:nvSpPr>
            <p:spPr>
              <a:xfrm>
                <a:off x="5436096" y="1772816"/>
                <a:ext cx="3312368" cy="288032"/>
              </a:xfrm>
              <a:prstGeom prst="roundRect">
                <a:avLst/>
              </a:prstGeom>
              <a:solidFill>
                <a:srgbClr val="63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grpSp>
        <p:nvGrpSpPr>
          <p:cNvPr id="12" name="グループ化 11"/>
          <p:cNvGrpSpPr/>
          <p:nvPr/>
        </p:nvGrpSpPr>
        <p:grpSpPr>
          <a:xfrm>
            <a:off x="5508104" y="3140968"/>
            <a:ext cx="3312368" cy="792088"/>
            <a:chOff x="5508104" y="2565699"/>
            <a:chExt cx="3312368" cy="792088"/>
          </a:xfrm>
        </p:grpSpPr>
        <p:sp>
          <p:nvSpPr>
            <p:cNvPr id="15" name="角丸四角形 14"/>
            <p:cNvSpPr/>
            <p:nvPr/>
          </p:nvSpPr>
          <p:spPr>
            <a:xfrm>
              <a:off x="5508104" y="2780928"/>
              <a:ext cx="3312368" cy="576859"/>
            </a:xfrm>
            <a:prstGeom prst="roundRect">
              <a:avLst>
                <a:gd name="adj" fmla="val 10174"/>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9"/>
            <p:cNvGrpSpPr/>
            <p:nvPr/>
          </p:nvGrpSpPr>
          <p:grpSpPr>
            <a:xfrm>
              <a:off x="5508104" y="2565699"/>
              <a:ext cx="3312368" cy="299049"/>
              <a:chOff x="5436096" y="1761799"/>
              <a:chExt cx="3312368" cy="299049"/>
            </a:xfrm>
          </p:grpSpPr>
          <p:sp>
            <p:nvSpPr>
              <p:cNvPr id="17" name="角丸四角形 16"/>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46" name="テキスト ボックス 45"/>
          <p:cNvSpPr txBox="1"/>
          <p:nvPr/>
        </p:nvSpPr>
        <p:spPr>
          <a:xfrm>
            <a:off x="8676456" y="6407678"/>
            <a:ext cx="467544" cy="492443"/>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22</a:t>
            </a:r>
          </a:p>
          <a:p>
            <a:endParaRPr kumimoji="1" lang="ja-JP" altLang="en-US" sz="1300" dirty="0">
              <a:solidFill>
                <a:srgbClr val="595757"/>
              </a:solidFill>
              <a:latin typeface="Calibri" pitchFamily="34" charset="0"/>
            </a:endParaRPr>
          </a:p>
        </p:txBody>
      </p:sp>
      <p:sp>
        <p:nvSpPr>
          <p:cNvPr id="23" name="Text Box 40"/>
          <p:cNvSpPr txBox="1">
            <a:spLocks noChangeArrowheads="1"/>
          </p:cNvSpPr>
          <p:nvPr/>
        </p:nvSpPr>
        <p:spPr bwMode="auto">
          <a:xfrm>
            <a:off x="251520" y="1844824"/>
            <a:ext cx="122497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6356A3"/>
                </a:solidFill>
                <a:latin typeface="Arial" pitchFamily="34" charset="0"/>
                <a:cs typeface="Arial" pitchFamily="34" charset="0"/>
              </a:rPr>
              <a:t>Head Office</a:t>
            </a:r>
            <a:endParaRPr kumimoji="0" lang="en-US" altLang="ja-JP" sz="1400" b="1" dirty="0">
              <a:solidFill>
                <a:srgbClr val="6356A3"/>
              </a:solidFill>
              <a:latin typeface="Arial" pitchFamily="34" charset="0"/>
              <a:cs typeface="Arial" pitchFamily="34" charset="0"/>
            </a:endParaRPr>
          </a:p>
        </p:txBody>
      </p:sp>
      <p:sp>
        <p:nvSpPr>
          <p:cNvPr id="25" name="AutoShape 5"/>
          <p:cNvSpPr>
            <a:spLocks noChangeArrowheads="1"/>
          </p:cNvSpPr>
          <p:nvPr/>
        </p:nvSpPr>
        <p:spPr bwMode="auto">
          <a:xfrm>
            <a:off x="251520" y="2132856"/>
            <a:ext cx="2016224" cy="3096344"/>
          </a:xfrm>
          <a:prstGeom prst="roundRect">
            <a:avLst>
              <a:gd name="adj" fmla="val 9233"/>
            </a:avLst>
          </a:prstGeom>
          <a:no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1" name="Text Box 40"/>
          <p:cNvSpPr txBox="1">
            <a:spLocks noChangeArrowheads="1"/>
          </p:cNvSpPr>
          <p:nvPr/>
        </p:nvSpPr>
        <p:spPr bwMode="auto">
          <a:xfrm>
            <a:off x="3419872" y="1844824"/>
            <a:ext cx="16561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6356A3"/>
                </a:solidFill>
                <a:latin typeface="Arial" pitchFamily="34" charset="0"/>
                <a:cs typeface="Arial" pitchFamily="34" charset="0"/>
              </a:rPr>
              <a:t>Home Office</a:t>
            </a:r>
            <a:endParaRPr kumimoji="0" lang="en-US" altLang="ja-JP" sz="1400" b="1" dirty="0">
              <a:solidFill>
                <a:srgbClr val="6356A3"/>
              </a:solidFill>
              <a:latin typeface="Arial" pitchFamily="34" charset="0"/>
              <a:cs typeface="Arial" pitchFamily="34" charset="0"/>
            </a:endParaRPr>
          </a:p>
        </p:txBody>
      </p:sp>
      <p:sp>
        <p:nvSpPr>
          <p:cNvPr id="63" name="AutoShape 5"/>
          <p:cNvSpPr>
            <a:spLocks noChangeArrowheads="1"/>
          </p:cNvSpPr>
          <p:nvPr/>
        </p:nvSpPr>
        <p:spPr bwMode="auto">
          <a:xfrm>
            <a:off x="3419872" y="2132856"/>
            <a:ext cx="1872208" cy="3096344"/>
          </a:xfrm>
          <a:prstGeom prst="roundRect">
            <a:avLst>
              <a:gd name="adj" fmla="val 10747"/>
            </a:avLst>
          </a:prstGeom>
          <a:noFill/>
          <a:ln w="19050" algn="ctr">
            <a:solidFill>
              <a:srgbClr val="9184BD"/>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3" name="テキスト ボックス 42"/>
          <p:cNvSpPr txBox="1"/>
          <p:nvPr/>
        </p:nvSpPr>
        <p:spPr>
          <a:xfrm>
            <a:off x="5547060" y="3478974"/>
            <a:ext cx="3129395" cy="261610"/>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Companies with employees working at home</a:t>
            </a:r>
          </a:p>
        </p:txBody>
      </p:sp>
      <p:grpSp>
        <p:nvGrpSpPr>
          <p:cNvPr id="75" name="グループ化 74"/>
          <p:cNvGrpSpPr/>
          <p:nvPr/>
        </p:nvGrpSpPr>
        <p:grpSpPr>
          <a:xfrm>
            <a:off x="323528" y="3140968"/>
            <a:ext cx="4917036" cy="2016224"/>
            <a:chOff x="323528" y="2564904"/>
            <a:chExt cx="4917036" cy="2016224"/>
          </a:xfrm>
        </p:grpSpPr>
        <p:sp>
          <p:nvSpPr>
            <p:cNvPr id="74" name="テキスト ボックス 73"/>
            <p:cNvSpPr txBox="1"/>
            <p:nvPr/>
          </p:nvSpPr>
          <p:spPr>
            <a:xfrm>
              <a:off x="3563888" y="4334907"/>
              <a:ext cx="1676676" cy="246221"/>
            </a:xfrm>
            <a:prstGeom prst="rect">
              <a:avLst/>
            </a:prstGeom>
            <a:noFill/>
          </p:spPr>
          <p:txBody>
            <a:bodyPr wrap="square" rtlCol="0">
              <a:spAutoFit/>
            </a:bodyPr>
            <a:lstStyle/>
            <a:p>
              <a:r>
                <a:rPr lang="en-US" altLang="ja-JP" sz="1000" dirty="0" smtClean="0">
                  <a:solidFill>
                    <a:srgbClr val="005BAC"/>
                  </a:solidFill>
                  <a:latin typeface="Arial" pitchFamily="34" charset="0"/>
                  <a:cs typeface="Arial" pitchFamily="34" charset="0"/>
                </a:rPr>
                <a:t>IP proprietary telephone</a:t>
              </a:r>
            </a:p>
          </p:txBody>
        </p:sp>
        <p:sp>
          <p:nvSpPr>
            <p:cNvPr id="55" name="Line 10"/>
            <p:cNvSpPr>
              <a:spLocks noChangeShapeType="1"/>
            </p:cNvSpPr>
            <p:nvPr/>
          </p:nvSpPr>
          <p:spPr bwMode="auto">
            <a:xfrm flipV="1">
              <a:off x="426709" y="3356992"/>
              <a:ext cx="1944216"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10"/>
            <p:cNvSpPr>
              <a:spLocks noChangeShapeType="1"/>
            </p:cNvSpPr>
            <p:nvPr/>
          </p:nvSpPr>
          <p:spPr bwMode="auto">
            <a:xfrm flipV="1">
              <a:off x="3275856" y="3356992"/>
              <a:ext cx="1728192"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10"/>
            <p:cNvSpPr>
              <a:spLocks noChangeShapeType="1"/>
            </p:cNvSpPr>
            <p:nvPr/>
          </p:nvSpPr>
          <p:spPr bwMode="auto">
            <a:xfrm>
              <a:off x="1835696" y="3356992"/>
              <a:ext cx="0" cy="288032"/>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Line 10"/>
            <p:cNvSpPr>
              <a:spLocks noChangeShapeType="1"/>
            </p:cNvSpPr>
            <p:nvPr/>
          </p:nvSpPr>
          <p:spPr bwMode="auto">
            <a:xfrm>
              <a:off x="1331640" y="3068960"/>
              <a:ext cx="0" cy="1152128"/>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6" name="グループ化 45"/>
            <p:cNvGrpSpPr>
              <a:grpSpLocks noChangeAspect="1"/>
            </p:cNvGrpSpPr>
            <p:nvPr/>
          </p:nvGrpSpPr>
          <p:grpSpPr>
            <a:xfrm>
              <a:off x="2339752" y="2982550"/>
              <a:ext cx="961752" cy="806490"/>
              <a:chOff x="2987824" y="3205356"/>
              <a:chExt cx="1202190" cy="1008112"/>
            </a:xfrm>
          </p:grpSpPr>
          <p:pic>
            <p:nvPicPr>
              <p:cNvPr id="47" name="Picture 2" descr="E:\Panasonic2011\和田さま☆アイコン集\from_dobashi\Trunks_Network\blank.png"/>
              <p:cNvPicPr>
                <a:picLocks noChangeAspect="1" noChangeArrowheads="1"/>
              </p:cNvPicPr>
              <p:nvPr/>
            </p:nvPicPr>
            <p:blipFill>
              <a:blip r:embed="rId3" cstate="print"/>
              <a:srcRect/>
              <a:stretch>
                <a:fillRect/>
              </a:stretch>
            </p:blipFill>
            <p:spPr bwMode="auto">
              <a:xfrm>
                <a:off x="2987824" y="3205356"/>
                <a:ext cx="1202190" cy="1008112"/>
              </a:xfrm>
              <a:prstGeom prst="rect">
                <a:avLst/>
              </a:prstGeom>
              <a:noFill/>
              <a:ln w="9525">
                <a:noFill/>
                <a:miter lim="800000"/>
                <a:headEnd/>
                <a:tailEnd/>
              </a:ln>
            </p:spPr>
          </p:pic>
          <p:sp>
            <p:nvSpPr>
              <p:cNvPr id="48" name="テキスト ボックス 47"/>
              <p:cNvSpPr txBox="1"/>
              <p:nvPr/>
            </p:nvSpPr>
            <p:spPr>
              <a:xfrm>
                <a:off x="3116800" y="3421628"/>
                <a:ext cx="935175" cy="442429"/>
              </a:xfrm>
              <a:prstGeom prst="rect">
                <a:avLst/>
              </a:prstGeom>
              <a:noFill/>
            </p:spPr>
            <p:txBody>
              <a:bodyPr wrap="square" rtlCol="0">
                <a:spAutoFit/>
              </a:bodyPr>
              <a:lstStyle/>
              <a:p>
                <a:pPr algn="ctr"/>
                <a:r>
                  <a:rPr kumimoji="1" lang="en-US" altLang="ja-JP" sz="850" b="0" dirty="0" smtClean="0">
                    <a:solidFill>
                      <a:srgbClr val="005BAC"/>
                    </a:solidFill>
                    <a:latin typeface="Arial" pitchFamily="34" charset="0"/>
                    <a:cs typeface="Arial" pitchFamily="34" charset="0"/>
                  </a:rPr>
                  <a:t>IP</a:t>
                </a:r>
              </a:p>
              <a:p>
                <a:pPr algn="ctr"/>
                <a:r>
                  <a:rPr lang="en-US" altLang="ja-JP" sz="850" dirty="0" smtClean="0">
                    <a:solidFill>
                      <a:srgbClr val="005BAC"/>
                    </a:solidFill>
                    <a:latin typeface="Arial" pitchFamily="34" charset="0"/>
                    <a:cs typeface="Arial" pitchFamily="34" charset="0"/>
                  </a:rPr>
                  <a:t>Networking</a:t>
                </a:r>
                <a:endParaRPr kumimoji="1" lang="ja-JP" altLang="en-US" sz="850" b="0" dirty="0" smtClean="0">
                  <a:solidFill>
                    <a:srgbClr val="005BAC"/>
                  </a:solidFill>
                  <a:latin typeface="Arial" pitchFamily="34" charset="0"/>
                  <a:cs typeface="Arial" pitchFamily="34" charset="0"/>
                </a:endParaRPr>
              </a:p>
            </p:txBody>
          </p:sp>
        </p:grpSp>
        <p:sp>
          <p:nvSpPr>
            <p:cNvPr id="70" name="正方形/長方形 69"/>
            <p:cNvSpPr/>
            <p:nvPr/>
          </p:nvSpPr>
          <p:spPr>
            <a:xfrm>
              <a:off x="3635896" y="2816960"/>
              <a:ext cx="1296144" cy="252000"/>
            </a:xfrm>
            <a:prstGeom prst="rect">
              <a:avLst/>
            </a:prstGeom>
            <a:noFill/>
            <a:ln w="19050">
              <a:solidFill>
                <a:srgbClr val="005BA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3635896" y="2564904"/>
              <a:ext cx="129614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Not necessary</a:t>
              </a:r>
            </a:p>
          </p:txBody>
        </p:sp>
        <p:pic>
          <p:nvPicPr>
            <p:cNvPr id="49" name="図 48" descr="KX-NT551.png"/>
            <p:cNvPicPr>
              <a:picLocks noChangeAspect="1"/>
            </p:cNvPicPr>
            <p:nvPr/>
          </p:nvPicPr>
          <p:blipFill>
            <a:blip r:embed="rId4" cstate="print"/>
            <a:stretch>
              <a:fillRect/>
            </a:stretch>
          </p:blipFill>
          <p:spPr>
            <a:xfrm>
              <a:off x="1619672" y="3501008"/>
              <a:ext cx="401165" cy="397450"/>
            </a:xfrm>
            <a:prstGeom prst="rect">
              <a:avLst/>
            </a:prstGeom>
          </p:spPr>
        </p:pic>
        <p:pic>
          <p:nvPicPr>
            <p:cNvPr id="51" name="図 50" descr="KX-NT551.png"/>
            <p:cNvPicPr>
              <a:picLocks noChangeAspect="1"/>
            </p:cNvPicPr>
            <p:nvPr/>
          </p:nvPicPr>
          <p:blipFill>
            <a:blip r:embed="rId4" cstate="print"/>
            <a:stretch>
              <a:fillRect/>
            </a:stretch>
          </p:blipFill>
          <p:spPr>
            <a:xfrm>
              <a:off x="1115616" y="4039662"/>
              <a:ext cx="401165" cy="397450"/>
            </a:xfrm>
            <a:prstGeom prst="rect">
              <a:avLst/>
            </a:prstGeom>
          </p:spPr>
        </p:pic>
        <p:pic>
          <p:nvPicPr>
            <p:cNvPr id="54" name="Picture 78" descr="21"/>
            <p:cNvPicPr>
              <a:picLocks noChangeAspect="1" noChangeArrowheads="1"/>
            </p:cNvPicPr>
            <p:nvPr/>
          </p:nvPicPr>
          <p:blipFill>
            <a:blip r:embed="rId5" cstate="print"/>
            <a:srcRect/>
            <a:stretch>
              <a:fillRect/>
            </a:stretch>
          </p:blipFill>
          <p:spPr bwMode="auto">
            <a:xfrm>
              <a:off x="323528" y="3429000"/>
              <a:ext cx="792963" cy="576064"/>
            </a:xfrm>
            <a:prstGeom prst="rect">
              <a:avLst/>
            </a:prstGeom>
            <a:noFill/>
            <a:ln w="9525">
              <a:noFill/>
              <a:miter lim="800000"/>
              <a:headEnd/>
              <a:tailEnd/>
            </a:ln>
          </p:spPr>
        </p:pic>
        <p:sp>
          <p:nvSpPr>
            <p:cNvPr id="59" name="テキスト ボックス 58"/>
            <p:cNvSpPr txBox="1"/>
            <p:nvPr/>
          </p:nvSpPr>
          <p:spPr>
            <a:xfrm>
              <a:off x="827584" y="2606715"/>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
          <p:nvSpPr>
            <p:cNvPr id="64" name="Line 10"/>
            <p:cNvSpPr>
              <a:spLocks noChangeShapeType="1"/>
            </p:cNvSpPr>
            <p:nvPr/>
          </p:nvSpPr>
          <p:spPr bwMode="auto">
            <a:xfrm>
              <a:off x="3851920" y="3356992"/>
              <a:ext cx="0" cy="288032"/>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62" name="図 61" descr="KX-NT511.png"/>
            <p:cNvPicPr>
              <a:picLocks noChangeAspect="1"/>
            </p:cNvPicPr>
            <p:nvPr/>
          </p:nvPicPr>
          <p:blipFill>
            <a:blip r:embed="rId6" cstate="print"/>
            <a:stretch>
              <a:fillRect/>
            </a:stretch>
          </p:blipFill>
          <p:spPr>
            <a:xfrm>
              <a:off x="3634392" y="3501008"/>
              <a:ext cx="361544" cy="418630"/>
            </a:xfrm>
            <a:prstGeom prst="rect">
              <a:avLst/>
            </a:prstGeom>
          </p:spPr>
        </p:pic>
        <p:sp>
          <p:nvSpPr>
            <p:cNvPr id="66" name="Line 10"/>
            <p:cNvSpPr>
              <a:spLocks noChangeShapeType="1"/>
            </p:cNvSpPr>
            <p:nvPr/>
          </p:nvSpPr>
          <p:spPr bwMode="auto">
            <a:xfrm>
              <a:off x="4283968" y="3068960"/>
              <a:ext cx="0" cy="288032"/>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68" name="Picture 78" descr="21"/>
            <p:cNvPicPr>
              <a:picLocks noChangeAspect="1" noChangeArrowheads="1"/>
            </p:cNvPicPr>
            <p:nvPr/>
          </p:nvPicPr>
          <p:blipFill>
            <a:blip r:embed="rId5" cstate="print"/>
            <a:srcRect/>
            <a:stretch>
              <a:fillRect/>
            </a:stretch>
          </p:blipFill>
          <p:spPr bwMode="auto">
            <a:xfrm>
              <a:off x="4355101" y="3717032"/>
              <a:ext cx="792963" cy="576064"/>
            </a:xfrm>
            <a:prstGeom prst="rect">
              <a:avLst/>
            </a:prstGeom>
            <a:noFill/>
            <a:ln w="9525">
              <a:noFill/>
              <a:miter lim="800000"/>
              <a:headEnd/>
              <a:tailEnd/>
            </a:ln>
          </p:spPr>
        </p:pic>
        <p:pic>
          <p:nvPicPr>
            <p:cNvPr id="42" name="図 41" descr="NS500.png"/>
            <p:cNvPicPr>
              <a:picLocks noChangeAspect="1"/>
            </p:cNvPicPr>
            <p:nvPr/>
          </p:nvPicPr>
          <p:blipFill>
            <a:blip r:embed="rId7" cstate="print"/>
            <a:stretch>
              <a:fillRect/>
            </a:stretch>
          </p:blipFill>
          <p:spPr>
            <a:xfrm>
              <a:off x="683568" y="2852936"/>
              <a:ext cx="1296144" cy="242369"/>
            </a:xfrm>
            <a:prstGeom prst="rect">
              <a:avLst/>
            </a:prstGeom>
          </p:spPr>
        </p:pic>
      </p:grpSp>
      <p:grpSp>
        <p:nvGrpSpPr>
          <p:cNvPr id="81" name="グループ化 80"/>
          <p:cNvGrpSpPr/>
          <p:nvPr/>
        </p:nvGrpSpPr>
        <p:grpSpPr>
          <a:xfrm>
            <a:off x="577965" y="2204864"/>
            <a:ext cx="1428307" cy="984073"/>
            <a:chOff x="577965" y="2276872"/>
            <a:chExt cx="1428307" cy="984073"/>
          </a:xfrm>
        </p:grpSpPr>
        <p:grpSp>
          <p:nvGrpSpPr>
            <p:cNvPr id="50" name="グループ化 40"/>
            <p:cNvGrpSpPr/>
            <p:nvPr/>
          </p:nvGrpSpPr>
          <p:grpSpPr>
            <a:xfrm>
              <a:off x="577965" y="2276872"/>
              <a:ext cx="1428307" cy="984073"/>
              <a:chOff x="726259" y="5193649"/>
              <a:chExt cx="1428307" cy="1631221"/>
            </a:xfrm>
          </p:grpSpPr>
          <p:sp>
            <p:nvSpPr>
              <p:cNvPr id="52" name="AutoShape 66"/>
              <p:cNvSpPr>
                <a:spLocks noChangeArrowheads="1"/>
              </p:cNvSpPr>
              <p:nvPr/>
            </p:nvSpPr>
            <p:spPr bwMode="auto">
              <a:xfrm>
                <a:off x="726259" y="5193649"/>
                <a:ext cx="1428307" cy="1193621"/>
              </a:xfrm>
              <a:prstGeom prst="roundRect">
                <a:avLst>
                  <a:gd name="adj" fmla="val 10690"/>
                </a:avLst>
              </a:prstGeom>
              <a:solidFill>
                <a:srgbClr val="E0DCEE"/>
              </a:solidFill>
              <a:ln w="25400" algn="ctr">
                <a:noFill/>
                <a:round/>
                <a:headEnd/>
                <a:tailEnd/>
              </a:ln>
            </p:spPr>
            <p:txBody>
              <a:bodyPr wrap="none" anchor="ctr"/>
              <a:lstStyle/>
              <a:p>
                <a:endParaRPr lang="ja-JP" altLang="ja-JP">
                  <a:solidFill>
                    <a:srgbClr val="FF0000"/>
                  </a:solidFill>
                </a:endParaRPr>
              </a:p>
            </p:txBody>
          </p:sp>
          <p:sp>
            <p:nvSpPr>
              <p:cNvPr id="53" name="AutoShape 68"/>
              <p:cNvSpPr>
                <a:spLocks noChangeArrowheads="1"/>
              </p:cNvSpPr>
              <p:nvPr/>
            </p:nvSpPr>
            <p:spPr bwMode="auto">
              <a:xfrm flipV="1">
                <a:off x="730516" y="6348620"/>
                <a:ext cx="1424050" cy="476250"/>
              </a:xfrm>
              <a:prstGeom prst="triangle">
                <a:avLst>
                  <a:gd name="adj" fmla="val 50000"/>
                </a:avLst>
              </a:prstGeom>
              <a:solidFill>
                <a:srgbClr val="E0DCEE"/>
              </a:solidFill>
              <a:ln w="25400" algn="ctr">
                <a:noFill/>
                <a:miter lim="800000"/>
                <a:headEnd/>
                <a:tailEnd/>
              </a:ln>
            </p:spPr>
            <p:txBody>
              <a:bodyPr wrap="none" anchor="ctr"/>
              <a:lstStyle/>
              <a:p>
                <a:endParaRPr lang="ja-JP" altLang="en-US">
                  <a:solidFill>
                    <a:srgbClr val="FF0000"/>
                  </a:solidFill>
                </a:endParaRPr>
              </a:p>
            </p:txBody>
          </p:sp>
        </p:grpSp>
        <p:grpSp>
          <p:nvGrpSpPr>
            <p:cNvPr id="79" name="グループ化 78"/>
            <p:cNvGrpSpPr/>
            <p:nvPr/>
          </p:nvGrpSpPr>
          <p:grpSpPr>
            <a:xfrm>
              <a:off x="949548" y="2364965"/>
              <a:ext cx="706293" cy="540106"/>
              <a:chOff x="949548" y="2451487"/>
              <a:chExt cx="706293" cy="540106"/>
            </a:xfrm>
          </p:grpSpPr>
          <p:grpSp>
            <p:nvGrpSpPr>
              <p:cNvPr id="58" name="Group 102"/>
              <p:cNvGrpSpPr>
                <a:grpSpLocks/>
              </p:cNvGrpSpPr>
              <p:nvPr/>
            </p:nvGrpSpPr>
            <p:grpSpPr bwMode="auto">
              <a:xfrm>
                <a:off x="949548" y="2451487"/>
                <a:ext cx="706293" cy="540106"/>
                <a:chOff x="516" y="1692"/>
                <a:chExt cx="867" cy="663"/>
              </a:xfrm>
            </p:grpSpPr>
            <p:sp>
              <p:nvSpPr>
                <p:cNvPr id="60" name="AutoShape 91"/>
                <p:cNvSpPr>
                  <a:spLocks noChangeArrowheads="1"/>
                </p:cNvSpPr>
                <p:nvPr/>
              </p:nvSpPr>
              <p:spPr bwMode="auto">
                <a:xfrm>
                  <a:off x="516" y="1692"/>
                  <a:ext cx="867" cy="663"/>
                </a:xfrm>
                <a:prstGeom prst="roundRect">
                  <a:avLst>
                    <a:gd name="adj" fmla="val 6366"/>
                  </a:avLst>
                </a:prstGeom>
                <a:solidFill>
                  <a:schemeClr val="bg1"/>
                </a:solidFill>
                <a:ln w="12700" algn="ctr">
                  <a:solidFill>
                    <a:srgbClr val="606060"/>
                  </a:solidFill>
                  <a:round/>
                  <a:headEnd/>
                  <a:tailEnd/>
                </a:ln>
              </p:spPr>
              <p:txBody>
                <a:bodyPr wrap="none" anchor="ctr"/>
                <a:lstStyle/>
                <a:p>
                  <a:endParaRPr lang="ja-JP" altLang="en-US" sz="1100">
                    <a:solidFill>
                      <a:srgbClr val="FF0000"/>
                    </a:solidFill>
                  </a:endParaRPr>
                </a:p>
              </p:txBody>
            </p:sp>
            <p:sp>
              <p:nvSpPr>
                <p:cNvPr id="65" name="Rectangle 93"/>
                <p:cNvSpPr>
                  <a:spLocks noChangeArrowheads="1"/>
                </p:cNvSpPr>
                <p:nvPr/>
              </p:nvSpPr>
              <p:spPr bwMode="auto">
                <a:xfrm>
                  <a:off x="678" y="1757"/>
                  <a:ext cx="579" cy="321"/>
                </a:xfrm>
                <a:prstGeom prst="rect">
                  <a:avLst/>
                </a:prstGeom>
                <a:noFill/>
                <a:ln w="25400" algn="ctr">
                  <a:noFill/>
                  <a:miter lim="800000"/>
                  <a:headEnd/>
                  <a:tailEnd/>
                </a:ln>
              </p:spPr>
              <p:txBody>
                <a:bodyPr wrap="none">
                  <a:spAutoFit/>
                </a:bodyPr>
                <a:lstStyle/>
                <a:p>
                  <a:r>
                    <a:rPr lang="en-US" altLang="ja-JP" sz="1100" dirty="0" smtClean="0">
                      <a:solidFill>
                        <a:srgbClr val="005BAC"/>
                      </a:solidFill>
                    </a:rPr>
                    <a:t>MRG</a:t>
                  </a:r>
                  <a:endParaRPr lang="en-US" altLang="ja-JP" sz="1100" dirty="0">
                    <a:solidFill>
                      <a:srgbClr val="005BAC"/>
                    </a:solidFill>
                  </a:endParaRPr>
                </a:p>
              </p:txBody>
            </p:sp>
          </p:grpSp>
          <p:pic>
            <p:nvPicPr>
              <p:cNvPr id="67" name="Picture 8" descr="E:\Panasonic2011\和田さま☆アイコン集\from_dobashi\Otehrs3\router_1.png"/>
              <p:cNvPicPr>
                <a:picLocks noChangeAspect="1" noChangeArrowheads="1"/>
              </p:cNvPicPr>
              <p:nvPr/>
            </p:nvPicPr>
            <p:blipFill>
              <a:blip r:embed="rId8" cstate="print"/>
              <a:srcRect/>
              <a:stretch>
                <a:fillRect/>
              </a:stretch>
            </p:blipFill>
            <p:spPr bwMode="auto">
              <a:xfrm>
                <a:off x="1177758" y="2770399"/>
                <a:ext cx="276799" cy="116213"/>
              </a:xfrm>
              <a:prstGeom prst="rect">
                <a:avLst/>
              </a:prstGeom>
              <a:noFill/>
              <a:ln w="9525">
                <a:noFill/>
                <a:miter lim="800000"/>
                <a:headEnd/>
                <a:tailEnd/>
              </a:ln>
            </p:spPr>
          </p:pic>
        </p:grpSp>
        <p:sp>
          <p:nvSpPr>
            <p:cNvPr id="73" name="テキスト ボックス 72"/>
            <p:cNvSpPr txBox="1"/>
            <p:nvPr/>
          </p:nvSpPr>
          <p:spPr>
            <a:xfrm>
              <a:off x="903417" y="2913127"/>
              <a:ext cx="811505" cy="253916"/>
            </a:xfrm>
            <a:prstGeom prst="rect">
              <a:avLst/>
            </a:prstGeom>
            <a:noFill/>
          </p:spPr>
          <p:txBody>
            <a:bodyPr wrap="square" rtlCol="0">
              <a:spAutoFit/>
            </a:bodyPr>
            <a:lstStyle/>
            <a:p>
              <a:pPr algn="ctr"/>
              <a:r>
                <a:rPr lang="en-US" altLang="ja-JP" sz="1000" dirty="0" smtClean="0">
                  <a:solidFill>
                    <a:srgbClr val="005BAC"/>
                  </a:solidFill>
                  <a:latin typeface="Arial" pitchFamily="34" charset="0"/>
                  <a:ea typeface="Arial Unicode MS" pitchFamily="50" charset="-128"/>
                  <a:cs typeface="Arial" pitchFamily="34" charset="0"/>
                </a:rPr>
                <a:t>Built-in</a:t>
              </a:r>
            </a:p>
          </p:txBody>
        </p:sp>
      </p:grpSp>
      <p:sp>
        <p:nvSpPr>
          <p:cNvPr id="69" name="テキスト ボックス 68"/>
          <p:cNvSpPr txBox="1"/>
          <p:nvPr/>
        </p:nvSpPr>
        <p:spPr>
          <a:xfrm>
            <a:off x="251520" y="836712"/>
            <a:ext cx="8640960" cy="461665"/>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IP phones can be installed at a remote office without a PBX via an IP network. A VPN is not required. (Built-in Media Relay GW) </a:t>
            </a:r>
            <a:endParaRPr lang="en-US" altLang="ja-JP" sz="1200" dirty="0">
              <a:solidFill>
                <a:srgbClr val="595757"/>
              </a:solidFill>
              <a:latin typeface="Arial" pitchFamily="34" charset="0"/>
              <a:cs typeface="Arial" pitchFamily="34" charset="0"/>
            </a:endParaRPr>
          </a:p>
        </p:txBody>
      </p:sp>
      <p:sp>
        <p:nvSpPr>
          <p:cNvPr id="71" name="テキスト ボックス 70"/>
          <p:cNvSpPr txBox="1"/>
          <p:nvPr/>
        </p:nvSpPr>
        <p:spPr>
          <a:xfrm>
            <a:off x="5552172" y="2470067"/>
            <a:ext cx="3124284" cy="261610"/>
          </a:xfrm>
          <a:prstGeom prst="rect">
            <a:avLst/>
          </a:prstGeom>
          <a:noFill/>
        </p:spPr>
        <p:txBody>
          <a:bodyPr wrap="square" rtlCol="0">
            <a:spAutoFit/>
          </a:bodyPr>
          <a:lstStyle/>
          <a:p>
            <a:pPr>
              <a:buBlip>
                <a:blip r:embed="rId9"/>
              </a:buBlip>
            </a:pPr>
            <a:r>
              <a:rPr lang="en-US" altLang="ja-JP" sz="1100" dirty="0" smtClean="0">
                <a:latin typeface="Arial" pitchFamily="34" charset="0"/>
                <a:cs typeface="Arial" pitchFamily="34" charset="0"/>
              </a:rPr>
              <a:t> No need to install the PBX in branch offices</a:t>
            </a:r>
            <a:r>
              <a:rPr lang="en-US" altLang="ja-JP" sz="1100" dirty="0">
                <a:latin typeface="Arial" pitchFamily="34" charset="0"/>
                <a:cs typeface="Arial" pitchFamily="34" charset="0"/>
              </a:rPr>
              <a:t>.</a:t>
            </a:r>
            <a:endParaRPr kumimoji="1" lang="ja-JP" altLang="en-US"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a:solidFill>
                  <a:srgbClr val="6356A3"/>
                </a:solidFill>
                <a:latin typeface="Calibri" pitchFamily="34" charset="0"/>
              </a:rPr>
              <a:t>IP Networking </a:t>
            </a:r>
            <a:r>
              <a:rPr lang="en-US" altLang="ja-JP" b="1" dirty="0" smtClean="0">
                <a:solidFill>
                  <a:srgbClr val="6356A3"/>
                </a:solidFill>
                <a:latin typeface="Calibri" pitchFamily="34" charset="0"/>
              </a:rPr>
              <a:t>-Saving Running Costs-</a:t>
            </a:r>
            <a:endParaRPr kumimoji="1" lang="ja-JP" altLang="en-US" b="1" dirty="0">
              <a:solidFill>
                <a:srgbClr val="6356A3"/>
              </a:solidFill>
              <a:latin typeface="Calibri" pitchFamily="34" charset="0"/>
            </a:endParaRPr>
          </a:p>
        </p:txBody>
      </p:sp>
      <p:grpSp>
        <p:nvGrpSpPr>
          <p:cNvPr id="2" name="グループ化 5"/>
          <p:cNvGrpSpPr/>
          <p:nvPr/>
        </p:nvGrpSpPr>
        <p:grpSpPr>
          <a:xfrm>
            <a:off x="5508104" y="1767364"/>
            <a:ext cx="3312368" cy="869548"/>
            <a:chOff x="5508104" y="2565699"/>
            <a:chExt cx="3312368" cy="869548"/>
          </a:xfrm>
        </p:grpSpPr>
        <p:grpSp>
          <p:nvGrpSpPr>
            <p:cNvPr id="3" name="グループ化 11"/>
            <p:cNvGrpSpPr/>
            <p:nvPr/>
          </p:nvGrpSpPr>
          <p:grpSpPr>
            <a:xfrm>
              <a:off x="5508104" y="2565699"/>
              <a:ext cx="3312368" cy="869548"/>
              <a:chOff x="5508104" y="2565699"/>
              <a:chExt cx="3312368" cy="869548"/>
            </a:xfrm>
          </p:grpSpPr>
          <p:sp>
            <p:nvSpPr>
              <p:cNvPr id="9" name="角丸四角形 8"/>
              <p:cNvSpPr/>
              <p:nvPr/>
            </p:nvSpPr>
            <p:spPr>
              <a:xfrm>
                <a:off x="5508104" y="2780928"/>
                <a:ext cx="3312368" cy="654319"/>
              </a:xfrm>
              <a:prstGeom prst="roundRect">
                <a:avLst>
                  <a:gd name="adj" fmla="val 6467"/>
                </a:avLst>
              </a:prstGeom>
              <a:solidFill>
                <a:srgbClr val="E0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9"/>
              <p:cNvGrpSpPr/>
              <p:nvPr/>
            </p:nvGrpSpPr>
            <p:grpSpPr>
              <a:xfrm>
                <a:off x="5508104" y="2565699"/>
                <a:ext cx="3312368" cy="299049"/>
                <a:chOff x="5436096" y="1761799"/>
                <a:chExt cx="3312368" cy="299049"/>
              </a:xfrm>
            </p:grpSpPr>
            <p:sp>
              <p:nvSpPr>
                <p:cNvPr id="11" name="角丸四角形 6"/>
                <p:cNvSpPr/>
                <p:nvPr/>
              </p:nvSpPr>
              <p:spPr>
                <a:xfrm>
                  <a:off x="5436096" y="1772816"/>
                  <a:ext cx="3312368" cy="288032"/>
                </a:xfrm>
                <a:prstGeom prst="roundRect">
                  <a:avLst/>
                </a:prstGeom>
                <a:solidFill>
                  <a:srgbClr val="63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8" name="テキスト ボックス 7"/>
            <p:cNvSpPr txBox="1"/>
            <p:nvPr/>
          </p:nvSpPr>
          <p:spPr>
            <a:xfrm>
              <a:off x="5552172" y="2902910"/>
              <a:ext cx="3124284" cy="430887"/>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No need to change the PBX settings when phones are moved to another place.</a:t>
              </a:r>
            </a:p>
          </p:txBody>
        </p:sp>
      </p:grpSp>
      <p:grpSp>
        <p:nvGrpSpPr>
          <p:cNvPr id="7" name="グループ化 12"/>
          <p:cNvGrpSpPr/>
          <p:nvPr/>
        </p:nvGrpSpPr>
        <p:grpSpPr>
          <a:xfrm>
            <a:off x="5508104" y="2952782"/>
            <a:ext cx="3312368" cy="1615279"/>
            <a:chOff x="5148064" y="4149080"/>
            <a:chExt cx="3312368" cy="1615279"/>
          </a:xfrm>
        </p:grpSpPr>
        <p:grpSp>
          <p:nvGrpSpPr>
            <p:cNvPr id="10" name="グループ化 11"/>
            <p:cNvGrpSpPr/>
            <p:nvPr/>
          </p:nvGrpSpPr>
          <p:grpSpPr>
            <a:xfrm>
              <a:off x="5148064" y="4149080"/>
              <a:ext cx="3312368" cy="1556338"/>
              <a:chOff x="5508104" y="2565699"/>
              <a:chExt cx="3312368" cy="1556338"/>
            </a:xfrm>
          </p:grpSpPr>
          <p:sp>
            <p:nvSpPr>
              <p:cNvPr id="16" name="角丸四角形 15"/>
              <p:cNvSpPr/>
              <p:nvPr/>
            </p:nvSpPr>
            <p:spPr>
              <a:xfrm>
                <a:off x="5508104" y="2781723"/>
                <a:ext cx="3312368" cy="1340314"/>
              </a:xfrm>
              <a:prstGeom prst="roundRect">
                <a:avLst>
                  <a:gd name="adj" fmla="val 3650"/>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9"/>
              <p:cNvGrpSpPr/>
              <p:nvPr/>
            </p:nvGrpSpPr>
            <p:grpSpPr>
              <a:xfrm>
                <a:off x="5508104" y="2565699"/>
                <a:ext cx="3312368" cy="299049"/>
                <a:chOff x="5436096" y="1761799"/>
                <a:chExt cx="3312368" cy="299049"/>
              </a:xfrm>
            </p:grpSpPr>
            <p:sp>
              <p:nvSpPr>
                <p:cNvPr id="18" name="角丸四角形 17"/>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15" name="テキスト ボックス 14"/>
            <p:cNvSpPr txBox="1"/>
            <p:nvPr/>
          </p:nvSpPr>
          <p:spPr>
            <a:xfrm>
              <a:off x="5187020" y="4487086"/>
              <a:ext cx="3273412" cy="1277273"/>
            </a:xfrm>
            <a:prstGeom prst="rect">
              <a:avLst/>
            </a:prstGeom>
            <a:noFill/>
          </p:spPr>
          <p:txBody>
            <a:bodyPr wrap="square" rtlCol="0">
              <a:spAutoFit/>
            </a:bodyPr>
            <a:lstStyle/>
            <a:p>
              <a:pPr>
                <a:buBlip>
                  <a:blip r:embed="rId3"/>
                </a:buBlip>
              </a:pPr>
              <a:r>
                <a:rPr lang="en-US" altLang="ja-JP" sz="1100" dirty="0" smtClean="0">
                  <a:latin typeface="Arial" pitchFamily="34" charset="0"/>
                  <a:cs typeface="Arial" pitchFamily="34" charset="0"/>
                </a:rPr>
                <a:t> Companies with a need to change their office layout on occasion.</a:t>
              </a:r>
            </a:p>
            <a:p>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Companies which have an LAN network system.</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Growing companies</a:t>
              </a:r>
            </a:p>
            <a:p>
              <a:endParaRPr lang="en-US" altLang="ja-JP" sz="1100" dirty="0" smtClean="0">
                <a:latin typeface="Arial" pitchFamily="34" charset="0"/>
                <a:cs typeface="Arial" pitchFamily="34" charset="0"/>
              </a:endParaRPr>
            </a:p>
          </p:txBody>
        </p:sp>
      </p:grpSp>
      <p:sp>
        <p:nvSpPr>
          <p:cNvPr id="60" name="Line 10"/>
          <p:cNvSpPr>
            <a:spLocks noChangeShapeType="1"/>
          </p:cNvSpPr>
          <p:nvPr/>
        </p:nvSpPr>
        <p:spPr bwMode="auto">
          <a:xfrm flipV="1">
            <a:off x="1403648" y="2348880"/>
            <a:ext cx="2700000"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 name="Line 53"/>
          <p:cNvSpPr>
            <a:spLocks noChangeShapeType="1"/>
          </p:cNvSpPr>
          <p:nvPr/>
        </p:nvSpPr>
        <p:spPr bwMode="auto">
          <a:xfrm>
            <a:off x="4044194" y="2276872"/>
            <a:ext cx="0" cy="331200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 name="Text Box 40"/>
          <p:cNvSpPr txBox="1">
            <a:spLocks noChangeArrowheads="1"/>
          </p:cNvSpPr>
          <p:nvPr/>
        </p:nvSpPr>
        <p:spPr bwMode="auto">
          <a:xfrm>
            <a:off x="755576" y="1484784"/>
            <a:ext cx="122497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6356A3"/>
                </a:solidFill>
                <a:latin typeface="Arial" pitchFamily="34" charset="0"/>
                <a:cs typeface="Arial" pitchFamily="34" charset="0"/>
              </a:rPr>
              <a:t>Office</a:t>
            </a:r>
            <a:endParaRPr kumimoji="0" lang="en-US" altLang="ja-JP" sz="1400" b="1" dirty="0">
              <a:solidFill>
                <a:srgbClr val="6356A3"/>
              </a:solidFill>
              <a:latin typeface="Arial" pitchFamily="34" charset="0"/>
              <a:cs typeface="Arial" pitchFamily="34" charset="0"/>
            </a:endParaRPr>
          </a:p>
        </p:txBody>
      </p:sp>
      <p:sp>
        <p:nvSpPr>
          <p:cNvPr id="70" name="AutoShape 5"/>
          <p:cNvSpPr>
            <a:spLocks noChangeArrowheads="1"/>
          </p:cNvSpPr>
          <p:nvPr/>
        </p:nvSpPr>
        <p:spPr bwMode="auto">
          <a:xfrm>
            <a:off x="683568" y="1772816"/>
            <a:ext cx="4392488" cy="4608512"/>
          </a:xfrm>
          <a:prstGeom prst="roundRect">
            <a:avLst>
              <a:gd name="adj" fmla="val 4595"/>
            </a:avLst>
          </a:prstGeom>
          <a:noFill/>
          <a:ln w="19050" algn="ctr">
            <a:solidFill>
              <a:srgbClr val="005BA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1" name="テキスト ボックス 70"/>
          <p:cNvSpPr txBox="1"/>
          <p:nvPr/>
        </p:nvSpPr>
        <p:spPr>
          <a:xfrm>
            <a:off x="1014580" y="2132856"/>
            <a:ext cx="864096" cy="246221"/>
          </a:xfrm>
          <a:prstGeom prst="rect">
            <a:avLst/>
          </a:prstGeom>
          <a:noFill/>
        </p:spPr>
        <p:txBody>
          <a:bodyPr wrap="square" rtlCol="0">
            <a:spAutoFit/>
          </a:bodyPr>
          <a:lstStyle/>
          <a:p>
            <a:r>
              <a:rPr lang="en-US" altLang="ja-JP" sz="1000" b="1" dirty="0" smtClean="0">
                <a:solidFill>
                  <a:srgbClr val="005BAC"/>
                </a:solidFill>
                <a:latin typeface="Arial" pitchFamily="34" charset="0"/>
                <a:cs typeface="Arial" pitchFamily="34" charset="0"/>
              </a:rPr>
              <a:t>2F</a:t>
            </a:r>
          </a:p>
        </p:txBody>
      </p:sp>
      <p:sp>
        <p:nvSpPr>
          <p:cNvPr id="72" name="正方形/長方形 71"/>
          <p:cNvSpPr/>
          <p:nvPr/>
        </p:nvSpPr>
        <p:spPr>
          <a:xfrm>
            <a:off x="1007225" y="2060848"/>
            <a:ext cx="3744416" cy="1224136"/>
          </a:xfrm>
          <a:prstGeom prst="rect">
            <a:avLst/>
          </a:prstGeom>
          <a:noFill/>
          <a:ln w="19050">
            <a:solidFill>
              <a:srgbClr val="9184B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Line 53"/>
          <p:cNvSpPr>
            <a:spLocks noChangeShapeType="1"/>
          </p:cNvSpPr>
          <p:nvPr/>
        </p:nvSpPr>
        <p:spPr bwMode="auto">
          <a:xfrm>
            <a:off x="1835696" y="2348880"/>
            <a:ext cx="0" cy="54000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74" name="Line 53"/>
          <p:cNvSpPr>
            <a:spLocks noChangeShapeType="1"/>
          </p:cNvSpPr>
          <p:nvPr/>
        </p:nvSpPr>
        <p:spPr bwMode="auto">
          <a:xfrm>
            <a:off x="2411760" y="2348880"/>
            <a:ext cx="0" cy="54000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76" name="Line 53"/>
          <p:cNvSpPr>
            <a:spLocks noChangeShapeType="1"/>
          </p:cNvSpPr>
          <p:nvPr/>
        </p:nvSpPr>
        <p:spPr bwMode="auto">
          <a:xfrm>
            <a:off x="2987824" y="2348880"/>
            <a:ext cx="0" cy="54000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 name="Line 10"/>
          <p:cNvSpPr>
            <a:spLocks noChangeShapeType="1"/>
          </p:cNvSpPr>
          <p:nvPr/>
        </p:nvSpPr>
        <p:spPr bwMode="auto">
          <a:xfrm flipV="1">
            <a:off x="1404406" y="5643972"/>
            <a:ext cx="2700000" cy="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テキスト ボックス 78"/>
          <p:cNvSpPr txBox="1"/>
          <p:nvPr/>
        </p:nvSpPr>
        <p:spPr>
          <a:xfrm>
            <a:off x="1015142" y="4828603"/>
            <a:ext cx="864096" cy="246221"/>
          </a:xfrm>
          <a:prstGeom prst="rect">
            <a:avLst/>
          </a:prstGeom>
          <a:noFill/>
        </p:spPr>
        <p:txBody>
          <a:bodyPr wrap="square" rtlCol="0">
            <a:spAutoFit/>
          </a:bodyPr>
          <a:lstStyle/>
          <a:p>
            <a:r>
              <a:rPr lang="en-US" altLang="ja-JP" sz="1000" b="1" dirty="0" smtClean="0">
                <a:solidFill>
                  <a:srgbClr val="005BAC"/>
                </a:solidFill>
                <a:latin typeface="Arial" pitchFamily="34" charset="0"/>
                <a:cs typeface="Arial" pitchFamily="34" charset="0"/>
              </a:rPr>
              <a:t>1F</a:t>
            </a:r>
          </a:p>
        </p:txBody>
      </p:sp>
      <p:sp>
        <p:nvSpPr>
          <p:cNvPr id="80" name="正方形/長方形 79"/>
          <p:cNvSpPr/>
          <p:nvPr/>
        </p:nvSpPr>
        <p:spPr>
          <a:xfrm>
            <a:off x="1007983" y="4653136"/>
            <a:ext cx="3744416" cy="1224136"/>
          </a:xfrm>
          <a:prstGeom prst="rect">
            <a:avLst/>
          </a:prstGeom>
          <a:noFill/>
          <a:ln w="19050">
            <a:solidFill>
              <a:srgbClr val="9184B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Line 53"/>
          <p:cNvSpPr>
            <a:spLocks noChangeShapeType="1"/>
          </p:cNvSpPr>
          <p:nvPr/>
        </p:nvSpPr>
        <p:spPr bwMode="auto">
          <a:xfrm>
            <a:off x="1836454" y="5109373"/>
            <a:ext cx="0" cy="540000"/>
          </a:xfrm>
          <a:prstGeom prst="line">
            <a:avLst/>
          </a:prstGeom>
          <a:noFill/>
          <a:ln w="19080">
            <a:solidFill>
              <a:srgbClr val="6356A3"/>
            </a:solidFill>
            <a:prstDash val="sysDot"/>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 name="Line 53"/>
          <p:cNvSpPr>
            <a:spLocks noChangeShapeType="1"/>
          </p:cNvSpPr>
          <p:nvPr/>
        </p:nvSpPr>
        <p:spPr bwMode="auto">
          <a:xfrm>
            <a:off x="2412518" y="5109373"/>
            <a:ext cx="0" cy="54000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 name="Line 53"/>
          <p:cNvSpPr>
            <a:spLocks noChangeShapeType="1"/>
          </p:cNvSpPr>
          <p:nvPr/>
        </p:nvSpPr>
        <p:spPr bwMode="auto">
          <a:xfrm>
            <a:off x="2988582" y="5109373"/>
            <a:ext cx="0" cy="540000"/>
          </a:xfrm>
          <a:prstGeom prst="line">
            <a:avLst/>
          </a:prstGeom>
          <a:noFill/>
          <a:ln w="19080">
            <a:solidFill>
              <a:srgbClr val="6356A3"/>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85" name="図 84" descr="KX-NT551.png"/>
          <p:cNvPicPr>
            <a:picLocks noChangeAspect="1"/>
          </p:cNvPicPr>
          <p:nvPr/>
        </p:nvPicPr>
        <p:blipFill>
          <a:blip r:embed="rId4" cstate="print">
            <a:lum/>
          </a:blip>
          <a:stretch>
            <a:fillRect/>
          </a:stretch>
        </p:blipFill>
        <p:spPr>
          <a:xfrm>
            <a:off x="1620430" y="4940410"/>
            <a:ext cx="401165" cy="397450"/>
          </a:xfrm>
          <a:prstGeom prst="rect">
            <a:avLst/>
          </a:prstGeom>
        </p:spPr>
      </p:pic>
      <p:sp>
        <p:nvSpPr>
          <p:cNvPr id="87" name="Oval 73"/>
          <p:cNvSpPr>
            <a:spLocks noChangeAspect="1" noChangeArrowheads="1"/>
          </p:cNvSpPr>
          <p:nvPr/>
        </p:nvSpPr>
        <p:spPr bwMode="auto">
          <a:xfrm>
            <a:off x="1475655" y="4797152"/>
            <a:ext cx="681038" cy="673893"/>
          </a:xfrm>
          <a:prstGeom prst="ellipse">
            <a:avLst/>
          </a:prstGeom>
          <a:solidFill>
            <a:srgbClr val="FFFFFF">
              <a:alpha val="55000"/>
            </a:srgbClr>
          </a:solidFill>
          <a:ln w="19050" cap="rnd" algn="ctr">
            <a:solidFill>
              <a:srgbClr val="00528A"/>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 name="円弧 87"/>
          <p:cNvSpPr/>
          <p:nvPr/>
        </p:nvSpPr>
        <p:spPr>
          <a:xfrm flipH="1">
            <a:off x="1043608" y="2924944"/>
            <a:ext cx="1080120" cy="2016224"/>
          </a:xfrm>
          <a:prstGeom prst="arc">
            <a:avLst>
              <a:gd name="adj1" fmla="val 16200000"/>
              <a:gd name="adj2" fmla="val 5359473"/>
            </a:avLst>
          </a:prstGeom>
          <a:ln w="38100">
            <a:solidFill>
              <a:srgbClr val="9184BD"/>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sp>
        <p:nvSpPr>
          <p:cNvPr id="90" name="テキスト ボックス 89"/>
          <p:cNvSpPr txBox="1"/>
          <p:nvPr/>
        </p:nvSpPr>
        <p:spPr>
          <a:xfrm>
            <a:off x="1547664" y="5877272"/>
            <a:ext cx="180020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IP proprietary telephones</a:t>
            </a:r>
          </a:p>
        </p:txBody>
      </p:sp>
      <p:sp>
        <p:nvSpPr>
          <p:cNvPr id="92" name="Text Box 40"/>
          <p:cNvSpPr txBox="1">
            <a:spLocks noChangeArrowheads="1"/>
          </p:cNvSpPr>
          <p:nvPr/>
        </p:nvSpPr>
        <p:spPr bwMode="auto">
          <a:xfrm>
            <a:off x="1115616" y="3818068"/>
            <a:ext cx="158417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200" b="1" dirty="0" smtClean="0">
                <a:solidFill>
                  <a:srgbClr val="6356A3"/>
                </a:solidFill>
                <a:latin typeface="Arial" pitchFamily="34" charset="0"/>
                <a:cs typeface="Arial" pitchFamily="34" charset="0"/>
              </a:rPr>
              <a:t>Simple move</a:t>
            </a:r>
          </a:p>
        </p:txBody>
      </p:sp>
      <p:pic>
        <p:nvPicPr>
          <p:cNvPr id="48" name="Picture 49" descr="router_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2204864"/>
            <a:ext cx="5048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descr="KX-NT551.png"/>
          <p:cNvPicPr>
            <a:picLocks noChangeAspect="1"/>
          </p:cNvPicPr>
          <p:nvPr/>
        </p:nvPicPr>
        <p:blipFill>
          <a:blip r:embed="rId4" cstate="print"/>
          <a:stretch>
            <a:fillRect/>
          </a:stretch>
        </p:blipFill>
        <p:spPr>
          <a:xfrm>
            <a:off x="2771800" y="2564904"/>
            <a:ext cx="401165" cy="397450"/>
          </a:xfrm>
          <a:prstGeom prst="rect">
            <a:avLst/>
          </a:prstGeom>
        </p:spPr>
      </p:pic>
      <p:pic>
        <p:nvPicPr>
          <p:cNvPr id="50" name="図 49" descr="KX-NT551.png"/>
          <p:cNvPicPr>
            <a:picLocks noChangeAspect="1"/>
          </p:cNvPicPr>
          <p:nvPr/>
        </p:nvPicPr>
        <p:blipFill>
          <a:blip r:embed="rId4" cstate="print"/>
          <a:stretch>
            <a:fillRect/>
          </a:stretch>
        </p:blipFill>
        <p:spPr>
          <a:xfrm>
            <a:off x="1619672" y="2564904"/>
            <a:ext cx="401165" cy="397450"/>
          </a:xfrm>
          <a:prstGeom prst="rect">
            <a:avLst/>
          </a:prstGeom>
        </p:spPr>
      </p:pic>
      <p:pic>
        <p:nvPicPr>
          <p:cNvPr id="51" name="図 50" descr="KX-NT551.png"/>
          <p:cNvPicPr>
            <a:picLocks noChangeAspect="1"/>
          </p:cNvPicPr>
          <p:nvPr/>
        </p:nvPicPr>
        <p:blipFill>
          <a:blip r:embed="rId4" cstate="print"/>
          <a:stretch>
            <a:fillRect/>
          </a:stretch>
        </p:blipFill>
        <p:spPr>
          <a:xfrm>
            <a:off x="2195736" y="2564904"/>
            <a:ext cx="401165" cy="397450"/>
          </a:xfrm>
          <a:prstGeom prst="rect">
            <a:avLst/>
          </a:prstGeom>
        </p:spPr>
      </p:pic>
      <p:pic>
        <p:nvPicPr>
          <p:cNvPr id="52" name="Picture 49" descr="router_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0670" y="5499956"/>
            <a:ext cx="5048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53" name="図 52" descr="KX-NT551.png"/>
          <p:cNvPicPr>
            <a:picLocks noChangeAspect="1"/>
          </p:cNvPicPr>
          <p:nvPr/>
        </p:nvPicPr>
        <p:blipFill>
          <a:blip r:embed="rId4" cstate="print"/>
          <a:stretch>
            <a:fillRect/>
          </a:stretch>
        </p:blipFill>
        <p:spPr>
          <a:xfrm>
            <a:off x="2772558" y="4940410"/>
            <a:ext cx="401165" cy="397450"/>
          </a:xfrm>
          <a:prstGeom prst="rect">
            <a:avLst/>
          </a:prstGeom>
        </p:spPr>
      </p:pic>
      <p:pic>
        <p:nvPicPr>
          <p:cNvPr id="54" name="図 53" descr="KX-NT551.png"/>
          <p:cNvPicPr>
            <a:picLocks noChangeAspect="1"/>
          </p:cNvPicPr>
          <p:nvPr/>
        </p:nvPicPr>
        <p:blipFill>
          <a:blip r:embed="rId4" cstate="print"/>
          <a:stretch>
            <a:fillRect/>
          </a:stretch>
        </p:blipFill>
        <p:spPr>
          <a:xfrm>
            <a:off x="2196494" y="4940410"/>
            <a:ext cx="401165" cy="397450"/>
          </a:xfrm>
          <a:prstGeom prst="rect">
            <a:avLst/>
          </a:prstGeom>
        </p:spPr>
      </p:pic>
      <p:sp>
        <p:nvSpPr>
          <p:cNvPr id="46" name="テキスト ボックス 45"/>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23</a:t>
            </a:r>
            <a:endParaRPr kumimoji="1" lang="ja-JP" altLang="en-US" sz="1300" dirty="0">
              <a:solidFill>
                <a:srgbClr val="595757"/>
              </a:solidFill>
              <a:latin typeface="Calibri" pitchFamily="34" charset="0"/>
            </a:endParaRPr>
          </a:p>
        </p:txBody>
      </p:sp>
      <p:pic>
        <p:nvPicPr>
          <p:cNvPr id="47" name="図 46" descr="NS500.png"/>
          <p:cNvPicPr>
            <a:picLocks noChangeAspect="1"/>
          </p:cNvPicPr>
          <p:nvPr/>
        </p:nvPicPr>
        <p:blipFill>
          <a:blip r:embed="rId6" cstate="print"/>
          <a:stretch>
            <a:fillRect/>
          </a:stretch>
        </p:blipFill>
        <p:spPr>
          <a:xfrm>
            <a:off x="3419872" y="3861048"/>
            <a:ext cx="1296144" cy="242369"/>
          </a:xfrm>
          <a:prstGeom prst="rect">
            <a:avLst/>
          </a:prstGeom>
        </p:spPr>
      </p:pic>
      <p:sp>
        <p:nvSpPr>
          <p:cNvPr id="55" name="テキスト ボックス 54"/>
          <p:cNvSpPr txBox="1"/>
          <p:nvPr/>
        </p:nvSpPr>
        <p:spPr>
          <a:xfrm>
            <a:off x="251520" y="836712"/>
            <a:ext cx="8640960" cy="276999"/>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By using IP phones as extensions, there is no need to change the settings of the PBX each time the office layout is changed. </a:t>
            </a:r>
          </a:p>
        </p:txBody>
      </p:sp>
      <p:sp>
        <p:nvSpPr>
          <p:cNvPr id="56" name="テキスト ボックス 55"/>
          <p:cNvSpPr txBox="1"/>
          <p:nvPr/>
        </p:nvSpPr>
        <p:spPr>
          <a:xfrm>
            <a:off x="3232834" y="3655415"/>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図 64" descr="フロア6_0305.png"/>
          <p:cNvPicPr>
            <a:picLocks noChangeAspect="1"/>
          </p:cNvPicPr>
          <p:nvPr/>
        </p:nvPicPr>
        <p:blipFill>
          <a:blip r:embed="rId2" cstate="print"/>
          <a:stretch>
            <a:fillRect/>
          </a:stretch>
        </p:blipFill>
        <p:spPr>
          <a:xfrm>
            <a:off x="616454" y="2103765"/>
            <a:ext cx="4253969" cy="2920635"/>
          </a:xfrm>
          <a:prstGeom prst="rect">
            <a:avLst/>
          </a:prstGeom>
        </p:spPr>
      </p:pic>
      <p:pic>
        <p:nvPicPr>
          <p:cNvPr id="60" name="図 59" descr="フロア５.png"/>
          <p:cNvPicPr>
            <a:picLocks noChangeAspect="1"/>
          </p:cNvPicPr>
          <p:nvPr/>
        </p:nvPicPr>
        <p:blipFill>
          <a:blip r:embed="rId3" cstate="print"/>
          <a:stretch>
            <a:fillRect/>
          </a:stretch>
        </p:blipFill>
        <p:spPr>
          <a:xfrm>
            <a:off x="5076056" y="3284984"/>
            <a:ext cx="3773112" cy="2730782"/>
          </a:xfrm>
          <a:prstGeom prst="rect">
            <a:avLst/>
          </a:prstGeom>
        </p:spPr>
      </p:pic>
      <p:sp>
        <p:nvSpPr>
          <p:cNvPr id="86" name="テキスト ボックス 85"/>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24</a:t>
            </a:r>
            <a:endParaRPr kumimoji="1" lang="ja-JP" altLang="en-US" sz="1300" dirty="0">
              <a:solidFill>
                <a:srgbClr val="595757"/>
              </a:solidFill>
              <a:latin typeface="Calibri" pitchFamily="34" charset="0"/>
            </a:endParaRPr>
          </a:p>
        </p:txBody>
      </p:sp>
      <p:sp>
        <p:nvSpPr>
          <p:cNvPr id="55" name="テキスト ボックス 54"/>
          <p:cNvSpPr txBox="1"/>
          <p:nvPr/>
        </p:nvSpPr>
        <p:spPr>
          <a:xfrm>
            <a:off x="8172400" y="4422304"/>
            <a:ext cx="792088" cy="230832"/>
          </a:xfrm>
          <a:prstGeom prst="rect">
            <a:avLst/>
          </a:prstGeom>
          <a:noFill/>
        </p:spPr>
        <p:txBody>
          <a:bodyPr wrap="square" rtlCol="0">
            <a:spAutoFit/>
          </a:bodyPr>
          <a:lstStyle/>
          <a:p>
            <a:pPr algn="ctr"/>
            <a:r>
              <a:rPr lang="en-US" altLang="ja-JP" sz="900" dirty="0" smtClean="0">
                <a:solidFill>
                  <a:srgbClr val="005BAC"/>
                </a:solidFill>
                <a:latin typeface="Arial" pitchFamily="34" charset="0"/>
                <a:cs typeface="Arial" pitchFamily="34" charset="0"/>
              </a:rPr>
              <a:t>KX-NS500</a:t>
            </a:r>
          </a:p>
        </p:txBody>
      </p:sp>
      <p:sp>
        <p:nvSpPr>
          <p:cNvPr id="61" name="Text Box 40"/>
          <p:cNvSpPr txBox="1">
            <a:spLocks noChangeArrowheads="1"/>
          </p:cNvSpPr>
          <p:nvPr/>
        </p:nvSpPr>
        <p:spPr bwMode="auto">
          <a:xfrm>
            <a:off x="6228184" y="6021288"/>
            <a:ext cx="1440160" cy="6232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latin typeface="Calibri" pitchFamily="34" charset="0"/>
              </a:rPr>
              <a:t>MS Outlook &amp; </a:t>
            </a:r>
          </a:p>
          <a:p>
            <a:r>
              <a:rPr lang="en-US" altLang="ja-JP" sz="1200" b="1" dirty="0" smtClean="0">
                <a:solidFill>
                  <a:srgbClr val="EA5550"/>
                </a:solidFill>
                <a:latin typeface="Calibri" pitchFamily="34" charset="0"/>
              </a:rPr>
              <a:t>IMAP4 Integration</a:t>
            </a:r>
          </a:p>
          <a:p>
            <a:pPr>
              <a:buFont typeface="Wingdings" pitchFamily="2" charset="2"/>
              <a:buChar char="Ø"/>
            </a:pPr>
            <a:r>
              <a:rPr lang="en-US" altLang="ja-JP" sz="1050" dirty="0" smtClean="0">
                <a:solidFill>
                  <a:srgbClr val="EA5550"/>
                </a:solidFill>
                <a:latin typeface="Calibri" pitchFamily="34" charset="0"/>
              </a:rPr>
              <a:t> See page 34 </a:t>
            </a:r>
            <a:endParaRPr lang="ja-JP" altLang="en-US" sz="1050" dirty="0">
              <a:solidFill>
                <a:srgbClr val="EA5550"/>
              </a:solidFill>
              <a:latin typeface="Calibri" pitchFamily="34" charset="0"/>
            </a:endParaRPr>
          </a:p>
        </p:txBody>
      </p:sp>
      <p:sp>
        <p:nvSpPr>
          <p:cNvPr id="109" name="Text Box 40"/>
          <p:cNvSpPr txBox="1">
            <a:spLocks noChangeArrowheads="1"/>
          </p:cNvSpPr>
          <p:nvPr/>
        </p:nvSpPr>
        <p:spPr bwMode="auto">
          <a:xfrm>
            <a:off x="7164288" y="5589240"/>
            <a:ext cx="1385842"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latin typeface="Calibri" pitchFamily="34" charset="0"/>
              </a:rPr>
              <a:t>E-mail Notification</a:t>
            </a:r>
            <a:r>
              <a:rPr lang="en-US" altLang="ja-JP" sz="1200" dirty="0" smtClean="0">
                <a:solidFill>
                  <a:srgbClr val="EA5550"/>
                </a:solidFill>
                <a:latin typeface="Calibri" pitchFamily="34" charset="0"/>
              </a:rPr>
              <a:t> </a:t>
            </a:r>
          </a:p>
          <a:p>
            <a:pPr>
              <a:buFont typeface="Wingdings" pitchFamily="2" charset="2"/>
              <a:buChar char="Ø"/>
            </a:pPr>
            <a:r>
              <a:rPr lang="en-US" altLang="ja-JP" sz="1050" dirty="0" smtClean="0">
                <a:solidFill>
                  <a:srgbClr val="EA5550"/>
                </a:solidFill>
                <a:latin typeface="Calibri" pitchFamily="34" charset="0"/>
              </a:rPr>
              <a:t> See page 33</a:t>
            </a:r>
          </a:p>
        </p:txBody>
      </p:sp>
      <p:grpSp>
        <p:nvGrpSpPr>
          <p:cNvPr id="2" name="グループ化 128"/>
          <p:cNvGrpSpPr/>
          <p:nvPr/>
        </p:nvGrpSpPr>
        <p:grpSpPr>
          <a:xfrm>
            <a:off x="6376450" y="5229200"/>
            <a:ext cx="787838" cy="504056"/>
            <a:chOff x="4864282" y="5513236"/>
            <a:chExt cx="787838" cy="652068"/>
          </a:xfrm>
        </p:grpSpPr>
        <p:cxnSp>
          <p:nvCxnSpPr>
            <p:cNvPr id="113" name="直線矢印コネクタ 112"/>
            <p:cNvCxnSpPr/>
            <p:nvPr/>
          </p:nvCxnSpPr>
          <p:spPr>
            <a:xfrm flipV="1">
              <a:off x="4864282" y="5513236"/>
              <a:ext cx="0" cy="652068"/>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4880524" y="6165304"/>
              <a:ext cx="771596"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sp>
        <p:nvSpPr>
          <p:cNvPr id="73" name="テキスト ボックス 72"/>
          <p:cNvSpPr txBox="1"/>
          <p:nvPr/>
        </p:nvSpPr>
        <p:spPr>
          <a:xfrm>
            <a:off x="8037164" y="3638636"/>
            <a:ext cx="576064" cy="369332"/>
          </a:xfrm>
          <a:prstGeom prst="rect">
            <a:avLst/>
          </a:prstGeom>
          <a:noFill/>
        </p:spPr>
        <p:txBody>
          <a:bodyPr wrap="square" rtlCol="0">
            <a:spAutoFit/>
          </a:bodyPr>
          <a:lstStyle/>
          <a:p>
            <a:pPr algn="ctr">
              <a:defRPr/>
            </a:pPr>
            <a:r>
              <a:rPr lang="en-US" altLang="ja-JP" sz="900" dirty="0" smtClean="0">
                <a:solidFill>
                  <a:srgbClr val="005BAC"/>
                </a:solidFill>
                <a:latin typeface="Arial" pitchFamily="34" charset="0"/>
                <a:cs typeface="Arial" pitchFamily="34" charset="0"/>
              </a:rPr>
              <a:t>E-mail </a:t>
            </a:r>
          </a:p>
          <a:p>
            <a:pPr algn="ctr">
              <a:defRPr/>
            </a:pPr>
            <a:r>
              <a:rPr lang="en-US" altLang="ja-JP" sz="900" dirty="0" smtClean="0">
                <a:solidFill>
                  <a:srgbClr val="005BAC"/>
                </a:solidFill>
                <a:latin typeface="Arial" pitchFamily="34" charset="0"/>
                <a:cs typeface="Arial" pitchFamily="34" charset="0"/>
              </a:rPr>
              <a:t>server</a:t>
            </a:r>
          </a:p>
        </p:txBody>
      </p:sp>
      <p:grpSp>
        <p:nvGrpSpPr>
          <p:cNvPr id="3" name="グループ化 61"/>
          <p:cNvGrpSpPr/>
          <p:nvPr/>
        </p:nvGrpSpPr>
        <p:grpSpPr>
          <a:xfrm>
            <a:off x="6156176" y="3717032"/>
            <a:ext cx="288032" cy="1069394"/>
            <a:chOff x="5121724" y="3306587"/>
            <a:chExt cx="1860938" cy="936104"/>
          </a:xfrm>
        </p:grpSpPr>
        <p:cxnSp>
          <p:nvCxnSpPr>
            <p:cNvPr id="70" name="直線矢印コネクタ 69"/>
            <p:cNvCxnSpPr/>
            <p:nvPr/>
          </p:nvCxnSpPr>
          <p:spPr>
            <a:xfrm flipV="1">
              <a:off x="5121724" y="3306587"/>
              <a:ext cx="0" cy="936104"/>
            </a:xfrm>
            <a:prstGeom prst="straightConnector1">
              <a:avLst/>
            </a:prstGeom>
            <a:ln w="12700">
              <a:solidFill>
                <a:srgbClr val="FF0000"/>
              </a:solidFill>
              <a:prstDash val="sysDot"/>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5122260" y="3316978"/>
              <a:ext cx="1860402" cy="0"/>
            </a:xfrm>
            <a:prstGeom prst="straightConnector1">
              <a:avLst/>
            </a:prstGeom>
            <a:ln w="12700">
              <a:solidFill>
                <a:srgbClr val="FF0000"/>
              </a:solidFill>
              <a:prstDash val="sysDot"/>
              <a:headEnd type="none"/>
              <a:tailEnd type="none" w="med" len="lg"/>
            </a:ln>
          </p:spPr>
          <p:style>
            <a:lnRef idx="1">
              <a:schemeClr val="accent1"/>
            </a:lnRef>
            <a:fillRef idx="0">
              <a:schemeClr val="accent1"/>
            </a:fillRef>
            <a:effectRef idx="0">
              <a:schemeClr val="accent1"/>
            </a:effectRef>
            <a:fontRef idx="minor">
              <a:schemeClr val="tx1"/>
            </a:fontRef>
          </p:style>
        </p:cxnSp>
      </p:grpSp>
      <p:sp>
        <p:nvSpPr>
          <p:cNvPr id="82" name="Text Box 40"/>
          <p:cNvSpPr txBox="1">
            <a:spLocks noChangeArrowheads="1"/>
          </p:cNvSpPr>
          <p:nvPr/>
        </p:nvSpPr>
        <p:spPr bwMode="auto">
          <a:xfrm>
            <a:off x="6392253" y="3584865"/>
            <a:ext cx="1008112"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latin typeface="Calibri" pitchFamily="34" charset="0"/>
              </a:rPr>
              <a:t>Voice Mail</a:t>
            </a:r>
            <a:r>
              <a:rPr lang="en-US" altLang="ja-JP" sz="1200" dirty="0" smtClean="0">
                <a:solidFill>
                  <a:srgbClr val="EA5550"/>
                </a:solidFill>
                <a:latin typeface="Calibri" pitchFamily="34" charset="0"/>
              </a:rPr>
              <a:t> </a:t>
            </a:r>
          </a:p>
          <a:p>
            <a:pPr>
              <a:buFont typeface="Wingdings" pitchFamily="2" charset="2"/>
              <a:buChar char="Ø"/>
            </a:pPr>
            <a:r>
              <a:rPr lang="en-US" altLang="ja-JP" sz="1050" dirty="0" smtClean="0">
                <a:solidFill>
                  <a:srgbClr val="EA5550"/>
                </a:solidFill>
                <a:latin typeface="Calibri" pitchFamily="34" charset="0"/>
              </a:rPr>
              <a:t> See page 32</a:t>
            </a:r>
            <a:endParaRPr lang="ja-JP" altLang="en-US" sz="1050" dirty="0">
              <a:solidFill>
                <a:srgbClr val="EA5550"/>
              </a:solidFill>
              <a:latin typeface="Calibri" pitchFamily="34" charset="0"/>
            </a:endParaRPr>
          </a:p>
        </p:txBody>
      </p:sp>
      <p:pic>
        <p:nvPicPr>
          <p:cNvPr id="89" name="図 88" descr="男性2（スマホ）再再.png"/>
          <p:cNvPicPr>
            <a:picLocks noChangeAspect="1"/>
          </p:cNvPicPr>
          <p:nvPr/>
        </p:nvPicPr>
        <p:blipFill>
          <a:blip r:embed="rId4" cstate="print"/>
          <a:stretch>
            <a:fillRect/>
          </a:stretch>
        </p:blipFill>
        <p:spPr>
          <a:xfrm>
            <a:off x="3992928" y="5085184"/>
            <a:ext cx="579072" cy="1133762"/>
          </a:xfrm>
          <a:prstGeom prst="rect">
            <a:avLst/>
          </a:prstGeom>
        </p:spPr>
      </p:pic>
      <p:pic>
        <p:nvPicPr>
          <p:cNvPr id="93" name="図 92" descr="倉庫2再再.png"/>
          <p:cNvPicPr>
            <a:picLocks noChangeAspect="1"/>
          </p:cNvPicPr>
          <p:nvPr/>
        </p:nvPicPr>
        <p:blipFill>
          <a:blip r:embed="rId5" cstate="print"/>
          <a:stretch>
            <a:fillRect/>
          </a:stretch>
        </p:blipFill>
        <p:spPr>
          <a:xfrm>
            <a:off x="395536" y="764704"/>
            <a:ext cx="2090755" cy="1651880"/>
          </a:xfrm>
          <a:prstGeom prst="rect">
            <a:avLst/>
          </a:prstGeom>
        </p:spPr>
      </p:pic>
      <p:pic>
        <p:nvPicPr>
          <p:cNvPr id="96" name="図 95" descr="フロア7.png"/>
          <p:cNvPicPr>
            <a:picLocks noChangeAspect="1"/>
          </p:cNvPicPr>
          <p:nvPr/>
        </p:nvPicPr>
        <p:blipFill>
          <a:blip r:embed="rId6" cstate="print"/>
          <a:stretch>
            <a:fillRect/>
          </a:stretch>
        </p:blipFill>
        <p:spPr>
          <a:xfrm>
            <a:off x="6588224" y="1194066"/>
            <a:ext cx="2090755" cy="1657975"/>
          </a:xfrm>
          <a:prstGeom prst="rect">
            <a:avLst/>
          </a:prstGeom>
        </p:spPr>
      </p:pic>
      <p:sp>
        <p:nvSpPr>
          <p:cNvPr id="101" name="Text Box 40"/>
          <p:cNvSpPr txBox="1">
            <a:spLocks noChangeArrowheads="1"/>
          </p:cNvSpPr>
          <p:nvPr/>
        </p:nvSpPr>
        <p:spPr bwMode="auto">
          <a:xfrm>
            <a:off x="4788024" y="902186"/>
            <a:ext cx="1080120"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latin typeface="Calibri" pitchFamily="34" charset="0"/>
              </a:rPr>
              <a:t>Multi Zone</a:t>
            </a:r>
            <a:r>
              <a:rPr lang="en-US" altLang="ja-JP" sz="1050" dirty="0" smtClean="0">
                <a:solidFill>
                  <a:srgbClr val="EA5550"/>
                </a:solidFill>
                <a:latin typeface="Calibri" pitchFamily="34" charset="0"/>
              </a:rPr>
              <a:t> </a:t>
            </a:r>
          </a:p>
          <a:p>
            <a:pPr>
              <a:buFont typeface="Wingdings" pitchFamily="2" charset="2"/>
              <a:buChar char="Ø"/>
            </a:pPr>
            <a:r>
              <a:rPr lang="en-US" altLang="ja-JP" sz="1050" dirty="0" smtClean="0">
                <a:solidFill>
                  <a:srgbClr val="EA5550"/>
                </a:solidFill>
                <a:latin typeface="Calibri" pitchFamily="34" charset="0"/>
              </a:rPr>
              <a:t> See page 25</a:t>
            </a:r>
            <a:endParaRPr lang="ja-JP" altLang="en-US" sz="1050" dirty="0">
              <a:solidFill>
                <a:srgbClr val="EA5550"/>
              </a:solidFill>
              <a:latin typeface="Calibri" pitchFamily="34" charset="0"/>
            </a:endParaRPr>
          </a:p>
        </p:txBody>
      </p:sp>
      <p:sp>
        <p:nvSpPr>
          <p:cNvPr id="102" name="Text Box 40"/>
          <p:cNvSpPr txBox="1">
            <a:spLocks noChangeArrowheads="1"/>
          </p:cNvSpPr>
          <p:nvPr/>
        </p:nvSpPr>
        <p:spPr bwMode="auto">
          <a:xfrm>
            <a:off x="1084175" y="5157192"/>
            <a:ext cx="1872208"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cs typeface="Arial" pitchFamily="34" charset="0"/>
              </a:rPr>
              <a:t>One Numbered Extension</a:t>
            </a:r>
            <a:r>
              <a:rPr lang="en-US" altLang="ja-JP" sz="1200" b="1" dirty="0" smtClean="0">
                <a:solidFill>
                  <a:srgbClr val="EA5550"/>
                </a:solidFill>
                <a:latin typeface="Calibri" pitchFamily="34" charset="0"/>
              </a:rPr>
              <a:t> </a:t>
            </a:r>
            <a:r>
              <a:rPr lang="en-US" altLang="ja-JP" sz="1050" dirty="0" smtClean="0">
                <a:solidFill>
                  <a:srgbClr val="EA5550"/>
                </a:solidFill>
                <a:latin typeface="Calibri" pitchFamily="34" charset="0"/>
              </a:rPr>
              <a:t> </a:t>
            </a:r>
          </a:p>
          <a:p>
            <a:pPr>
              <a:buFont typeface="Wingdings" pitchFamily="2" charset="2"/>
              <a:buChar char="Ø"/>
            </a:pPr>
            <a:r>
              <a:rPr lang="en-US" altLang="ja-JP" sz="1050" dirty="0" smtClean="0">
                <a:solidFill>
                  <a:srgbClr val="EA5550"/>
                </a:solidFill>
              </a:rPr>
              <a:t> See page 29, 31</a:t>
            </a:r>
            <a:endParaRPr lang="ja-JP" altLang="en-US" sz="1050" dirty="0">
              <a:solidFill>
                <a:srgbClr val="EA5550"/>
              </a:solidFill>
            </a:endParaRPr>
          </a:p>
        </p:txBody>
      </p:sp>
      <p:sp>
        <p:nvSpPr>
          <p:cNvPr id="104" name="Text Box 40"/>
          <p:cNvSpPr txBox="1">
            <a:spLocks noChangeArrowheads="1"/>
          </p:cNvSpPr>
          <p:nvPr/>
        </p:nvSpPr>
        <p:spPr bwMode="auto">
          <a:xfrm>
            <a:off x="1835696" y="2132856"/>
            <a:ext cx="1008112"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latin typeface="Calibri" pitchFamily="34" charset="0"/>
              </a:rPr>
              <a:t>DECT Paging</a:t>
            </a:r>
            <a:r>
              <a:rPr lang="en-US" altLang="ja-JP" sz="1050" dirty="0" smtClean="0">
                <a:solidFill>
                  <a:srgbClr val="EA5550"/>
                </a:solidFill>
                <a:latin typeface="Calibri" pitchFamily="34" charset="0"/>
              </a:rPr>
              <a:t> </a:t>
            </a:r>
          </a:p>
          <a:p>
            <a:pPr>
              <a:buFont typeface="Wingdings" pitchFamily="2" charset="2"/>
              <a:buChar char="Ø"/>
            </a:pPr>
            <a:r>
              <a:rPr lang="en-US" altLang="ja-JP" sz="1050" dirty="0" smtClean="0">
                <a:solidFill>
                  <a:srgbClr val="EA5550"/>
                </a:solidFill>
                <a:latin typeface="Calibri" pitchFamily="34" charset="0"/>
              </a:rPr>
              <a:t> See page 27</a:t>
            </a:r>
            <a:endParaRPr lang="ja-JP" altLang="en-US" sz="1050" dirty="0">
              <a:solidFill>
                <a:srgbClr val="EA5550"/>
              </a:solidFill>
              <a:latin typeface="Calibri" pitchFamily="34" charset="0"/>
            </a:endParaRPr>
          </a:p>
        </p:txBody>
      </p:sp>
      <p:sp>
        <p:nvSpPr>
          <p:cNvPr id="106" name="正方形/長方形 101"/>
          <p:cNvSpPr>
            <a:spLocks noChangeArrowheads="1"/>
          </p:cNvSpPr>
          <p:nvPr/>
        </p:nvSpPr>
        <p:spPr bwMode="auto">
          <a:xfrm>
            <a:off x="6401915" y="816967"/>
            <a:ext cx="1368152" cy="307777"/>
          </a:xfrm>
          <a:prstGeom prst="rect">
            <a:avLst/>
          </a:prstGeom>
          <a:noFill/>
          <a:ln w="9525">
            <a:noFill/>
            <a:miter lim="800000"/>
            <a:headEnd/>
            <a:tailEnd/>
          </a:ln>
        </p:spPr>
        <p:txBody>
          <a:bodyPr wrap="square">
            <a:spAutoFit/>
          </a:bodyPr>
          <a:lstStyle/>
          <a:p>
            <a:pPr algn="l"/>
            <a:r>
              <a:rPr lang="en-US" altLang="ja-JP" sz="1400" b="1" dirty="0" smtClean="0">
                <a:solidFill>
                  <a:srgbClr val="EA5550"/>
                </a:solidFill>
                <a:latin typeface="Arial" pitchFamily="34" charset="0"/>
                <a:cs typeface="Arial" pitchFamily="34" charset="0"/>
              </a:rPr>
              <a:t>Branch Office</a:t>
            </a:r>
            <a:endParaRPr lang="en-US" altLang="ja-JP" sz="1400" b="1" dirty="0">
              <a:solidFill>
                <a:srgbClr val="EA5550"/>
              </a:solidFill>
              <a:latin typeface="Arial" pitchFamily="34" charset="0"/>
              <a:cs typeface="Arial" pitchFamily="34" charset="0"/>
            </a:endParaRPr>
          </a:p>
        </p:txBody>
      </p:sp>
      <p:sp>
        <p:nvSpPr>
          <p:cNvPr id="110" name="角丸四角形 43"/>
          <p:cNvSpPr>
            <a:spLocks noChangeArrowheads="1"/>
          </p:cNvSpPr>
          <p:nvPr/>
        </p:nvSpPr>
        <p:spPr bwMode="auto">
          <a:xfrm>
            <a:off x="6444208" y="1124744"/>
            <a:ext cx="2405979" cy="1800200"/>
          </a:xfrm>
          <a:prstGeom prst="roundRect">
            <a:avLst>
              <a:gd name="adj" fmla="val 5810"/>
            </a:avLst>
          </a:prstGeom>
          <a:noFill/>
          <a:ln w="19050" algn="ctr">
            <a:solidFill>
              <a:srgbClr val="EA5550"/>
            </a:solidFill>
            <a:prstDash val="sysDot"/>
            <a:round/>
            <a:headEnd/>
            <a:tailEnd/>
          </a:ln>
        </p:spPr>
        <p:txBody>
          <a:bodyPr wrap="none" anchor="ctr"/>
          <a:lstStyle/>
          <a:p>
            <a:pPr algn="l"/>
            <a:endParaRPr lang="ja-JP" altLang="ja-JP" sz="1200" b="0" dirty="0">
              <a:solidFill>
                <a:schemeClr val="tx1"/>
              </a:solidFill>
            </a:endParaRPr>
          </a:p>
        </p:txBody>
      </p:sp>
      <p:sp>
        <p:nvSpPr>
          <p:cNvPr id="111" name="Text Box 40"/>
          <p:cNvSpPr txBox="1">
            <a:spLocks noChangeArrowheads="1"/>
          </p:cNvSpPr>
          <p:nvPr/>
        </p:nvSpPr>
        <p:spPr bwMode="auto">
          <a:xfrm>
            <a:off x="3563888" y="4077072"/>
            <a:ext cx="2376264" cy="6232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latin typeface="Calibri" pitchFamily="34" charset="0"/>
              </a:rPr>
              <a:t>Outside Destinations in </a:t>
            </a:r>
          </a:p>
          <a:p>
            <a:r>
              <a:rPr lang="en-US" altLang="ja-JP" sz="1200" b="1" dirty="0" smtClean="0">
                <a:solidFill>
                  <a:srgbClr val="EA5550"/>
                </a:solidFill>
                <a:latin typeface="Calibri" pitchFamily="34" charset="0"/>
              </a:rPr>
              <a:t>Incoming Call Distribution Groups</a:t>
            </a:r>
            <a:r>
              <a:rPr lang="en-US" altLang="ja-JP" sz="1050" dirty="0" smtClean="0">
                <a:solidFill>
                  <a:srgbClr val="EA5550"/>
                </a:solidFill>
                <a:latin typeface="Calibri" pitchFamily="34" charset="0"/>
              </a:rPr>
              <a:t> </a:t>
            </a:r>
          </a:p>
          <a:p>
            <a:pPr>
              <a:buFont typeface="Wingdings" pitchFamily="2" charset="2"/>
              <a:buChar char="Ø"/>
            </a:pPr>
            <a:r>
              <a:rPr lang="en-US" altLang="ja-JP" sz="1050" dirty="0" smtClean="0">
                <a:solidFill>
                  <a:srgbClr val="EA5550"/>
                </a:solidFill>
                <a:latin typeface="Calibri" pitchFamily="34" charset="0"/>
              </a:rPr>
              <a:t> See page 30</a:t>
            </a:r>
            <a:endParaRPr lang="ja-JP" altLang="en-US" sz="1050" dirty="0">
              <a:solidFill>
                <a:srgbClr val="EA5550"/>
              </a:solidFill>
              <a:latin typeface="Calibri" pitchFamily="34" charset="0"/>
            </a:endParaRPr>
          </a:p>
        </p:txBody>
      </p:sp>
      <p:grpSp>
        <p:nvGrpSpPr>
          <p:cNvPr id="4" name="グループ化 90"/>
          <p:cNvGrpSpPr/>
          <p:nvPr/>
        </p:nvGrpSpPr>
        <p:grpSpPr>
          <a:xfrm>
            <a:off x="3131840" y="5075745"/>
            <a:ext cx="579072" cy="1152049"/>
            <a:chOff x="8385416" y="4653215"/>
            <a:chExt cx="579072" cy="1152049"/>
          </a:xfrm>
        </p:grpSpPr>
        <p:pic>
          <p:nvPicPr>
            <p:cNvPr id="118" name="図 117" descr="男性（スマホ）.png"/>
            <p:cNvPicPr>
              <a:picLocks noChangeAspect="1"/>
            </p:cNvPicPr>
            <p:nvPr/>
          </p:nvPicPr>
          <p:blipFill>
            <a:blip r:embed="rId7" cstate="print"/>
            <a:stretch>
              <a:fillRect/>
            </a:stretch>
          </p:blipFill>
          <p:spPr>
            <a:xfrm>
              <a:off x="8385416" y="4653215"/>
              <a:ext cx="579072" cy="1152049"/>
            </a:xfrm>
            <a:prstGeom prst="rect">
              <a:avLst/>
            </a:prstGeom>
          </p:spPr>
        </p:pic>
        <p:sp>
          <p:nvSpPr>
            <p:cNvPr id="119" name="円/楕円 118"/>
            <p:cNvSpPr/>
            <p:nvPr/>
          </p:nvSpPr>
          <p:spPr>
            <a:xfrm>
              <a:off x="8695506" y="4979268"/>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20" name="カギ線コネクタ 65"/>
          <p:cNvCxnSpPr>
            <a:cxnSpLocks noChangeShapeType="1"/>
          </p:cNvCxnSpPr>
          <p:nvPr/>
        </p:nvCxnSpPr>
        <p:spPr bwMode="auto">
          <a:xfrm flipV="1">
            <a:off x="2987824" y="5085184"/>
            <a:ext cx="0" cy="1296144"/>
          </a:xfrm>
          <a:prstGeom prst="straightConnector1">
            <a:avLst/>
          </a:prstGeom>
          <a:noFill/>
          <a:ln w="12700" algn="ctr">
            <a:solidFill>
              <a:srgbClr val="003065"/>
            </a:solidFill>
            <a:prstDash val="solid"/>
            <a:round/>
            <a:headEnd/>
            <a:tailEnd/>
          </a:ln>
        </p:spPr>
      </p:cxnSp>
      <p:cxnSp>
        <p:nvCxnSpPr>
          <p:cNvPr id="121" name="カギ線コネクタ 65"/>
          <p:cNvCxnSpPr>
            <a:cxnSpLocks noChangeShapeType="1"/>
          </p:cNvCxnSpPr>
          <p:nvPr/>
        </p:nvCxnSpPr>
        <p:spPr bwMode="auto">
          <a:xfrm flipH="1">
            <a:off x="3419872" y="4725144"/>
            <a:ext cx="1152128" cy="0"/>
          </a:xfrm>
          <a:prstGeom prst="straightConnector1">
            <a:avLst/>
          </a:prstGeom>
          <a:noFill/>
          <a:ln w="12700" algn="ctr">
            <a:solidFill>
              <a:srgbClr val="003065"/>
            </a:solidFill>
            <a:prstDash val="solid"/>
            <a:round/>
            <a:headEnd/>
            <a:tailEnd/>
          </a:ln>
        </p:spPr>
      </p:cxnSp>
      <p:cxnSp>
        <p:nvCxnSpPr>
          <p:cNvPr id="122" name="カギ線コネクタ 65"/>
          <p:cNvCxnSpPr>
            <a:cxnSpLocks noChangeShapeType="1"/>
          </p:cNvCxnSpPr>
          <p:nvPr/>
        </p:nvCxnSpPr>
        <p:spPr bwMode="auto">
          <a:xfrm flipH="1">
            <a:off x="2987824" y="4725144"/>
            <a:ext cx="432048" cy="360040"/>
          </a:xfrm>
          <a:prstGeom prst="straightConnector1">
            <a:avLst/>
          </a:prstGeom>
          <a:noFill/>
          <a:ln w="12700" algn="ctr">
            <a:solidFill>
              <a:srgbClr val="003065"/>
            </a:solidFill>
            <a:prstDash val="solid"/>
            <a:round/>
            <a:headEnd/>
            <a:tailEnd/>
          </a:ln>
        </p:spPr>
      </p:cxnSp>
      <p:sp>
        <p:nvSpPr>
          <p:cNvPr id="123" name="Text Box 40"/>
          <p:cNvSpPr txBox="1">
            <a:spLocks noChangeArrowheads="1"/>
          </p:cNvSpPr>
          <p:nvPr/>
        </p:nvSpPr>
        <p:spPr bwMode="auto">
          <a:xfrm>
            <a:off x="107504" y="456927"/>
            <a:ext cx="1512168"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400" b="1" dirty="0" smtClean="0">
                <a:solidFill>
                  <a:srgbClr val="EA5550"/>
                </a:solidFill>
                <a:latin typeface="Arial" pitchFamily="34" charset="0"/>
                <a:ea typeface="MS PGothic" pitchFamily="50" charset="-128"/>
                <a:cs typeface="Arial" pitchFamily="34" charset="0"/>
              </a:rPr>
              <a:t>3F:</a:t>
            </a:r>
            <a:r>
              <a:rPr lang="ja-JP" altLang="en-US" sz="1400" b="1" dirty="0" smtClean="0">
                <a:solidFill>
                  <a:srgbClr val="EA5550"/>
                </a:solidFill>
                <a:latin typeface="Arial" pitchFamily="34" charset="0"/>
                <a:ea typeface="MS PGothic" pitchFamily="50" charset="-128"/>
                <a:cs typeface="Arial" pitchFamily="34" charset="0"/>
              </a:rPr>
              <a:t> </a:t>
            </a:r>
            <a:r>
              <a:rPr lang="en-US" altLang="ja-JP" sz="1400" b="1" dirty="0" smtClean="0">
                <a:solidFill>
                  <a:srgbClr val="EA5550"/>
                </a:solidFill>
                <a:latin typeface="Arial" pitchFamily="34" charset="0"/>
                <a:cs typeface="Arial" pitchFamily="34" charset="0"/>
              </a:rPr>
              <a:t>Warehouse</a:t>
            </a:r>
            <a:endParaRPr kumimoji="0" lang="en-US" altLang="ja-JP" sz="1400" b="1" dirty="0">
              <a:solidFill>
                <a:srgbClr val="EA5550"/>
              </a:solidFill>
              <a:latin typeface="Arial" pitchFamily="34" charset="0"/>
              <a:cs typeface="Arial" pitchFamily="34" charset="0"/>
            </a:endParaRPr>
          </a:p>
        </p:txBody>
      </p:sp>
      <p:sp>
        <p:nvSpPr>
          <p:cNvPr id="124" name="Text Box 40"/>
          <p:cNvSpPr txBox="1">
            <a:spLocks noChangeArrowheads="1"/>
          </p:cNvSpPr>
          <p:nvPr/>
        </p:nvSpPr>
        <p:spPr bwMode="auto">
          <a:xfrm>
            <a:off x="107504" y="3140968"/>
            <a:ext cx="1008112"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400" b="1" dirty="0" smtClean="0">
                <a:solidFill>
                  <a:srgbClr val="EA5550"/>
                </a:solidFill>
                <a:latin typeface="Arial" pitchFamily="34" charset="0"/>
                <a:ea typeface="MS PGothic" pitchFamily="50" charset="-128"/>
                <a:cs typeface="Arial" pitchFamily="34" charset="0"/>
              </a:rPr>
              <a:t>2F: Office</a:t>
            </a:r>
            <a:endParaRPr kumimoji="0" lang="en-US" altLang="ja-JP" sz="1400" b="1" dirty="0">
              <a:solidFill>
                <a:srgbClr val="EA5550"/>
              </a:solidFill>
              <a:latin typeface="Arial" pitchFamily="34" charset="0"/>
              <a:cs typeface="Arial" pitchFamily="34" charset="0"/>
            </a:endParaRPr>
          </a:p>
        </p:txBody>
      </p:sp>
      <p:sp>
        <p:nvSpPr>
          <p:cNvPr id="131" name="Text Box 40"/>
          <p:cNvSpPr txBox="1">
            <a:spLocks noChangeArrowheads="1"/>
          </p:cNvSpPr>
          <p:nvPr/>
        </p:nvSpPr>
        <p:spPr bwMode="auto">
          <a:xfrm>
            <a:off x="1012435" y="2774394"/>
            <a:ext cx="1440160"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latin typeface="Calibri" pitchFamily="34" charset="0"/>
              </a:rPr>
              <a:t>XDP Parallel Mode</a:t>
            </a:r>
            <a:r>
              <a:rPr lang="en-US" altLang="ja-JP" sz="1050" dirty="0" smtClean="0">
                <a:solidFill>
                  <a:srgbClr val="EA5550"/>
                </a:solidFill>
                <a:latin typeface="Calibri" pitchFamily="34" charset="0"/>
              </a:rPr>
              <a:t> </a:t>
            </a:r>
          </a:p>
          <a:p>
            <a:pPr>
              <a:buFont typeface="Wingdings" pitchFamily="2" charset="2"/>
              <a:buChar char="Ø"/>
            </a:pPr>
            <a:r>
              <a:rPr lang="en-US" altLang="ja-JP" sz="1050" dirty="0" smtClean="0">
                <a:solidFill>
                  <a:srgbClr val="EA5550"/>
                </a:solidFill>
                <a:latin typeface="Calibri" pitchFamily="34" charset="0"/>
              </a:rPr>
              <a:t> See page 26</a:t>
            </a:r>
            <a:endParaRPr lang="ja-JP" altLang="en-US" sz="1050" dirty="0">
              <a:solidFill>
                <a:srgbClr val="EA5550"/>
              </a:solidFill>
              <a:latin typeface="Calibri" pitchFamily="34" charset="0"/>
            </a:endParaRPr>
          </a:p>
        </p:txBody>
      </p:sp>
      <p:sp>
        <p:nvSpPr>
          <p:cNvPr id="132" name="Text Box 40"/>
          <p:cNvSpPr txBox="1">
            <a:spLocks noChangeArrowheads="1"/>
          </p:cNvSpPr>
          <p:nvPr/>
        </p:nvSpPr>
        <p:spPr bwMode="auto">
          <a:xfrm>
            <a:off x="2720574" y="1423167"/>
            <a:ext cx="1584176"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EA5550"/>
                </a:solidFill>
                <a:latin typeface="Calibri" pitchFamily="34" charset="0"/>
              </a:rPr>
              <a:t>Tough Type Handset </a:t>
            </a:r>
            <a:r>
              <a:rPr lang="en-US" altLang="ja-JP" sz="1050" dirty="0" smtClean="0">
                <a:solidFill>
                  <a:srgbClr val="EA5550"/>
                </a:solidFill>
                <a:latin typeface="Calibri" pitchFamily="34" charset="0"/>
              </a:rPr>
              <a:t> </a:t>
            </a:r>
          </a:p>
          <a:p>
            <a:pPr>
              <a:buFont typeface="Wingdings" pitchFamily="2" charset="2"/>
              <a:buChar char="Ø"/>
            </a:pPr>
            <a:r>
              <a:rPr lang="en-US" altLang="ja-JP" sz="1050" dirty="0" smtClean="0">
                <a:solidFill>
                  <a:srgbClr val="EA5550"/>
                </a:solidFill>
                <a:latin typeface="Calibri" pitchFamily="34" charset="0"/>
              </a:rPr>
              <a:t> See page 28</a:t>
            </a:r>
            <a:endParaRPr lang="ja-JP" altLang="en-US" sz="1050" dirty="0">
              <a:solidFill>
                <a:srgbClr val="EA5550"/>
              </a:solidFill>
              <a:latin typeface="Calibri" pitchFamily="34" charset="0"/>
            </a:endParaRPr>
          </a:p>
        </p:txBody>
      </p:sp>
      <p:sp>
        <p:nvSpPr>
          <p:cNvPr id="135" name="円/楕円 134"/>
          <p:cNvSpPr/>
          <p:nvPr/>
        </p:nvSpPr>
        <p:spPr>
          <a:xfrm>
            <a:off x="4314412" y="5391184"/>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円/楕円 138"/>
          <p:cNvSpPr/>
          <p:nvPr/>
        </p:nvSpPr>
        <p:spPr>
          <a:xfrm>
            <a:off x="3460707" y="3449782"/>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0" name="直線矢印コネクタ 139"/>
          <p:cNvCxnSpPr/>
          <p:nvPr/>
        </p:nvCxnSpPr>
        <p:spPr>
          <a:xfrm flipV="1">
            <a:off x="2253626" y="4221090"/>
            <a:ext cx="0" cy="936102"/>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1094834" y="5157192"/>
            <a:ext cx="1172910"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pic>
        <p:nvPicPr>
          <p:cNvPr id="142" name="図 141" descr="男性（電話中）.png"/>
          <p:cNvPicPr>
            <a:picLocks noChangeAspect="1"/>
          </p:cNvPicPr>
          <p:nvPr/>
        </p:nvPicPr>
        <p:blipFill>
          <a:blip r:embed="rId8" cstate="print"/>
          <a:stretch>
            <a:fillRect/>
          </a:stretch>
        </p:blipFill>
        <p:spPr>
          <a:xfrm>
            <a:off x="539552" y="5013176"/>
            <a:ext cx="596578" cy="1080120"/>
          </a:xfrm>
          <a:prstGeom prst="rect">
            <a:avLst/>
          </a:prstGeom>
        </p:spPr>
      </p:pic>
      <p:grpSp>
        <p:nvGrpSpPr>
          <p:cNvPr id="5" name="グループ化 242"/>
          <p:cNvGrpSpPr/>
          <p:nvPr/>
        </p:nvGrpSpPr>
        <p:grpSpPr>
          <a:xfrm>
            <a:off x="3567833" y="3717032"/>
            <a:ext cx="849760" cy="1661911"/>
            <a:chOff x="3999881" y="3717032"/>
            <a:chExt cx="849760" cy="1661911"/>
          </a:xfrm>
        </p:grpSpPr>
        <p:cxnSp>
          <p:nvCxnSpPr>
            <p:cNvPr id="145" name="直線矢印コネクタ 144"/>
            <p:cNvCxnSpPr/>
            <p:nvPr/>
          </p:nvCxnSpPr>
          <p:spPr>
            <a:xfrm flipH="1">
              <a:off x="3999881" y="4889942"/>
              <a:ext cx="849760"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flipV="1">
              <a:off x="4844549" y="4889942"/>
              <a:ext cx="0" cy="489001"/>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p:nvPr/>
          </p:nvCxnSpPr>
          <p:spPr>
            <a:xfrm flipV="1">
              <a:off x="4011176" y="3717032"/>
              <a:ext cx="0" cy="1656184"/>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cxnSp>
        <p:nvCxnSpPr>
          <p:cNvPr id="148" name="直線矢印コネクタ 147"/>
          <p:cNvCxnSpPr/>
          <p:nvPr/>
        </p:nvCxnSpPr>
        <p:spPr>
          <a:xfrm>
            <a:off x="1835696" y="1556792"/>
            <a:ext cx="936104"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sp>
        <p:nvSpPr>
          <p:cNvPr id="149" name="円/楕円 148"/>
          <p:cNvSpPr/>
          <p:nvPr/>
        </p:nvSpPr>
        <p:spPr>
          <a:xfrm>
            <a:off x="2123728" y="3968812"/>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円/楕円 149"/>
          <p:cNvSpPr/>
          <p:nvPr/>
        </p:nvSpPr>
        <p:spPr>
          <a:xfrm>
            <a:off x="2520073" y="4005064"/>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85"/>
          <p:cNvGrpSpPr/>
          <p:nvPr/>
        </p:nvGrpSpPr>
        <p:grpSpPr>
          <a:xfrm>
            <a:off x="2082164" y="3203314"/>
            <a:ext cx="565673" cy="801750"/>
            <a:chOff x="2504550" y="3203314"/>
            <a:chExt cx="565673" cy="801750"/>
          </a:xfrm>
        </p:grpSpPr>
        <p:cxnSp>
          <p:nvCxnSpPr>
            <p:cNvPr id="152" name="直線矢印コネクタ 151"/>
            <p:cNvCxnSpPr/>
            <p:nvPr/>
          </p:nvCxnSpPr>
          <p:spPr>
            <a:xfrm>
              <a:off x="2504550" y="3203314"/>
              <a:ext cx="288032"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2782191" y="3212976"/>
              <a:ext cx="288032" cy="792088"/>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cxnSp>
        <p:nvCxnSpPr>
          <p:cNvPr id="155" name="直線矢印コネクタ 154"/>
          <p:cNvCxnSpPr/>
          <p:nvPr/>
        </p:nvCxnSpPr>
        <p:spPr>
          <a:xfrm>
            <a:off x="1270023" y="2564904"/>
            <a:ext cx="1368152"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flipV="1">
            <a:off x="2627784" y="2564904"/>
            <a:ext cx="0" cy="36004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p:nvPr/>
        </p:nvCxnSpPr>
        <p:spPr>
          <a:xfrm flipV="1">
            <a:off x="1259632" y="2276872"/>
            <a:ext cx="0" cy="287303"/>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p:nvPr/>
        </p:nvCxnSpPr>
        <p:spPr>
          <a:xfrm flipV="1">
            <a:off x="1475656" y="1700808"/>
            <a:ext cx="0" cy="863368"/>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p:nvPr/>
        </p:nvCxnSpPr>
        <p:spPr>
          <a:xfrm flipV="1">
            <a:off x="4747189" y="1340768"/>
            <a:ext cx="0" cy="1388934"/>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flipH="1">
            <a:off x="2422154" y="1340768"/>
            <a:ext cx="6110286"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sp>
        <p:nvSpPr>
          <p:cNvPr id="162" name="円/楕円 161"/>
          <p:cNvSpPr/>
          <p:nvPr/>
        </p:nvSpPr>
        <p:spPr>
          <a:xfrm>
            <a:off x="4592782" y="2729702"/>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 name="円/楕円 162"/>
          <p:cNvSpPr/>
          <p:nvPr/>
        </p:nvSpPr>
        <p:spPr>
          <a:xfrm>
            <a:off x="2174954" y="1186361"/>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4" name="直線矢印コネクタ 163"/>
          <p:cNvCxnSpPr/>
          <p:nvPr/>
        </p:nvCxnSpPr>
        <p:spPr>
          <a:xfrm flipV="1">
            <a:off x="8521320" y="1340768"/>
            <a:ext cx="0" cy="287304"/>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sp>
        <p:nvSpPr>
          <p:cNvPr id="165" name="円/楕円 164"/>
          <p:cNvSpPr/>
          <p:nvPr/>
        </p:nvSpPr>
        <p:spPr>
          <a:xfrm>
            <a:off x="8388424" y="1628800"/>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Text Box 40"/>
          <p:cNvSpPr txBox="1">
            <a:spLocks noChangeArrowheads="1"/>
          </p:cNvSpPr>
          <p:nvPr/>
        </p:nvSpPr>
        <p:spPr bwMode="auto">
          <a:xfrm>
            <a:off x="8028384" y="3212976"/>
            <a:ext cx="1008112"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400" b="1" dirty="0" smtClean="0">
                <a:solidFill>
                  <a:srgbClr val="EA5550"/>
                </a:solidFill>
                <a:latin typeface="Arial" pitchFamily="34" charset="0"/>
                <a:ea typeface="MS PGothic" pitchFamily="50" charset="-128"/>
                <a:cs typeface="Arial" pitchFamily="34" charset="0"/>
              </a:rPr>
              <a:t>1F: Office</a:t>
            </a:r>
            <a:endParaRPr kumimoji="0" lang="en-US" altLang="ja-JP" sz="1400" b="1" dirty="0">
              <a:solidFill>
                <a:srgbClr val="EA5550"/>
              </a:solidFill>
              <a:latin typeface="Arial" pitchFamily="34" charset="0"/>
              <a:cs typeface="Arial" pitchFamily="34" charset="0"/>
            </a:endParaRPr>
          </a:p>
        </p:txBody>
      </p:sp>
      <p:grpSp>
        <p:nvGrpSpPr>
          <p:cNvPr id="7" name="グループ化 176"/>
          <p:cNvGrpSpPr/>
          <p:nvPr/>
        </p:nvGrpSpPr>
        <p:grpSpPr>
          <a:xfrm>
            <a:off x="5960934" y="5146801"/>
            <a:ext cx="288032" cy="1080120"/>
            <a:chOff x="4864282" y="5513236"/>
            <a:chExt cx="787838" cy="652068"/>
          </a:xfrm>
        </p:grpSpPr>
        <p:cxnSp>
          <p:nvCxnSpPr>
            <p:cNvPr id="178" name="直線矢印コネクタ 177"/>
            <p:cNvCxnSpPr/>
            <p:nvPr/>
          </p:nvCxnSpPr>
          <p:spPr>
            <a:xfrm flipV="1">
              <a:off x="4864282" y="5513236"/>
              <a:ext cx="0" cy="652068"/>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79" name="直線矢印コネクタ 178"/>
            <p:cNvCxnSpPr/>
            <p:nvPr/>
          </p:nvCxnSpPr>
          <p:spPr>
            <a:xfrm>
              <a:off x="4880524" y="6165304"/>
              <a:ext cx="771596"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円/楕円 97"/>
          <p:cNvSpPr/>
          <p:nvPr/>
        </p:nvSpPr>
        <p:spPr>
          <a:xfrm>
            <a:off x="2987824" y="1967324"/>
            <a:ext cx="1944216" cy="1368152"/>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0" dirty="0">
              <a:solidFill>
                <a:srgbClr val="FFFFFF"/>
              </a:solidFill>
            </a:endParaRPr>
          </a:p>
        </p:txBody>
      </p:sp>
      <p:sp>
        <p:nvSpPr>
          <p:cNvPr id="90" name="円/楕円 89"/>
          <p:cNvSpPr/>
          <p:nvPr/>
        </p:nvSpPr>
        <p:spPr>
          <a:xfrm>
            <a:off x="2339752" y="1967324"/>
            <a:ext cx="1944216" cy="1368152"/>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0" dirty="0">
              <a:solidFill>
                <a:srgbClr val="FFFFFF"/>
              </a:solidFill>
            </a:endParaRPr>
          </a:p>
        </p:txBody>
      </p:sp>
      <p:sp>
        <p:nvSpPr>
          <p:cNvPr id="73" name="円/楕円 72"/>
          <p:cNvSpPr/>
          <p:nvPr/>
        </p:nvSpPr>
        <p:spPr>
          <a:xfrm>
            <a:off x="1005508" y="1973600"/>
            <a:ext cx="1728787" cy="1370012"/>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0" dirty="0">
              <a:solidFill>
                <a:srgbClr val="FFFFFF"/>
              </a:solidFill>
            </a:endParaRPr>
          </a:p>
        </p:txBody>
      </p:sp>
      <p:sp>
        <p:nvSpPr>
          <p:cNvPr id="115" name="円/楕円 114"/>
          <p:cNvSpPr/>
          <p:nvPr/>
        </p:nvSpPr>
        <p:spPr>
          <a:xfrm>
            <a:off x="2627784" y="4725144"/>
            <a:ext cx="2232248" cy="1368152"/>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0" dirty="0">
              <a:solidFill>
                <a:srgbClr val="FFFFFF"/>
              </a:solidFill>
            </a:endParaRPr>
          </a:p>
        </p:txBody>
      </p:sp>
      <p:sp>
        <p:nvSpPr>
          <p:cNvPr id="105" name="円/楕円 104"/>
          <p:cNvSpPr/>
          <p:nvPr/>
        </p:nvSpPr>
        <p:spPr>
          <a:xfrm>
            <a:off x="1691680" y="4725144"/>
            <a:ext cx="2232248" cy="1368152"/>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0" dirty="0">
              <a:solidFill>
                <a:srgbClr val="FFFFFF"/>
              </a:solidFill>
            </a:endParaRPr>
          </a:p>
        </p:txBody>
      </p:sp>
      <p:sp>
        <p:nvSpPr>
          <p:cNvPr id="106" name="円/楕円 105"/>
          <p:cNvSpPr/>
          <p:nvPr/>
        </p:nvSpPr>
        <p:spPr>
          <a:xfrm>
            <a:off x="755576" y="4725144"/>
            <a:ext cx="2232248" cy="1368152"/>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0" dirty="0">
              <a:solidFill>
                <a:srgbClr val="FFFFFF"/>
              </a:solidFill>
            </a:endParaRPr>
          </a:p>
        </p:txBody>
      </p:sp>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EA5550"/>
                </a:solidFill>
                <a:latin typeface="Calibri" pitchFamily="34" charset="0"/>
              </a:rPr>
              <a:t>Wireless Solution </a:t>
            </a:r>
            <a:r>
              <a:rPr lang="en-US" altLang="ja-JP" b="1" dirty="0" smtClean="0">
                <a:solidFill>
                  <a:srgbClr val="EA5550"/>
                </a:solidFill>
                <a:latin typeface="Calibri" pitchFamily="34" charset="0"/>
              </a:rPr>
              <a:t>-Multi Zone-</a:t>
            </a:r>
            <a:endParaRPr kumimoji="1" lang="ja-JP" altLang="en-US" b="1" dirty="0">
              <a:solidFill>
                <a:srgbClr val="EA5550"/>
              </a:solidFill>
              <a:latin typeface="Calibri" pitchFamily="34" charset="0"/>
            </a:endParaRPr>
          </a:p>
        </p:txBody>
      </p:sp>
      <p:grpSp>
        <p:nvGrpSpPr>
          <p:cNvPr id="2" name="グループ化 116"/>
          <p:cNvGrpSpPr/>
          <p:nvPr/>
        </p:nvGrpSpPr>
        <p:grpSpPr>
          <a:xfrm>
            <a:off x="5508104" y="5085184"/>
            <a:ext cx="3312368" cy="1223003"/>
            <a:chOff x="5148064" y="4149080"/>
            <a:chExt cx="3600000" cy="1223003"/>
          </a:xfrm>
        </p:grpSpPr>
        <p:grpSp>
          <p:nvGrpSpPr>
            <p:cNvPr id="3" name="グループ化 40"/>
            <p:cNvGrpSpPr/>
            <p:nvPr/>
          </p:nvGrpSpPr>
          <p:grpSpPr>
            <a:xfrm>
              <a:off x="5148064" y="4149080"/>
              <a:ext cx="3600000" cy="1223003"/>
              <a:chOff x="5508104" y="2565699"/>
              <a:chExt cx="3600000" cy="1223003"/>
            </a:xfrm>
          </p:grpSpPr>
          <p:sp>
            <p:nvSpPr>
              <p:cNvPr id="120" name="角丸四角形 119"/>
              <p:cNvSpPr/>
              <p:nvPr/>
            </p:nvSpPr>
            <p:spPr>
              <a:xfrm>
                <a:off x="5508104" y="2780929"/>
                <a:ext cx="3600000" cy="1007773"/>
              </a:xfrm>
              <a:prstGeom prst="roundRect">
                <a:avLst>
                  <a:gd name="adj" fmla="val 8079"/>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9"/>
              <p:cNvGrpSpPr/>
              <p:nvPr/>
            </p:nvGrpSpPr>
            <p:grpSpPr>
              <a:xfrm>
                <a:off x="5508104" y="2565699"/>
                <a:ext cx="3600000" cy="299049"/>
                <a:chOff x="5436096" y="1761799"/>
                <a:chExt cx="3600000" cy="299049"/>
              </a:xfrm>
            </p:grpSpPr>
            <p:sp>
              <p:nvSpPr>
                <p:cNvPr id="122" name="角丸四角形 121"/>
                <p:cNvSpPr/>
                <p:nvPr/>
              </p:nvSpPr>
              <p:spPr>
                <a:xfrm>
                  <a:off x="5436096" y="1772816"/>
                  <a:ext cx="3600000"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119" name="テキスト ボックス 118"/>
            <p:cNvSpPr txBox="1"/>
            <p:nvPr/>
          </p:nvSpPr>
          <p:spPr>
            <a:xfrm>
              <a:off x="5162578" y="4487086"/>
              <a:ext cx="3489436" cy="769441"/>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Dedicated employees stationed for receiving phone calls</a:t>
              </a:r>
            </a:p>
            <a:p>
              <a:pPr>
                <a:buBlip>
                  <a:blip r:embed="rId2"/>
                </a:buBlip>
              </a:pPr>
              <a:endParaRPr lang="en-US" altLang="ja-JP" sz="1100" dirty="0" smtClean="0">
                <a:latin typeface="Arial" pitchFamily="34" charset="0"/>
                <a:cs typeface="Arial" pitchFamily="34" charset="0"/>
              </a:endParaRPr>
            </a:p>
            <a:p>
              <a:pPr>
                <a:buBlip>
                  <a:blip r:embed="rId2"/>
                </a:buBlip>
              </a:pPr>
              <a:r>
                <a:rPr lang="en-US" altLang="ja-JP" sz="1100" dirty="0" smtClean="0">
                  <a:latin typeface="Arial" pitchFamily="34" charset="0"/>
                  <a:cs typeface="Arial" pitchFamily="34" charset="0"/>
                </a:rPr>
                <a:t> Employees often away from their desks</a:t>
              </a:r>
            </a:p>
          </p:txBody>
        </p:sp>
      </p:grpSp>
      <p:grpSp>
        <p:nvGrpSpPr>
          <p:cNvPr id="6" name="グループ化 123"/>
          <p:cNvGrpSpPr/>
          <p:nvPr/>
        </p:nvGrpSpPr>
        <p:grpSpPr>
          <a:xfrm>
            <a:off x="5508104" y="1412776"/>
            <a:ext cx="3312368" cy="3528392"/>
            <a:chOff x="5508104" y="2565699"/>
            <a:chExt cx="3600000" cy="3165375"/>
          </a:xfrm>
        </p:grpSpPr>
        <p:grpSp>
          <p:nvGrpSpPr>
            <p:cNvPr id="7" name="グループ化 11"/>
            <p:cNvGrpSpPr/>
            <p:nvPr/>
          </p:nvGrpSpPr>
          <p:grpSpPr>
            <a:xfrm>
              <a:off x="5508104" y="2565699"/>
              <a:ext cx="3600000" cy="3165375"/>
              <a:chOff x="5508104" y="2565699"/>
              <a:chExt cx="3600000" cy="3165375"/>
            </a:xfrm>
          </p:grpSpPr>
          <p:sp>
            <p:nvSpPr>
              <p:cNvPr id="127" name="角丸四角形 126"/>
              <p:cNvSpPr/>
              <p:nvPr/>
            </p:nvSpPr>
            <p:spPr>
              <a:xfrm>
                <a:off x="5508104" y="2780927"/>
                <a:ext cx="3600000" cy="2950147"/>
              </a:xfrm>
              <a:prstGeom prst="roundRect">
                <a:avLst>
                  <a:gd name="adj" fmla="val 3241"/>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9"/>
              <p:cNvGrpSpPr/>
              <p:nvPr/>
            </p:nvGrpSpPr>
            <p:grpSpPr>
              <a:xfrm>
                <a:off x="5508104" y="2565699"/>
                <a:ext cx="3600000" cy="292388"/>
                <a:chOff x="5436096" y="1761799"/>
                <a:chExt cx="3600000" cy="292388"/>
              </a:xfrm>
            </p:grpSpPr>
            <p:sp>
              <p:nvSpPr>
                <p:cNvPr id="129" name="角丸四角形 128"/>
                <p:cNvSpPr/>
                <p:nvPr/>
              </p:nvSpPr>
              <p:spPr>
                <a:xfrm>
                  <a:off x="5436096" y="1772816"/>
                  <a:ext cx="3600000" cy="258369"/>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126" name="テキスト ボックス 2"/>
            <p:cNvSpPr txBox="1"/>
            <p:nvPr/>
          </p:nvSpPr>
          <p:spPr>
            <a:xfrm>
              <a:off x="5508104" y="2888696"/>
              <a:ext cx="3563888" cy="2816333"/>
            </a:xfrm>
            <a:prstGeom prst="rect">
              <a:avLst/>
            </a:prstGeom>
            <a:noFill/>
          </p:spPr>
          <p:txBody>
            <a:bodyPr wrap="square" rtlCol="0">
              <a:spAutoFit/>
            </a:bodyPr>
            <a:lstStyle/>
            <a:p>
              <a:pPr>
                <a:buBlip>
                  <a:blip r:embed="rId3"/>
                </a:buBlip>
              </a:pPr>
              <a:r>
                <a:rPr lang="en-US" altLang="ja-JP" sz="1100" dirty="0" smtClean="0">
                  <a:latin typeface="Arial" pitchFamily="34" charset="0"/>
                  <a:cs typeface="Arial" pitchFamily="34" charset="0"/>
                </a:rPr>
                <a:t> On-site employees: efficient because it is not necessary to return to the office to make a call.</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Call receptionists: less trouble because the person to transfer the call to can be reached anywhere</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Customers: improved customer satisfaction with less customer waiting because calls can be quickly transferred to the wireless handset of the person in charge.</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Repeater Use: Call zone expansion can be enabled at a low cost because it is not necessary to wire extra cell stations to the PBX.</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Wireless solutions can be easily installed at remote sites using an IP network.</a:t>
              </a:r>
              <a:r>
                <a:rPr lang="ja-JP" altLang="en-US" sz="1100" dirty="0" smtClean="0">
                  <a:latin typeface="Arial" pitchFamily="34" charset="0"/>
                  <a:cs typeface="Arial" pitchFamily="34" charset="0"/>
                </a:rPr>
                <a:t> </a:t>
              </a:r>
              <a:endParaRPr lang="en-US" altLang="ja-JP" sz="1100" dirty="0" smtClean="0">
                <a:latin typeface="Arial" pitchFamily="34" charset="0"/>
                <a:cs typeface="Arial" pitchFamily="34" charset="0"/>
              </a:endParaRPr>
            </a:p>
          </p:txBody>
        </p:sp>
      </p:grpSp>
      <p:sp>
        <p:nvSpPr>
          <p:cNvPr id="177" name="テキスト ボックス 17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25</a:t>
            </a:r>
          </a:p>
        </p:txBody>
      </p:sp>
      <p:sp>
        <p:nvSpPr>
          <p:cNvPr id="76" name="Line 66"/>
          <p:cNvSpPr>
            <a:spLocks noChangeShapeType="1"/>
          </p:cNvSpPr>
          <p:nvPr/>
        </p:nvSpPr>
        <p:spPr bwMode="auto">
          <a:xfrm flipH="1" flipV="1">
            <a:off x="1094310" y="1943969"/>
            <a:ext cx="0" cy="221744"/>
          </a:xfrm>
          <a:prstGeom prst="line">
            <a:avLst/>
          </a:prstGeom>
          <a:noFill/>
          <a:ln w="19050">
            <a:solidFill>
              <a:srgbClr val="EA5550"/>
            </a:solidFill>
            <a:round/>
            <a:headEnd/>
            <a:tailEnd/>
          </a:ln>
        </p:spPr>
        <p:txBody>
          <a:bodyPr/>
          <a:lstStyle/>
          <a:p>
            <a:endParaRPr lang="ja-JP" altLang="en-US"/>
          </a:p>
        </p:txBody>
      </p:sp>
      <p:sp>
        <p:nvSpPr>
          <p:cNvPr id="83" name="Line 66"/>
          <p:cNvSpPr>
            <a:spLocks noChangeShapeType="1"/>
          </p:cNvSpPr>
          <p:nvPr/>
        </p:nvSpPr>
        <p:spPr bwMode="auto">
          <a:xfrm flipH="1" flipV="1">
            <a:off x="609552" y="2220839"/>
            <a:ext cx="0" cy="1424184"/>
          </a:xfrm>
          <a:prstGeom prst="line">
            <a:avLst/>
          </a:prstGeom>
          <a:noFill/>
          <a:ln w="19050">
            <a:solidFill>
              <a:srgbClr val="EA5550"/>
            </a:solidFill>
            <a:round/>
            <a:headEnd/>
            <a:tailEnd/>
          </a:ln>
        </p:spPr>
        <p:txBody>
          <a:bodyPr/>
          <a:lstStyle/>
          <a:p>
            <a:endParaRPr lang="ja-JP" altLang="en-US"/>
          </a:p>
        </p:txBody>
      </p:sp>
      <p:sp>
        <p:nvSpPr>
          <p:cNvPr id="117" name="角丸四角形 43"/>
          <p:cNvSpPr>
            <a:spLocks noChangeArrowheads="1"/>
          </p:cNvSpPr>
          <p:nvPr/>
        </p:nvSpPr>
        <p:spPr bwMode="auto">
          <a:xfrm>
            <a:off x="323528" y="1556792"/>
            <a:ext cx="4896544" cy="1944216"/>
          </a:xfrm>
          <a:prstGeom prst="roundRect">
            <a:avLst>
              <a:gd name="adj" fmla="val 5810"/>
            </a:avLst>
          </a:prstGeom>
          <a:noFill/>
          <a:ln w="19050" algn="ctr">
            <a:solidFill>
              <a:srgbClr val="EA5550"/>
            </a:solidFill>
            <a:prstDash val="sysDot"/>
            <a:round/>
            <a:headEnd/>
            <a:tailEnd/>
          </a:ln>
        </p:spPr>
        <p:txBody>
          <a:bodyPr wrap="none" anchor="ctr"/>
          <a:lstStyle/>
          <a:p>
            <a:pPr algn="l"/>
            <a:endParaRPr lang="ja-JP" altLang="ja-JP" sz="1200" b="0">
              <a:solidFill>
                <a:srgbClr val="FF0000"/>
              </a:solidFill>
            </a:endParaRPr>
          </a:p>
        </p:txBody>
      </p:sp>
      <p:sp>
        <p:nvSpPr>
          <p:cNvPr id="124" name="テキスト ボックス 148"/>
          <p:cNvSpPr txBox="1">
            <a:spLocks noChangeArrowheads="1"/>
          </p:cNvSpPr>
          <p:nvPr/>
        </p:nvSpPr>
        <p:spPr bwMode="auto">
          <a:xfrm>
            <a:off x="368252" y="1556792"/>
            <a:ext cx="647700" cy="261938"/>
          </a:xfrm>
          <a:prstGeom prst="rect">
            <a:avLst/>
          </a:prstGeom>
          <a:noFill/>
          <a:ln w="9525">
            <a:noFill/>
            <a:miter lim="800000"/>
            <a:headEnd/>
            <a:tailEnd/>
          </a:ln>
        </p:spPr>
        <p:txBody>
          <a:bodyPr>
            <a:spAutoFit/>
          </a:bodyPr>
          <a:lstStyle/>
          <a:p>
            <a:pPr algn="l"/>
            <a:r>
              <a:rPr lang="en-US" altLang="ja-JP" sz="1100" b="1" dirty="0">
                <a:solidFill>
                  <a:srgbClr val="EA5550"/>
                </a:solidFill>
                <a:latin typeface="Arial" pitchFamily="34" charset="0"/>
                <a:cs typeface="Arial" pitchFamily="34" charset="0"/>
              </a:rPr>
              <a:t>Office</a:t>
            </a:r>
          </a:p>
        </p:txBody>
      </p:sp>
      <p:pic>
        <p:nvPicPr>
          <p:cNvPr id="135" name="Picture 75" descr="TCA355_s"/>
          <p:cNvPicPr>
            <a:picLocks noChangeAspect="1" noChangeArrowheads="1"/>
          </p:cNvPicPr>
          <p:nvPr/>
        </p:nvPicPr>
        <p:blipFill>
          <a:blip r:embed="rId4" cstate="print"/>
          <a:srcRect/>
          <a:stretch>
            <a:fillRect/>
          </a:stretch>
        </p:blipFill>
        <p:spPr bwMode="auto">
          <a:xfrm>
            <a:off x="3966960" y="2852613"/>
            <a:ext cx="120650" cy="360363"/>
          </a:xfrm>
          <a:prstGeom prst="rect">
            <a:avLst/>
          </a:prstGeom>
          <a:noFill/>
          <a:ln w="9525">
            <a:noFill/>
            <a:miter lim="800000"/>
            <a:headEnd/>
            <a:tailEnd/>
          </a:ln>
        </p:spPr>
      </p:pic>
      <p:sp>
        <p:nvSpPr>
          <p:cNvPr id="151" name="Line 72"/>
          <p:cNvSpPr>
            <a:spLocks noChangeShapeType="1"/>
          </p:cNvSpPr>
          <p:nvPr/>
        </p:nvSpPr>
        <p:spPr bwMode="auto">
          <a:xfrm>
            <a:off x="1466208" y="2160402"/>
            <a:ext cx="1593624" cy="0"/>
          </a:xfrm>
          <a:prstGeom prst="line">
            <a:avLst/>
          </a:prstGeom>
          <a:noFill/>
          <a:ln w="19050">
            <a:solidFill>
              <a:srgbClr val="EA5550"/>
            </a:solidFill>
            <a:round/>
            <a:headEnd/>
            <a:tailEnd/>
          </a:ln>
        </p:spPr>
        <p:txBody>
          <a:bodyPr/>
          <a:lstStyle/>
          <a:p>
            <a:endParaRPr lang="ja-JP" altLang="en-US"/>
          </a:p>
        </p:txBody>
      </p:sp>
      <p:sp>
        <p:nvSpPr>
          <p:cNvPr id="152" name="テキスト ボックス 148"/>
          <p:cNvSpPr txBox="1">
            <a:spLocks noChangeArrowheads="1"/>
          </p:cNvSpPr>
          <p:nvPr/>
        </p:nvSpPr>
        <p:spPr bwMode="auto">
          <a:xfrm>
            <a:off x="2710550" y="2999029"/>
            <a:ext cx="936625" cy="246221"/>
          </a:xfrm>
          <a:prstGeom prst="rect">
            <a:avLst/>
          </a:prstGeom>
          <a:noFill/>
          <a:ln w="9525">
            <a:noFill/>
            <a:miter lim="800000"/>
            <a:headEnd/>
            <a:tailEnd/>
          </a:ln>
        </p:spPr>
        <p:txBody>
          <a:bodyPr>
            <a:spAutoFit/>
          </a:bodyPr>
          <a:lstStyle/>
          <a:p>
            <a:pPr algn="l"/>
            <a:r>
              <a:rPr lang="en-US" altLang="ja-JP" sz="1000" b="1" dirty="0">
                <a:solidFill>
                  <a:srgbClr val="EA5550"/>
                </a:solidFill>
                <a:latin typeface="Arial" pitchFamily="34" charset="0"/>
                <a:cs typeface="Arial" pitchFamily="34" charset="0"/>
              </a:rPr>
              <a:t>Hand-over</a:t>
            </a:r>
          </a:p>
        </p:txBody>
      </p:sp>
      <p:sp>
        <p:nvSpPr>
          <p:cNvPr id="153" name="Line 48"/>
          <p:cNvSpPr>
            <a:spLocks noChangeShapeType="1"/>
          </p:cNvSpPr>
          <p:nvPr/>
        </p:nvSpPr>
        <p:spPr bwMode="auto">
          <a:xfrm>
            <a:off x="2358039" y="2982854"/>
            <a:ext cx="1565889" cy="10665"/>
          </a:xfrm>
          <a:prstGeom prst="line">
            <a:avLst/>
          </a:prstGeom>
          <a:noFill/>
          <a:ln w="38100">
            <a:solidFill>
              <a:srgbClr val="EA5550"/>
            </a:solidFill>
            <a:prstDash val="sysDot"/>
            <a:round/>
            <a:headEnd/>
            <a:tailEnd type="triangle" w="med" len="med"/>
          </a:ln>
        </p:spPr>
        <p:txBody>
          <a:bodyPr vert="eaVert" wrap="none" anchor="ctr"/>
          <a:lstStyle/>
          <a:p>
            <a:endParaRPr lang="ja-JP" altLang="en-US"/>
          </a:p>
        </p:txBody>
      </p:sp>
      <p:pic>
        <p:nvPicPr>
          <p:cNvPr id="154" name="Picture 87" descr="wave_s"/>
          <p:cNvPicPr>
            <a:picLocks noChangeAspect="1" noChangeArrowheads="1"/>
          </p:cNvPicPr>
          <p:nvPr/>
        </p:nvPicPr>
        <p:blipFill>
          <a:blip r:embed="rId5" cstate="print"/>
          <a:srcRect/>
          <a:stretch>
            <a:fillRect/>
          </a:stretch>
        </p:blipFill>
        <p:spPr bwMode="auto">
          <a:xfrm rot="4390668" flipH="1">
            <a:off x="2081343" y="2627147"/>
            <a:ext cx="161925" cy="206375"/>
          </a:xfrm>
          <a:prstGeom prst="rect">
            <a:avLst/>
          </a:prstGeom>
          <a:noFill/>
          <a:ln w="9525">
            <a:noFill/>
            <a:miter lim="800000"/>
            <a:headEnd/>
            <a:tailEnd/>
          </a:ln>
        </p:spPr>
      </p:pic>
      <p:pic>
        <p:nvPicPr>
          <p:cNvPr id="155" name="Picture 89" descr="TCA355_s"/>
          <p:cNvPicPr>
            <a:picLocks noChangeAspect="1" noChangeArrowheads="1"/>
          </p:cNvPicPr>
          <p:nvPr/>
        </p:nvPicPr>
        <p:blipFill>
          <a:blip r:embed="rId4" cstate="print"/>
          <a:srcRect/>
          <a:stretch>
            <a:fillRect/>
          </a:stretch>
        </p:blipFill>
        <p:spPr bwMode="auto">
          <a:xfrm>
            <a:off x="2134776" y="2852614"/>
            <a:ext cx="120650" cy="360362"/>
          </a:xfrm>
          <a:prstGeom prst="rect">
            <a:avLst/>
          </a:prstGeom>
          <a:noFill/>
          <a:ln w="9525">
            <a:noFill/>
            <a:miter lim="800000"/>
            <a:headEnd/>
            <a:tailEnd/>
          </a:ln>
        </p:spPr>
      </p:pic>
      <p:sp>
        <p:nvSpPr>
          <p:cNvPr id="156" name="Line 73"/>
          <p:cNvSpPr>
            <a:spLocks noChangeShapeType="1"/>
          </p:cNvSpPr>
          <p:nvPr/>
        </p:nvSpPr>
        <p:spPr bwMode="auto">
          <a:xfrm>
            <a:off x="1471113" y="2018098"/>
            <a:ext cx="0" cy="144909"/>
          </a:xfrm>
          <a:prstGeom prst="line">
            <a:avLst/>
          </a:prstGeom>
          <a:noFill/>
          <a:ln w="19050">
            <a:solidFill>
              <a:srgbClr val="EA5550"/>
            </a:solidFill>
            <a:round/>
            <a:headEnd/>
            <a:tailEnd/>
          </a:ln>
        </p:spPr>
        <p:txBody>
          <a:bodyPr/>
          <a:lstStyle/>
          <a:p>
            <a:endParaRPr lang="ja-JP" altLang="en-US"/>
          </a:p>
        </p:txBody>
      </p:sp>
      <p:sp>
        <p:nvSpPr>
          <p:cNvPr id="159" name="Line 73"/>
          <p:cNvSpPr>
            <a:spLocks noChangeShapeType="1"/>
          </p:cNvSpPr>
          <p:nvPr/>
        </p:nvSpPr>
        <p:spPr bwMode="auto">
          <a:xfrm>
            <a:off x="1865904" y="2163066"/>
            <a:ext cx="0" cy="288925"/>
          </a:xfrm>
          <a:prstGeom prst="line">
            <a:avLst/>
          </a:prstGeom>
          <a:noFill/>
          <a:ln w="19050">
            <a:solidFill>
              <a:srgbClr val="EA5550"/>
            </a:solidFill>
            <a:round/>
            <a:headEnd/>
            <a:tailEnd/>
          </a:ln>
        </p:spPr>
        <p:txBody>
          <a:bodyPr/>
          <a:lstStyle/>
          <a:p>
            <a:endParaRPr lang="ja-JP" altLang="en-US"/>
          </a:p>
        </p:txBody>
      </p:sp>
      <p:pic>
        <p:nvPicPr>
          <p:cNvPr id="160" name="Picture 5" descr="E:\Panasonic2011\和田さま☆アイコン集\from_dobashi\Wireless Cell Station\TDA0158.png"/>
          <p:cNvPicPr>
            <a:picLocks noChangeAspect="1" noChangeArrowheads="1"/>
          </p:cNvPicPr>
          <p:nvPr/>
        </p:nvPicPr>
        <p:blipFill>
          <a:blip r:embed="rId6" cstate="print"/>
          <a:srcRect/>
          <a:stretch>
            <a:fillRect/>
          </a:stretch>
        </p:blipFill>
        <p:spPr bwMode="auto">
          <a:xfrm>
            <a:off x="1664023" y="2204864"/>
            <a:ext cx="421800" cy="504056"/>
          </a:xfrm>
          <a:prstGeom prst="rect">
            <a:avLst/>
          </a:prstGeom>
          <a:noFill/>
          <a:ln w="9525">
            <a:noFill/>
            <a:miter lim="800000"/>
            <a:headEnd/>
            <a:tailEnd/>
          </a:ln>
        </p:spPr>
      </p:pic>
      <p:grpSp>
        <p:nvGrpSpPr>
          <p:cNvPr id="162" name="グループ化 161"/>
          <p:cNvGrpSpPr/>
          <p:nvPr/>
        </p:nvGrpSpPr>
        <p:grpSpPr>
          <a:xfrm>
            <a:off x="2854056" y="2165594"/>
            <a:ext cx="421800" cy="543545"/>
            <a:chOff x="1204890" y="2381399"/>
            <a:chExt cx="421800" cy="543545"/>
          </a:xfrm>
        </p:grpSpPr>
        <p:sp>
          <p:nvSpPr>
            <p:cNvPr id="163" name="Line 73"/>
            <p:cNvSpPr>
              <a:spLocks noChangeShapeType="1"/>
            </p:cNvSpPr>
            <p:nvPr/>
          </p:nvSpPr>
          <p:spPr bwMode="auto">
            <a:xfrm>
              <a:off x="1410666" y="2381399"/>
              <a:ext cx="0" cy="288925"/>
            </a:xfrm>
            <a:prstGeom prst="line">
              <a:avLst/>
            </a:prstGeom>
            <a:noFill/>
            <a:ln w="19050">
              <a:solidFill>
                <a:srgbClr val="EA5550"/>
              </a:solidFill>
              <a:round/>
              <a:headEnd/>
              <a:tailEnd/>
            </a:ln>
          </p:spPr>
          <p:txBody>
            <a:bodyPr/>
            <a:lstStyle/>
            <a:p>
              <a:endParaRPr lang="ja-JP" altLang="en-US"/>
            </a:p>
          </p:txBody>
        </p:sp>
        <p:pic>
          <p:nvPicPr>
            <p:cNvPr id="164" name="Picture 5" descr="E:\Panasonic2011\和田さま☆アイコン集\from_dobashi\Wireless Cell Station\TDA0158.png"/>
            <p:cNvPicPr>
              <a:picLocks noChangeAspect="1" noChangeArrowheads="1"/>
            </p:cNvPicPr>
            <p:nvPr/>
          </p:nvPicPr>
          <p:blipFill>
            <a:blip r:embed="rId6" cstate="print"/>
            <a:srcRect/>
            <a:stretch>
              <a:fillRect/>
            </a:stretch>
          </p:blipFill>
          <p:spPr bwMode="auto">
            <a:xfrm>
              <a:off x="1204890" y="2420888"/>
              <a:ext cx="421800" cy="504056"/>
            </a:xfrm>
            <a:prstGeom prst="rect">
              <a:avLst/>
            </a:prstGeom>
            <a:noFill/>
            <a:ln w="9525">
              <a:noFill/>
              <a:miter lim="800000"/>
              <a:headEnd/>
              <a:tailEnd/>
            </a:ln>
          </p:spPr>
        </p:pic>
      </p:grpSp>
      <p:pic>
        <p:nvPicPr>
          <p:cNvPr id="174" name="Picture 87" descr="wave_s"/>
          <p:cNvPicPr>
            <a:picLocks noChangeAspect="1" noChangeArrowheads="1"/>
          </p:cNvPicPr>
          <p:nvPr/>
        </p:nvPicPr>
        <p:blipFill>
          <a:blip r:embed="rId5" cstate="print"/>
          <a:srcRect/>
          <a:stretch>
            <a:fillRect/>
          </a:stretch>
        </p:blipFill>
        <p:spPr bwMode="auto">
          <a:xfrm rot="7140000" flipH="1">
            <a:off x="3961709" y="2663903"/>
            <a:ext cx="161925" cy="206375"/>
          </a:xfrm>
          <a:prstGeom prst="rect">
            <a:avLst/>
          </a:prstGeom>
          <a:noFill/>
          <a:ln w="9525">
            <a:noFill/>
            <a:miter lim="800000"/>
            <a:headEnd/>
            <a:tailEnd/>
          </a:ln>
        </p:spPr>
      </p:pic>
      <p:pic>
        <p:nvPicPr>
          <p:cNvPr id="72" name="図 71" descr="NS500.png"/>
          <p:cNvPicPr>
            <a:picLocks noChangeAspect="1"/>
          </p:cNvPicPr>
          <p:nvPr/>
        </p:nvPicPr>
        <p:blipFill>
          <a:blip r:embed="rId7" cstate="print"/>
          <a:stretch>
            <a:fillRect/>
          </a:stretch>
        </p:blipFill>
        <p:spPr>
          <a:xfrm>
            <a:off x="818978" y="1844824"/>
            <a:ext cx="1155256" cy="216024"/>
          </a:xfrm>
          <a:prstGeom prst="rect">
            <a:avLst/>
          </a:prstGeom>
        </p:spPr>
      </p:pic>
      <p:sp>
        <p:nvSpPr>
          <p:cNvPr id="77" name="Line 66"/>
          <p:cNvSpPr>
            <a:spLocks noChangeShapeType="1"/>
          </p:cNvSpPr>
          <p:nvPr/>
        </p:nvSpPr>
        <p:spPr bwMode="auto">
          <a:xfrm flipH="1" flipV="1">
            <a:off x="609552" y="4251715"/>
            <a:ext cx="0" cy="426612"/>
          </a:xfrm>
          <a:prstGeom prst="line">
            <a:avLst/>
          </a:prstGeom>
          <a:noFill/>
          <a:ln w="19050">
            <a:solidFill>
              <a:srgbClr val="EA5550"/>
            </a:solidFill>
            <a:round/>
            <a:headEnd/>
            <a:tailEnd/>
          </a:ln>
        </p:spPr>
        <p:txBody>
          <a:bodyPr/>
          <a:lstStyle/>
          <a:p>
            <a:endParaRPr lang="ja-JP" altLang="en-US"/>
          </a:p>
        </p:txBody>
      </p:sp>
      <p:grpSp>
        <p:nvGrpSpPr>
          <p:cNvPr id="78" name="グループ化 50"/>
          <p:cNvGrpSpPr>
            <a:grpSpLocks noChangeAspect="1"/>
          </p:cNvGrpSpPr>
          <p:nvPr/>
        </p:nvGrpSpPr>
        <p:grpSpPr>
          <a:xfrm>
            <a:off x="189903" y="3532181"/>
            <a:ext cx="961752" cy="806490"/>
            <a:chOff x="3000813" y="3497735"/>
            <a:chExt cx="1202190" cy="1008112"/>
          </a:xfrm>
        </p:grpSpPr>
        <p:pic>
          <p:nvPicPr>
            <p:cNvPr id="79" name="Picture 2" descr="E:\Panasonic2011\和田さま☆アイコン集\from_dobashi\Trunks_Network\blank.png"/>
            <p:cNvPicPr>
              <a:picLocks noChangeAspect="1" noChangeArrowheads="1"/>
            </p:cNvPicPr>
            <p:nvPr/>
          </p:nvPicPr>
          <p:blipFill>
            <a:blip r:embed="rId8" cstate="print"/>
            <a:srcRect/>
            <a:stretch>
              <a:fillRect/>
            </a:stretch>
          </p:blipFill>
          <p:spPr bwMode="auto">
            <a:xfrm>
              <a:off x="3000813" y="3497735"/>
              <a:ext cx="1202190" cy="1008112"/>
            </a:xfrm>
            <a:prstGeom prst="rect">
              <a:avLst/>
            </a:prstGeom>
            <a:noFill/>
            <a:ln w="9525">
              <a:noFill/>
              <a:miter lim="800000"/>
              <a:headEnd/>
              <a:tailEnd/>
            </a:ln>
          </p:spPr>
        </p:pic>
        <p:sp>
          <p:nvSpPr>
            <p:cNvPr id="80" name="テキスト ボックス 79"/>
            <p:cNvSpPr txBox="1"/>
            <p:nvPr/>
          </p:nvSpPr>
          <p:spPr>
            <a:xfrm>
              <a:off x="3129789" y="3714007"/>
              <a:ext cx="935175" cy="442429"/>
            </a:xfrm>
            <a:prstGeom prst="rect">
              <a:avLst/>
            </a:prstGeom>
            <a:noFill/>
          </p:spPr>
          <p:txBody>
            <a:bodyPr wrap="square" rtlCol="0">
              <a:spAutoFit/>
            </a:bodyPr>
            <a:lstStyle/>
            <a:p>
              <a:pPr algn="ctr"/>
              <a:r>
                <a:rPr lang="en-US" altLang="ja-JP" sz="850" dirty="0" smtClean="0">
                  <a:solidFill>
                    <a:srgbClr val="005BAC"/>
                  </a:solidFill>
                  <a:latin typeface="Arial" pitchFamily="34" charset="0"/>
                  <a:cs typeface="Arial" pitchFamily="34" charset="0"/>
                </a:rPr>
                <a:t>IP Networking</a:t>
              </a:r>
            </a:p>
          </p:txBody>
        </p:sp>
      </p:grpSp>
      <p:sp>
        <p:nvSpPr>
          <p:cNvPr id="86" name="テキスト ボックス 148"/>
          <p:cNvSpPr txBox="1">
            <a:spLocks noChangeArrowheads="1"/>
          </p:cNvSpPr>
          <p:nvPr/>
        </p:nvSpPr>
        <p:spPr bwMode="auto">
          <a:xfrm>
            <a:off x="629286" y="2287177"/>
            <a:ext cx="628359" cy="230832"/>
          </a:xfrm>
          <a:prstGeom prst="rect">
            <a:avLst/>
          </a:prstGeom>
          <a:noFill/>
          <a:ln w="9525">
            <a:noFill/>
            <a:miter lim="800000"/>
            <a:headEnd/>
            <a:tailEnd/>
          </a:ln>
        </p:spPr>
        <p:txBody>
          <a:bodyPr>
            <a:spAutoFit/>
          </a:bodyPr>
          <a:lstStyle/>
          <a:p>
            <a:pPr algn="l"/>
            <a:r>
              <a:rPr lang="en-US" altLang="ja-JP" sz="900" dirty="0" smtClean="0">
                <a:solidFill>
                  <a:srgbClr val="EA5550"/>
                </a:solidFill>
                <a:latin typeface="Arial" pitchFamily="34" charset="0"/>
                <a:cs typeface="Arial" pitchFamily="34" charset="0"/>
              </a:rPr>
              <a:t>LAN</a:t>
            </a:r>
            <a:endParaRPr lang="en-US" altLang="ja-JP" sz="900" dirty="0">
              <a:solidFill>
                <a:srgbClr val="EA5550"/>
              </a:solidFill>
              <a:latin typeface="Arial" pitchFamily="34" charset="0"/>
              <a:cs typeface="Arial" pitchFamily="34" charset="0"/>
            </a:endParaRPr>
          </a:p>
        </p:txBody>
      </p:sp>
      <p:sp>
        <p:nvSpPr>
          <p:cNvPr id="87" name="Line 66"/>
          <p:cNvSpPr>
            <a:spLocks noChangeShapeType="1"/>
          </p:cNvSpPr>
          <p:nvPr/>
        </p:nvSpPr>
        <p:spPr bwMode="auto">
          <a:xfrm flipH="1" flipV="1">
            <a:off x="1900089" y="4738085"/>
            <a:ext cx="0" cy="237626"/>
          </a:xfrm>
          <a:prstGeom prst="line">
            <a:avLst/>
          </a:prstGeom>
          <a:noFill/>
          <a:ln w="19050">
            <a:solidFill>
              <a:srgbClr val="EA5550"/>
            </a:solidFill>
            <a:round/>
            <a:headEnd/>
            <a:tailEnd/>
          </a:ln>
        </p:spPr>
        <p:txBody>
          <a:bodyPr/>
          <a:lstStyle/>
          <a:p>
            <a:endParaRPr lang="ja-JP" altLang="en-US"/>
          </a:p>
        </p:txBody>
      </p:sp>
      <p:pic>
        <p:nvPicPr>
          <p:cNvPr id="88" name="Picture 3" descr="E:\Panasonic2011\和田さま☆アイコン集\from_dobashi\Wireless Cell Station\NCP0158.png"/>
          <p:cNvPicPr>
            <a:picLocks noChangeAspect="1" noChangeArrowheads="1"/>
          </p:cNvPicPr>
          <p:nvPr/>
        </p:nvPicPr>
        <p:blipFill>
          <a:blip r:embed="rId9" cstate="print"/>
          <a:srcRect/>
          <a:stretch>
            <a:fillRect/>
          </a:stretch>
        </p:blipFill>
        <p:spPr bwMode="auto">
          <a:xfrm>
            <a:off x="1759696" y="4853168"/>
            <a:ext cx="296423" cy="360040"/>
          </a:xfrm>
          <a:prstGeom prst="rect">
            <a:avLst/>
          </a:prstGeom>
          <a:noFill/>
          <a:ln w="9525">
            <a:noFill/>
            <a:miter lim="800000"/>
            <a:headEnd/>
            <a:tailEnd/>
          </a:ln>
        </p:spPr>
      </p:pic>
      <p:sp>
        <p:nvSpPr>
          <p:cNvPr id="92" name="Line 66"/>
          <p:cNvSpPr>
            <a:spLocks noChangeShapeType="1"/>
          </p:cNvSpPr>
          <p:nvPr/>
        </p:nvSpPr>
        <p:spPr bwMode="auto">
          <a:xfrm flipH="1" flipV="1">
            <a:off x="2781739" y="4738656"/>
            <a:ext cx="0" cy="237626"/>
          </a:xfrm>
          <a:prstGeom prst="line">
            <a:avLst/>
          </a:prstGeom>
          <a:noFill/>
          <a:ln w="19050">
            <a:solidFill>
              <a:srgbClr val="EA5550"/>
            </a:solidFill>
            <a:round/>
            <a:headEnd/>
            <a:tailEnd/>
          </a:ln>
        </p:spPr>
        <p:txBody>
          <a:bodyPr/>
          <a:lstStyle/>
          <a:p>
            <a:endParaRPr lang="ja-JP" altLang="en-US"/>
          </a:p>
        </p:txBody>
      </p:sp>
      <p:pic>
        <p:nvPicPr>
          <p:cNvPr id="93" name="Picture 3" descr="E:\Panasonic2011\和田さま☆アイコン集\from_dobashi\Wireless Cell Station\NCP0158.png"/>
          <p:cNvPicPr>
            <a:picLocks noChangeAspect="1" noChangeArrowheads="1"/>
          </p:cNvPicPr>
          <p:nvPr/>
        </p:nvPicPr>
        <p:blipFill>
          <a:blip r:embed="rId9" cstate="print"/>
          <a:srcRect/>
          <a:stretch>
            <a:fillRect/>
          </a:stretch>
        </p:blipFill>
        <p:spPr bwMode="auto">
          <a:xfrm>
            <a:off x="2642963" y="4853739"/>
            <a:ext cx="296423" cy="360040"/>
          </a:xfrm>
          <a:prstGeom prst="rect">
            <a:avLst/>
          </a:prstGeom>
          <a:noFill/>
          <a:ln w="9525">
            <a:noFill/>
            <a:miter lim="800000"/>
            <a:headEnd/>
            <a:tailEnd/>
          </a:ln>
        </p:spPr>
      </p:pic>
      <p:pic>
        <p:nvPicPr>
          <p:cNvPr id="95" name="Picture 89" descr="TCA355_s"/>
          <p:cNvPicPr>
            <a:picLocks noChangeAspect="1" noChangeArrowheads="1"/>
          </p:cNvPicPr>
          <p:nvPr/>
        </p:nvPicPr>
        <p:blipFill>
          <a:blip r:embed="rId4" cstate="print"/>
          <a:srcRect/>
          <a:stretch>
            <a:fillRect/>
          </a:stretch>
        </p:blipFill>
        <p:spPr bwMode="auto">
          <a:xfrm>
            <a:off x="4163318" y="5578552"/>
            <a:ext cx="120650" cy="360362"/>
          </a:xfrm>
          <a:prstGeom prst="rect">
            <a:avLst/>
          </a:prstGeom>
          <a:noFill/>
          <a:ln w="9525">
            <a:noFill/>
            <a:miter lim="800000"/>
            <a:headEnd/>
            <a:tailEnd/>
          </a:ln>
        </p:spPr>
      </p:pic>
      <p:sp>
        <p:nvSpPr>
          <p:cNvPr id="96" name="Line 66"/>
          <p:cNvSpPr>
            <a:spLocks noChangeShapeType="1"/>
          </p:cNvSpPr>
          <p:nvPr/>
        </p:nvSpPr>
        <p:spPr bwMode="auto">
          <a:xfrm flipH="1" flipV="1">
            <a:off x="3748045" y="4739227"/>
            <a:ext cx="0" cy="237626"/>
          </a:xfrm>
          <a:prstGeom prst="line">
            <a:avLst/>
          </a:prstGeom>
          <a:noFill/>
          <a:ln w="19050">
            <a:solidFill>
              <a:srgbClr val="EA5550"/>
            </a:solidFill>
            <a:round/>
            <a:headEnd/>
            <a:tailEnd/>
          </a:ln>
        </p:spPr>
        <p:txBody>
          <a:bodyPr/>
          <a:lstStyle/>
          <a:p>
            <a:endParaRPr lang="ja-JP" altLang="en-US"/>
          </a:p>
        </p:txBody>
      </p:sp>
      <p:pic>
        <p:nvPicPr>
          <p:cNvPr id="97" name="Picture 3" descr="E:\Panasonic2011\和田さま☆アイコン集\from_dobashi\Wireless Cell Station\NCP0158.png"/>
          <p:cNvPicPr>
            <a:picLocks noChangeAspect="1" noChangeArrowheads="1"/>
          </p:cNvPicPr>
          <p:nvPr/>
        </p:nvPicPr>
        <p:blipFill>
          <a:blip r:embed="rId9" cstate="print"/>
          <a:srcRect/>
          <a:stretch>
            <a:fillRect/>
          </a:stretch>
        </p:blipFill>
        <p:spPr bwMode="auto">
          <a:xfrm>
            <a:off x="3595638" y="4854310"/>
            <a:ext cx="296423" cy="360040"/>
          </a:xfrm>
          <a:prstGeom prst="rect">
            <a:avLst/>
          </a:prstGeom>
          <a:noFill/>
          <a:ln w="9525">
            <a:noFill/>
            <a:miter lim="800000"/>
            <a:headEnd/>
            <a:tailEnd/>
          </a:ln>
        </p:spPr>
      </p:pic>
      <p:sp>
        <p:nvSpPr>
          <p:cNvPr id="102" name="テキスト ボックス 148"/>
          <p:cNvSpPr txBox="1">
            <a:spLocks noChangeArrowheads="1"/>
          </p:cNvSpPr>
          <p:nvPr/>
        </p:nvSpPr>
        <p:spPr bwMode="auto">
          <a:xfrm>
            <a:off x="2915295" y="5775067"/>
            <a:ext cx="936625" cy="246221"/>
          </a:xfrm>
          <a:prstGeom prst="rect">
            <a:avLst/>
          </a:prstGeom>
          <a:noFill/>
          <a:ln w="9525">
            <a:noFill/>
            <a:miter lim="800000"/>
            <a:headEnd/>
            <a:tailEnd/>
          </a:ln>
        </p:spPr>
        <p:txBody>
          <a:bodyPr>
            <a:spAutoFit/>
          </a:bodyPr>
          <a:lstStyle/>
          <a:p>
            <a:pPr algn="l"/>
            <a:r>
              <a:rPr lang="en-US" altLang="ja-JP" sz="1000" b="1" dirty="0">
                <a:solidFill>
                  <a:srgbClr val="EA5550"/>
                </a:solidFill>
                <a:latin typeface="Arial" pitchFamily="34" charset="0"/>
                <a:cs typeface="Arial" pitchFamily="34" charset="0"/>
              </a:rPr>
              <a:t>Hand-over</a:t>
            </a:r>
          </a:p>
        </p:txBody>
      </p:sp>
      <p:sp>
        <p:nvSpPr>
          <p:cNvPr id="103" name="Line 48"/>
          <p:cNvSpPr>
            <a:spLocks noChangeShapeType="1"/>
          </p:cNvSpPr>
          <p:nvPr/>
        </p:nvSpPr>
        <p:spPr bwMode="auto">
          <a:xfrm flipV="1">
            <a:off x="2267744" y="5770179"/>
            <a:ext cx="1872208" cy="0"/>
          </a:xfrm>
          <a:prstGeom prst="line">
            <a:avLst/>
          </a:prstGeom>
          <a:noFill/>
          <a:ln w="38100">
            <a:solidFill>
              <a:srgbClr val="EA5550"/>
            </a:solidFill>
            <a:prstDash val="sysDot"/>
            <a:round/>
            <a:headEnd/>
            <a:tailEnd type="triangle" w="med" len="med"/>
          </a:ln>
        </p:spPr>
        <p:txBody>
          <a:bodyPr vert="eaVert" wrap="none" anchor="ctr"/>
          <a:lstStyle/>
          <a:p>
            <a:endParaRPr lang="ja-JP" altLang="en-US"/>
          </a:p>
        </p:txBody>
      </p:sp>
      <p:pic>
        <p:nvPicPr>
          <p:cNvPr id="109" name="Picture 87" descr="wave_s"/>
          <p:cNvPicPr>
            <a:picLocks noChangeAspect="1" noChangeArrowheads="1"/>
          </p:cNvPicPr>
          <p:nvPr/>
        </p:nvPicPr>
        <p:blipFill>
          <a:blip r:embed="rId5" cstate="print"/>
          <a:srcRect/>
          <a:stretch>
            <a:fillRect/>
          </a:stretch>
        </p:blipFill>
        <p:spPr bwMode="auto">
          <a:xfrm rot="4390668" flipH="1">
            <a:off x="2064578" y="5199652"/>
            <a:ext cx="161925" cy="206375"/>
          </a:xfrm>
          <a:prstGeom prst="rect">
            <a:avLst/>
          </a:prstGeom>
          <a:noFill/>
          <a:ln w="9525">
            <a:noFill/>
            <a:miter lim="800000"/>
            <a:headEnd/>
            <a:tailEnd/>
          </a:ln>
        </p:spPr>
      </p:pic>
      <p:sp>
        <p:nvSpPr>
          <p:cNvPr id="11" name="テキスト ボックス 10"/>
          <p:cNvSpPr txBox="1"/>
          <p:nvPr/>
        </p:nvSpPr>
        <p:spPr>
          <a:xfrm>
            <a:off x="1163506" y="2437814"/>
            <a:ext cx="498855" cy="246221"/>
          </a:xfrm>
          <a:prstGeom prst="rect">
            <a:avLst/>
          </a:prstGeom>
          <a:noFill/>
        </p:spPr>
        <p:txBody>
          <a:bodyPr wrap="none" rtlCol="0">
            <a:spAutoFit/>
          </a:bodyPr>
          <a:lstStyle/>
          <a:p>
            <a:r>
              <a:rPr kumimoji="1" lang="en-US" altLang="ja-JP" sz="1000" dirty="0" smtClean="0">
                <a:solidFill>
                  <a:srgbClr val="005BAC"/>
                </a:solidFill>
                <a:latin typeface="Arial" pitchFamily="34" charset="0"/>
                <a:cs typeface="Arial" pitchFamily="34" charset="0"/>
              </a:rPr>
              <a:t>D-CS</a:t>
            </a:r>
            <a:endParaRPr kumimoji="1" lang="ja-JP" altLang="en-US" sz="1000" dirty="0">
              <a:solidFill>
                <a:srgbClr val="005BAC"/>
              </a:solidFill>
              <a:latin typeface="Arial" pitchFamily="34" charset="0"/>
              <a:cs typeface="Arial" pitchFamily="34" charset="0"/>
            </a:endParaRPr>
          </a:p>
        </p:txBody>
      </p:sp>
      <p:sp>
        <p:nvSpPr>
          <p:cNvPr id="110" name="テキスト ボックス 109"/>
          <p:cNvSpPr txBox="1"/>
          <p:nvPr/>
        </p:nvSpPr>
        <p:spPr>
          <a:xfrm>
            <a:off x="1187843" y="4950830"/>
            <a:ext cx="526106" cy="246221"/>
          </a:xfrm>
          <a:prstGeom prst="rect">
            <a:avLst/>
          </a:prstGeom>
          <a:noFill/>
        </p:spPr>
        <p:txBody>
          <a:bodyPr wrap="none" rtlCol="0">
            <a:spAutoFit/>
          </a:bodyPr>
          <a:lstStyle/>
          <a:p>
            <a:r>
              <a:rPr lang="en-US" altLang="ja-JP" sz="1000" dirty="0" smtClean="0">
                <a:solidFill>
                  <a:srgbClr val="005BAC"/>
                </a:solidFill>
                <a:latin typeface="Arial" pitchFamily="34" charset="0"/>
                <a:cs typeface="Arial" pitchFamily="34" charset="0"/>
              </a:rPr>
              <a:t>IP</a:t>
            </a:r>
            <a:r>
              <a:rPr kumimoji="1" lang="en-US" altLang="ja-JP" sz="1000" dirty="0" smtClean="0">
                <a:solidFill>
                  <a:srgbClr val="005BAC"/>
                </a:solidFill>
                <a:latin typeface="Arial" pitchFamily="34" charset="0"/>
                <a:cs typeface="Arial" pitchFamily="34" charset="0"/>
              </a:rPr>
              <a:t>-CS</a:t>
            </a:r>
            <a:endParaRPr kumimoji="1" lang="ja-JP" altLang="en-US" sz="1000" dirty="0">
              <a:solidFill>
                <a:srgbClr val="005BAC"/>
              </a:solidFill>
              <a:latin typeface="Arial" pitchFamily="34" charset="0"/>
              <a:cs typeface="Arial" pitchFamily="34" charset="0"/>
            </a:endParaRPr>
          </a:p>
        </p:txBody>
      </p:sp>
      <p:sp>
        <p:nvSpPr>
          <p:cNvPr id="111" name="角丸四角形 71"/>
          <p:cNvSpPr>
            <a:spLocks noChangeArrowheads="1"/>
          </p:cNvSpPr>
          <p:nvPr/>
        </p:nvSpPr>
        <p:spPr bwMode="auto">
          <a:xfrm>
            <a:off x="297818" y="4412519"/>
            <a:ext cx="4922254" cy="1968809"/>
          </a:xfrm>
          <a:prstGeom prst="roundRect">
            <a:avLst>
              <a:gd name="adj" fmla="val 5810"/>
            </a:avLst>
          </a:prstGeom>
          <a:noFill/>
          <a:ln w="19050" algn="ctr">
            <a:solidFill>
              <a:srgbClr val="EA5550"/>
            </a:solidFill>
            <a:prstDash val="sysDot"/>
            <a:round/>
            <a:headEnd/>
            <a:tailEnd/>
          </a:ln>
        </p:spPr>
        <p:txBody>
          <a:bodyPr wrap="none" anchor="ctr"/>
          <a:lstStyle/>
          <a:p>
            <a:pPr algn="l"/>
            <a:endParaRPr lang="ja-JP" altLang="ja-JP" sz="1200" b="0">
              <a:solidFill>
                <a:schemeClr val="tx1"/>
              </a:solidFill>
            </a:endParaRPr>
          </a:p>
        </p:txBody>
      </p:sp>
      <p:sp>
        <p:nvSpPr>
          <p:cNvPr id="112" name="テキスト ボックス 148"/>
          <p:cNvSpPr txBox="1">
            <a:spLocks noChangeArrowheads="1"/>
          </p:cNvSpPr>
          <p:nvPr/>
        </p:nvSpPr>
        <p:spPr bwMode="auto">
          <a:xfrm>
            <a:off x="334181" y="6093296"/>
            <a:ext cx="1041811" cy="261610"/>
          </a:xfrm>
          <a:prstGeom prst="rect">
            <a:avLst/>
          </a:prstGeom>
          <a:noFill/>
          <a:ln w="9525">
            <a:noFill/>
            <a:miter lim="800000"/>
            <a:headEnd/>
            <a:tailEnd/>
          </a:ln>
        </p:spPr>
        <p:txBody>
          <a:bodyPr wrap="square">
            <a:spAutoFit/>
          </a:bodyPr>
          <a:lstStyle/>
          <a:p>
            <a:r>
              <a:rPr lang="en-US" altLang="ja-JP" sz="1100" b="1" dirty="0" smtClean="0">
                <a:solidFill>
                  <a:srgbClr val="EA5550"/>
                </a:solidFill>
                <a:latin typeface="Arial" pitchFamily="34" charset="0"/>
                <a:cs typeface="Arial" pitchFamily="34" charset="0"/>
              </a:rPr>
              <a:t>Warehouse</a:t>
            </a:r>
            <a:endParaRPr lang="en-US" altLang="ja-JP" sz="1100" b="1" dirty="0">
              <a:solidFill>
                <a:srgbClr val="EA5550"/>
              </a:solidFill>
              <a:latin typeface="Arial" pitchFamily="34" charset="0"/>
              <a:cs typeface="Arial" pitchFamily="34" charset="0"/>
            </a:endParaRPr>
          </a:p>
        </p:txBody>
      </p:sp>
      <p:pic>
        <p:nvPicPr>
          <p:cNvPr id="113" name="Picture 58" descr="E:\Panasonic2011\和田さま☆アイコン集\110520_アイコン集\icon_solid\png\A405.png"/>
          <p:cNvPicPr>
            <a:picLocks noChangeAspect="1" noChangeArrowheads="1"/>
          </p:cNvPicPr>
          <p:nvPr/>
        </p:nvPicPr>
        <p:blipFill>
          <a:blip r:embed="rId10" cstate="print"/>
          <a:srcRect/>
          <a:stretch>
            <a:fillRect/>
          </a:stretch>
        </p:blipFill>
        <p:spPr bwMode="auto">
          <a:xfrm>
            <a:off x="3884194" y="2422364"/>
            <a:ext cx="289773" cy="216024"/>
          </a:xfrm>
          <a:prstGeom prst="rect">
            <a:avLst/>
          </a:prstGeom>
          <a:noFill/>
          <a:ln w="9525">
            <a:noFill/>
            <a:miter lim="800000"/>
            <a:headEnd/>
            <a:tailEnd/>
          </a:ln>
        </p:spPr>
      </p:pic>
      <p:sp>
        <p:nvSpPr>
          <p:cNvPr id="114" name="テキスト ボックス 148"/>
          <p:cNvSpPr txBox="1">
            <a:spLocks noChangeArrowheads="1"/>
          </p:cNvSpPr>
          <p:nvPr/>
        </p:nvSpPr>
        <p:spPr bwMode="auto">
          <a:xfrm>
            <a:off x="3675630" y="2194106"/>
            <a:ext cx="648072" cy="216024"/>
          </a:xfrm>
          <a:prstGeom prst="rect">
            <a:avLst/>
          </a:prstGeom>
          <a:noFill/>
          <a:ln w="9525">
            <a:noFill/>
            <a:miter lim="800000"/>
            <a:headEnd/>
            <a:tailEnd/>
          </a:ln>
        </p:spPr>
        <p:txBody>
          <a:bodyPr wrap="square">
            <a:spAutoFit/>
          </a:bodyPr>
          <a:lstStyle/>
          <a:p>
            <a:pPr algn="r"/>
            <a:r>
              <a:rPr lang="en-US" altLang="ja-JP" sz="800" dirty="0" smtClean="0">
                <a:solidFill>
                  <a:srgbClr val="EA5550"/>
                </a:solidFill>
                <a:latin typeface="Arial" pitchFamily="34" charset="0"/>
                <a:cs typeface="Arial" pitchFamily="34" charset="0"/>
              </a:rPr>
              <a:t>Repeater</a:t>
            </a:r>
            <a:endParaRPr lang="en-US" altLang="ja-JP" sz="800" dirty="0">
              <a:solidFill>
                <a:srgbClr val="EA5550"/>
              </a:solidFill>
              <a:latin typeface="Arial" pitchFamily="34" charset="0"/>
              <a:cs typeface="Arial" pitchFamily="34" charset="0"/>
            </a:endParaRPr>
          </a:p>
        </p:txBody>
      </p:sp>
      <p:sp>
        <p:nvSpPr>
          <p:cNvPr id="74" name="テキスト ボックス 73"/>
          <p:cNvSpPr txBox="1"/>
          <p:nvPr/>
        </p:nvSpPr>
        <p:spPr>
          <a:xfrm>
            <a:off x="251520" y="836712"/>
            <a:ext cx="8640960" cy="461665"/>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You can receive customer calls wherever you are in the company.  Automatic hand-over allows smooth conversations on the move.</a:t>
            </a:r>
            <a:endParaRPr lang="ja-JP" altLang="en-US" sz="1200" dirty="0">
              <a:solidFill>
                <a:srgbClr val="595757"/>
              </a:solidFill>
            </a:endParaRPr>
          </a:p>
        </p:txBody>
      </p:sp>
      <p:sp>
        <p:nvSpPr>
          <p:cNvPr id="100" name="Line 72"/>
          <p:cNvSpPr>
            <a:spLocks noChangeShapeType="1"/>
          </p:cNvSpPr>
          <p:nvPr/>
        </p:nvSpPr>
        <p:spPr bwMode="auto">
          <a:xfrm flipV="1">
            <a:off x="736526" y="2161431"/>
            <a:ext cx="360040" cy="0"/>
          </a:xfrm>
          <a:prstGeom prst="line">
            <a:avLst/>
          </a:prstGeom>
          <a:noFill/>
          <a:ln w="19050">
            <a:solidFill>
              <a:srgbClr val="EA5550"/>
            </a:solidFill>
            <a:round/>
            <a:headEnd/>
            <a:tailEnd/>
          </a:ln>
        </p:spPr>
        <p:txBody>
          <a:bodyPr/>
          <a:lstStyle/>
          <a:p>
            <a:endParaRPr lang="ja-JP" altLang="en-US"/>
          </a:p>
        </p:txBody>
      </p:sp>
      <p:pic>
        <p:nvPicPr>
          <p:cNvPr id="75" name="Picture 49" descr="router_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368" y="2088282"/>
            <a:ext cx="360040" cy="14945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9" descr="TCA355_s"/>
          <p:cNvPicPr>
            <a:picLocks noChangeAspect="1" noChangeArrowheads="1"/>
          </p:cNvPicPr>
          <p:nvPr/>
        </p:nvPicPr>
        <p:blipFill>
          <a:blip r:embed="rId4" cstate="print"/>
          <a:srcRect/>
          <a:stretch>
            <a:fillRect/>
          </a:stretch>
        </p:blipFill>
        <p:spPr bwMode="auto">
          <a:xfrm>
            <a:off x="2219102" y="5560066"/>
            <a:ext cx="120650" cy="360362"/>
          </a:xfrm>
          <a:prstGeom prst="rect">
            <a:avLst/>
          </a:prstGeom>
          <a:noFill/>
          <a:ln w="9525">
            <a:noFill/>
            <a:miter lim="800000"/>
            <a:headEnd/>
            <a:tailEnd/>
          </a:ln>
        </p:spPr>
      </p:pic>
      <p:pic>
        <p:nvPicPr>
          <p:cNvPr id="116" name="Picture 87" descr="wave_s"/>
          <p:cNvPicPr>
            <a:picLocks noChangeAspect="1" noChangeArrowheads="1"/>
          </p:cNvPicPr>
          <p:nvPr/>
        </p:nvPicPr>
        <p:blipFill>
          <a:blip r:embed="rId5" cstate="print"/>
          <a:srcRect/>
          <a:stretch>
            <a:fillRect/>
          </a:stretch>
        </p:blipFill>
        <p:spPr bwMode="auto">
          <a:xfrm rot="4390668" flipH="1">
            <a:off x="3912211" y="5202925"/>
            <a:ext cx="161925" cy="206375"/>
          </a:xfrm>
          <a:prstGeom prst="rect">
            <a:avLst/>
          </a:prstGeom>
          <a:noFill/>
          <a:ln w="9525">
            <a:noFill/>
            <a:miter lim="800000"/>
            <a:headEnd/>
            <a:tailEnd/>
          </a:ln>
        </p:spPr>
      </p:pic>
      <p:sp>
        <p:nvSpPr>
          <p:cNvPr id="121" name="Line 72"/>
          <p:cNvSpPr>
            <a:spLocks noChangeShapeType="1"/>
          </p:cNvSpPr>
          <p:nvPr/>
        </p:nvSpPr>
        <p:spPr bwMode="auto">
          <a:xfrm>
            <a:off x="725984" y="4737844"/>
            <a:ext cx="3024336" cy="0"/>
          </a:xfrm>
          <a:prstGeom prst="line">
            <a:avLst/>
          </a:prstGeom>
          <a:noFill/>
          <a:ln w="19050">
            <a:solidFill>
              <a:srgbClr val="EA5550"/>
            </a:solidFill>
            <a:round/>
            <a:headEnd/>
            <a:tailEnd/>
          </a:ln>
        </p:spPr>
        <p:txBody>
          <a:bodyPr/>
          <a:lstStyle/>
          <a:p>
            <a:endParaRPr lang="ja-JP" altLang="en-US"/>
          </a:p>
        </p:txBody>
      </p:sp>
      <p:pic>
        <p:nvPicPr>
          <p:cNvPr id="81" name="Picture 49" descr="router_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8270" y="4636764"/>
            <a:ext cx="360040" cy="149451"/>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899592" y="1628800"/>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extLst>
      <p:ext uri="{BB962C8B-B14F-4D97-AF65-F5344CB8AC3E}">
        <p14:creationId xmlns:p14="http://schemas.microsoft.com/office/powerpoint/2010/main" val="1343572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EA5550"/>
                </a:solidFill>
                <a:latin typeface="Calibri" pitchFamily="34" charset="0"/>
              </a:rPr>
              <a:t>Wireless Solution </a:t>
            </a:r>
            <a:r>
              <a:rPr lang="en-US" altLang="ja-JP" b="1" dirty="0">
                <a:solidFill>
                  <a:srgbClr val="EA5550"/>
                </a:solidFill>
                <a:latin typeface="Calibri" pitchFamily="34" charset="0"/>
              </a:rPr>
              <a:t>-</a:t>
            </a:r>
            <a:r>
              <a:rPr lang="en-US" altLang="ja-JP" b="1" dirty="0" smtClean="0">
                <a:solidFill>
                  <a:srgbClr val="EA5550"/>
                </a:solidFill>
                <a:latin typeface="Calibri" pitchFamily="34" charset="0"/>
              </a:rPr>
              <a:t>XDP Parallel Mode-</a:t>
            </a:r>
            <a:endParaRPr kumimoji="1" lang="ja-JP" altLang="en-US" b="1" dirty="0">
              <a:solidFill>
                <a:srgbClr val="EA5550"/>
              </a:solidFill>
              <a:latin typeface="Calibri" pitchFamily="34" charset="0"/>
            </a:endParaRPr>
          </a:p>
        </p:txBody>
      </p:sp>
      <p:grpSp>
        <p:nvGrpSpPr>
          <p:cNvPr id="2" name="グループ化 2"/>
          <p:cNvGrpSpPr/>
          <p:nvPr/>
        </p:nvGrpSpPr>
        <p:grpSpPr>
          <a:xfrm>
            <a:off x="5508104" y="4365104"/>
            <a:ext cx="3312368" cy="1238650"/>
            <a:chOff x="5148064" y="4149080"/>
            <a:chExt cx="3312368" cy="1238650"/>
          </a:xfrm>
        </p:grpSpPr>
        <p:grpSp>
          <p:nvGrpSpPr>
            <p:cNvPr id="3" name="グループ化 40"/>
            <p:cNvGrpSpPr/>
            <p:nvPr/>
          </p:nvGrpSpPr>
          <p:grpSpPr>
            <a:xfrm>
              <a:off x="5148064" y="4149080"/>
              <a:ext cx="3312368" cy="1238650"/>
              <a:chOff x="5508104" y="2565699"/>
              <a:chExt cx="3312368" cy="1238650"/>
            </a:xfrm>
          </p:grpSpPr>
          <p:sp>
            <p:nvSpPr>
              <p:cNvPr id="7" name="角丸四角形 6"/>
              <p:cNvSpPr/>
              <p:nvPr/>
            </p:nvSpPr>
            <p:spPr>
              <a:xfrm>
                <a:off x="5508104" y="2780929"/>
                <a:ext cx="3312368" cy="1023420"/>
              </a:xfrm>
              <a:prstGeom prst="roundRect">
                <a:avLst>
                  <a:gd name="adj" fmla="val 7670"/>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9"/>
              <p:cNvGrpSpPr/>
              <p:nvPr/>
            </p:nvGrpSpPr>
            <p:grpSpPr>
              <a:xfrm>
                <a:off x="5508104" y="2565699"/>
                <a:ext cx="3312368" cy="299049"/>
                <a:chOff x="5436096" y="1761799"/>
                <a:chExt cx="3312368" cy="299049"/>
              </a:xfrm>
            </p:grpSpPr>
            <p:sp>
              <p:nvSpPr>
                <p:cNvPr id="9" name="角丸四角形 8"/>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6" name="テキスト ボックス 5"/>
            <p:cNvSpPr txBox="1"/>
            <p:nvPr/>
          </p:nvSpPr>
          <p:spPr>
            <a:xfrm>
              <a:off x="5187020" y="4487086"/>
              <a:ext cx="3129395" cy="769441"/>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Employees often going back and forth from their desk to make calls</a:t>
              </a:r>
            </a:p>
            <a:p>
              <a:pPr>
                <a:buBlip>
                  <a:blip r:embed="rId2"/>
                </a:buBlip>
              </a:pPr>
              <a:endParaRPr lang="en-US" altLang="ja-JP" sz="1100" dirty="0" smtClean="0">
                <a:latin typeface="Arial" pitchFamily="34" charset="0"/>
                <a:cs typeface="Arial" pitchFamily="34" charset="0"/>
              </a:endParaRPr>
            </a:p>
            <a:p>
              <a:pPr>
                <a:buBlip>
                  <a:blip r:embed="rId2"/>
                </a:buBlip>
              </a:pPr>
              <a:r>
                <a:rPr lang="en-US" altLang="ja-JP" sz="1100" dirty="0" smtClean="0">
                  <a:latin typeface="Arial" pitchFamily="34" charset="0"/>
                  <a:cs typeface="Arial" pitchFamily="34" charset="0"/>
                </a:rPr>
                <a:t> For executive rooms and reception corners</a:t>
              </a:r>
            </a:p>
          </p:txBody>
        </p:sp>
      </p:grpSp>
      <p:grpSp>
        <p:nvGrpSpPr>
          <p:cNvPr id="8" name="グループ化 11"/>
          <p:cNvGrpSpPr/>
          <p:nvPr/>
        </p:nvGrpSpPr>
        <p:grpSpPr>
          <a:xfrm>
            <a:off x="5508104" y="1843691"/>
            <a:ext cx="3312368" cy="2233381"/>
            <a:chOff x="5508104" y="2565699"/>
            <a:chExt cx="3312368" cy="2233381"/>
          </a:xfrm>
        </p:grpSpPr>
        <p:grpSp>
          <p:nvGrpSpPr>
            <p:cNvPr id="12" name="グループ化 11"/>
            <p:cNvGrpSpPr/>
            <p:nvPr/>
          </p:nvGrpSpPr>
          <p:grpSpPr>
            <a:xfrm>
              <a:off x="5508104" y="2565699"/>
              <a:ext cx="3312368" cy="2233381"/>
              <a:chOff x="5508104" y="2565699"/>
              <a:chExt cx="3312368" cy="2233381"/>
            </a:xfrm>
          </p:grpSpPr>
          <p:sp>
            <p:nvSpPr>
              <p:cNvPr id="15" name="角丸四角形 14"/>
              <p:cNvSpPr/>
              <p:nvPr/>
            </p:nvSpPr>
            <p:spPr>
              <a:xfrm>
                <a:off x="5508104" y="2780927"/>
                <a:ext cx="3312368" cy="2018153"/>
              </a:xfrm>
              <a:prstGeom prst="roundRect">
                <a:avLst>
                  <a:gd name="adj" fmla="val 5516"/>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9"/>
              <p:cNvGrpSpPr/>
              <p:nvPr/>
            </p:nvGrpSpPr>
            <p:grpSpPr>
              <a:xfrm>
                <a:off x="5508104" y="2565699"/>
                <a:ext cx="3312368" cy="299049"/>
                <a:chOff x="5436096" y="1761799"/>
                <a:chExt cx="3312368" cy="299049"/>
              </a:xfrm>
            </p:grpSpPr>
            <p:sp>
              <p:nvSpPr>
                <p:cNvPr id="17" name="角丸四角形 16"/>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14" name="テキスト ボックス 2"/>
            <p:cNvSpPr txBox="1"/>
            <p:nvPr/>
          </p:nvSpPr>
          <p:spPr>
            <a:xfrm>
              <a:off x="5552172" y="2902910"/>
              <a:ext cx="3268300" cy="1785104"/>
            </a:xfrm>
            <a:prstGeom prst="rect">
              <a:avLst/>
            </a:prstGeom>
            <a:noFill/>
          </p:spPr>
          <p:txBody>
            <a:bodyPr wrap="square" rtlCol="0">
              <a:spAutoFit/>
            </a:bodyPr>
            <a:lstStyle/>
            <a:p>
              <a:pPr>
                <a:buBlip>
                  <a:blip r:embed="rId3"/>
                </a:buBlip>
              </a:pPr>
              <a:r>
                <a:rPr lang="en-US" altLang="ja-JP" sz="1100" dirty="0" smtClean="0">
                  <a:latin typeface="Arial" pitchFamily="34" charset="0"/>
                  <a:cs typeface="Arial" pitchFamily="34" charset="0"/>
                </a:rPr>
                <a:t> Calls can be switched between desk phones and portable stations with a simple operation during conversations.</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Switch from DECT simply by picking up the handset of your desk phone when you return to your seat.</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Switch to DECT simply by pressing a button on the portable station when you leave your seat. </a:t>
              </a:r>
            </a:p>
          </p:txBody>
        </p:sp>
      </p:grpSp>
      <p:sp>
        <p:nvSpPr>
          <p:cNvPr id="40" name="テキスト ボックス 3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26</a:t>
            </a:r>
            <a:endParaRPr kumimoji="1" lang="ja-JP" altLang="en-US" sz="1300" dirty="0">
              <a:solidFill>
                <a:srgbClr val="595757"/>
              </a:solidFill>
              <a:latin typeface="Calibri" pitchFamily="34" charset="0"/>
            </a:endParaRPr>
          </a:p>
        </p:txBody>
      </p:sp>
      <p:grpSp>
        <p:nvGrpSpPr>
          <p:cNvPr id="62" name="グループ化 61"/>
          <p:cNvGrpSpPr/>
          <p:nvPr/>
        </p:nvGrpSpPr>
        <p:grpSpPr>
          <a:xfrm>
            <a:off x="395536" y="1916832"/>
            <a:ext cx="4392488" cy="3960440"/>
            <a:chOff x="251520" y="1700808"/>
            <a:chExt cx="4392488" cy="3960440"/>
          </a:xfrm>
        </p:grpSpPr>
        <p:sp>
          <p:nvSpPr>
            <p:cNvPr id="19" name="AutoShape 5"/>
            <p:cNvSpPr>
              <a:spLocks noChangeArrowheads="1"/>
            </p:cNvSpPr>
            <p:nvPr/>
          </p:nvSpPr>
          <p:spPr bwMode="auto">
            <a:xfrm>
              <a:off x="251520" y="3429000"/>
              <a:ext cx="4392488" cy="2232248"/>
            </a:xfrm>
            <a:prstGeom prst="roundRect">
              <a:avLst>
                <a:gd name="adj" fmla="val 7088"/>
              </a:avLst>
            </a:prstGeom>
            <a:noFill/>
            <a:ln w="19050"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pic>
          <p:nvPicPr>
            <p:cNvPr id="36" name="Picture 54" descr="21"/>
            <p:cNvPicPr>
              <a:picLocks noChangeAspect="1" noChangeArrowheads="1"/>
            </p:cNvPicPr>
            <p:nvPr/>
          </p:nvPicPr>
          <p:blipFill>
            <a:blip r:embed="rId4" cstate="print"/>
            <a:srcRect/>
            <a:stretch>
              <a:fillRect/>
            </a:stretch>
          </p:blipFill>
          <p:spPr bwMode="auto">
            <a:xfrm>
              <a:off x="323528" y="4650138"/>
              <a:ext cx="1193692" cy="867094"/>
            </a:xfrm>
            <a:prstGeom prst="rect">
              <a:avLst/>
            </a:prstGeom>
            <a:noFill/>
            <a:ln w="9525">
              <a:noFill/>
              <a:miter lim="800000"/>
              <a:headEnd/>
              <a:tailEnd/>
            </a:ln>
          </p:spPr>
        </p:pic>
        <p:grpSp>
          <p:nvGrpSpPr>
            <p:cNvPr id="61" name="グループ化 60"/>
            <p:cNvGrpSpPr/>
            <p:nvPr/>
          </p:nvGrpSpPr>
          <p:grpSpPr>
            <a:xfrm>
              <a:off x="3429397" y="3692649"/>
              <a:ext cx="1046053" cy="816019"/>
              <a:chOff x="3491880" y="1988840"/>
              <a:chExt cx="1046053" cy="816019"/>
            </a:xfrm>
          </p:grpSpPr>
          <p:pic>
            <p:nvPicPr>
              <p:cNvPr id="37" name="Picture 55" descr="41"/>
              <p:cNvPicPr>
                <a:picLocks noChangeAspect="1" noChangeArrowheads="1"/>
              </p:cNvPicPr>
              <p:nvPr/>
            </p:nvPicPr>
            <p:blipFill>
              <a:blip r:embed="rId5" cstate="print"/>
              <a:srcRect/>
              <a:stretch>
                <a:fillRect/>
              </a:stretch>
            </p:blipFill>
            <p:spPr bwMode="auto">
              <a:xfrm>
                <a:off x="3491880" y="1988840"/>
                <a:ext cx="1046053" cy="792088"/>
              </a:xfrm>
              <a:prstGeom prst="rect">
                <a:avLst/>
              </a:prstGeom>
              <a:noFill/>
              <a:ln w="9525">
                <a:noFill/>
                <a:miter lim="800000"/>
                <a:headEnd/>
                <a:tailEnd/>
              </a:ln>
            </p:spPr>
          </p:pic>
          <p:pic>
            <p:nvPicPr>
              <p:cNvPr id="38" name="Picture 56" descr="09"/>
              <p:cNvPicPr>
                <a:picLocks noChangeAspect="1" noChangeArrowheads="1"/>
              </p:cNvPicPr>
              <p:nvPr/>
            </p:nvPicPr>
            <p:blipFill>
              <a:blip r:embed="rId6" cstate="print"/>
              <a:srcRect/>
              <a:stretch>
                <a:fillRect/>
              </a:stretch>
            </p:blipFill>
            <p:spPr bwMode="auto">
              <a:xfrm>
                <a:off x="3996705" y="2020013"/>
                <a:ext cx="287264" cy="784846"/>
              </a:xfrm>
              <a:prstGeom prst="rect">
                <a:avLst/>
              </a:prstGeom>
              <a:noFill/>
              <a:ln w="9525">
                <a:noFill/>
                <a:miter lim="800000"/>
                <a:headEnd/>
                <a:tailEnd/>
              </a:ln>
            </p:spPr>
          </p:pic>
        </p:grpSp>
        <p:grpSp>
          <p:nvGrpSpPr>
            <p:cNvPr id="51" name="グループ化 50"/>
            <p:cNvGrpSpPr/>
            <p:nvPr/>
          </p:nvGrpSpPr>
          <p:grpSpPr>
            <a:xfrm>
              <a:off x="1549122" y="3881101"/>
              <a:ext cx="1761933" cy="1121028"/>
              <a:chOff x="1770782" y="3990522"/>
              <a:chExt cx="1761933" cy="1121028"/>
            </a:xfrm>
          </p:grpSpPr>
          <p:sp>
            <p:nvSpPr>
              <p:cNvPr id="49" name="円/楕円 48"/>
              <p:cNvSpPr/>
              <p:nvPr/>
            </p:nvSpPr>
            <p:spPr>
              <a:xfrm rot="19989724">
                <a:off x="2003441" y="4304445"/>
                <a:ext cx="1296144" cy="738766"/>
              </a:xfrm>
              <a:prstGeom prst="ellipse">
                <a:avLst/>
              </a:prstGeom>
              <a:noFill/>
              <a:ln w="50800" cmpd="tri">
                <a:solidFill>
                  <a:srgbClr val="EA5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57" descr="TCA355_s"/>
              <p:cNvPicPr>
                <a:picLocks noChangeAspect="1" noChangeArrowheads="1"/>
              </p:cNvPicPr>
              <p:nvPr/>
            </p:nvPicPr>
            <p:blipFill>
              <a:blip r:embed="rId7" cstate="print"/>
              <a:srcRect/>
              <a:stretch>
                <a:fillRect/>
              </a:stretch>
            </p:blipFill>
            <p:spPr bwMode="auto">
              <a:xfrm>
                <a:off x="3099259" y="4148800"/>
                <a:ext cx="188912" cy="566737"/>
              </a:xfrm>
              <a:prstGeom prst="rect">
                <a:avLst/>
              </a:prstGeom>
              <a:noFill/>
              <a:ln w="9525">
                <a:noFill/>
                <a:miter lim="800000"/>
                <a:headEnd/>
                <a:tailEnd/>
              </a:ln>
            </p:spPr>
          </p:pic>
          <p:pic>
            <p:nvPicPr>
              <p:cNvPr id="43" name="Picture 16" descr="E:\Panasonic2011\和田さま☆アイコン集\from_dobashi\Proprietary Telephone\UT24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6969" y="4753109"/>
                <a:ext cx="484791" cy="3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49"/>
              <p:cNvSpPr txBox="1"/>
              <p:nvPr/>
            </p:nvSpPr>
            <p:spPr>
              <a:xfrm>
                <a:off x="2243535" y="4467556"/>
                <a:ext cx="846720" cy="430887"/>
              </a:xfrm>
              <a:prstGeom prst="rect">
                <a:avLst/>
              </a:prstGeom>
              <a:noFill/>
            </p:spPr>
            <p:txBody>
              <a:bodyPr wrap="square" rtlCol="0">
                <a:spAutoFit/>
              </a:bodyPr>
              <a:lstStyle/>
              <a:p>
                <a:pPr algn="ctr"/>
                <a:r>
                  <a:rPr lang="en-US" altLang="ja-JP" sz="1100" dirty="0" smtClean="0">
                    <a:solidFill>
                      <a:srgbClr val="595757"/>
                    </a:solidFill>
                    <a:latin typeface="Arial" pitchFamily="34" charset="0"/>
                    <a:cs typeface="Arial" pitchFamily="34" charset="0"/>
                  </a:rPr>
                  <a:t>Extension </a:t>
                </a:r>
              </a:p>
              <a:p>
                <a:pPr algn="ctr"/>
                <a:r>
                  <a:rPr lang="en-US" altLang="ja-JP" sz="1100" dirty="0" smtClean="0">
                    <a:solidFill>
                      <a:srgbClr val="595757"/>
                    </a:solidFill>
                    <a:latin typeface="Arial" pitchFamily="34" charset="0"/>
                    <a:cs typeface="Arial" pitchFamily="34" charset="0"/>
                  </a:rPr>
                  <a:t>#200</a:t>
                </a:r>
              </a:p>
            </p:txBody>
          </p:sp>
          <p:pic>
            <p:nvPicPr>
              <p:cNvPr id="2050" name="Picture 2" descr="C:\Users\noriko_shinohara\Desktop\NS500セールスガイド★PPT\★作成中\作成中アイコン\illust\action.png"/>
              <p:cNvPicPr>
                <a:picLocks noChangeAspect="1" noChangeArrowheads="1"/>
              </p:cNvPicPr>
              <p:nvPr/>
            </p:nvPicPr>
            <p:blipFill>
              <a:blip r:embed="rId9" cstate="print"/>
              <a:srcRect/>
              <a:stretch>
                <a:fillRect/>
              </a:stretch>
            </p:blipFill>
            <p:spPr bwMode="auto">
              <a:xfrm>
                <a:off x="3334246" y="3990522"/>
                <a:ext cx="198469" cy="209197"/>
              </a:xfrm>
              <a:prstGeom prst="rect">
                <a:avLst/>
              </a:prstGeom>
              <a:noFill/>
            </p:spPr>
          </p:pic>
          <p:pic>
            <p:nvPicPr>
              <p:cNvPr id="52" name="Picture 2" descr="C:\Users\noriko_shinohara\Desktop\NS500セールスガイド★PPT\★作成中\作成中アイコン\illust\action.png"/>
              <p:cNvPicPr>
                <a:picLocks noChangeAspect="1" noChangeArrowheads="1"/>
              </p:cNvPicPr>
              <p:nvPr/>
            </p:nvPicPr>
            <p:blipFill>
              <a:blip r:embed="rId9" cstate="print"/>
              <a:srcRect/>
              <a:stretch>
                <a:fillRect/>
              </a:stretch>
            </p:blipFill>
            <p:spPr bwMode="auto">
              <a:xfrm flipH="1">
                <a:off x="1770782" y="4588826"/>
                <a:ext cx="198000" cy="208703"/>
              </a:xfrm>
              <a:prstGeom prst="rect">
                <a:avLst/>
              </a:prstGeom>
              <a:noFill/>
            </p:spPr>
          </p:pic>
        </p:grpSp>
        <p:pic>
          <p:nvPicPr>
            <p:cNvPr id="41" name="Picture 55" descr="C:\Documents and Settings\noriko_shinohara.ITP\デスクトップ\illust\ai-png\Education-7.png"/>
            <p:cNvPicPr>
              <a:picLocks noChangeAspect="1" noChangeArrowheads="1"/>
            </p:cNvPicPr>
            <p:nvPr/>
          </p:nvPicPr>
          <p:blipFill>
            <a:blip r:embed="rId10" cstate="print"/>
            <a:srcRect r="99"/>
            <a:stretch>
              <a:fillRect/>
            </a:stretch>
          </p:blipFill>
          <p:spPr bwMode="auto">
            <a:xfrm>
              <a:off x="2123728" y="1700808"/>
              <a:ext cx="936625" cy="792162"/>
            </a:xfrm>
            <a:prstGeom prst="rect">
              <a:avLst/>
            </a:prstGeom>
            <a:noFill/>
            <a:ln w="9525">
              <a:noFill/>
              <a:miter lim="800000"/>
              <a:headEnd/>
              <a:tailEnd/>
            </a:ln>
          </p:spPr>
        </p:pic>
        <p:sp>
          <p:nvSpPr>
            <p:cNvPr id="42" name="テキスト ボックス 41"/>
            <p:cNvSpPr txBox="1"/>
            <p:nvPr/>
          </p:nvSpPr>
          <p:spPr>
            <a:xfrm>
              <a:off x="1835696" y="2492896"/>
              <a:ext cx="129614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Customer</a:t>
              </a:r>
            </a:p>
          </p:txBody>
        </p:sp>
        <p:pic>
          <p:nvPicPr>
            <p:cNvPr id="48" name="図 47" descr="NS500.png"/>
            <p:cNvPicPr>
              <a:picLocks noChangeAspect="1"/>
            </p:cNvPicPr>
            <p:nvPr/>
          </p:nvPicPr>
          <p:blipFill>
            <a:blip r:embed="rId11" cstate="print"/>
            <a:stretch>
              <a:fillRect/>
            </a:stretch>
          </p:blipFill>
          <p:spPr>
            <a:xfrm>
              <a:off x="1835696" y="3343020"/>
              <a:ext cx="1229975" cy="229996"/>
            </a:xfrm>
            <a:prstGeom prst="rect">
              <a:avLst/>
            </a:prstGeom>
          </p:spPr>
        </p:pic>
        <p:sp>
          <p:nvSpPr>
            <p:cNvPr id="45" name="Line 66"/>
            <p:cNvSpPr>
              <a:spLocks noChangeShapeType="1"/>
            </p:cNvSpPr>
            <p:nvPr/>
          </p:nvSpPr>
          <p:spPr bwMode="auto">
            <a:xfrm flipH="1" flipV="1">
              <a:off x="2474106" y="2728973"/>
              <a:ext cx="0" cy="432048"/>
            </a:xfrm>
            <a:prstGeom prst="line">
              <a:avLst/>
            </a:prstGeom>
            <a:noFill/>
            <a:ln w="19050">
              <a:solidFill>
                <a:srgbClr val="EA5550"/>
              </a:solidFill>
              <a:round/>
              <a:headEnd type="arrow"/>
              <a:tailEnd type="none"/>
            </a:ln>
          </p:spPr>
          <p:txBody>
            <a:bodyPr/>
            <a:lstStyle/>
            <a:p>
              <a:endParaRPr lang="ja-JP" altLang="en-US"/>
            </a:p>
          </p:txBody>
        </p:sp>
        <p:grpSp>
          <p:nvGrpSpPr>
            <p:cNvPr id="57" name="グループ化 56"/>
            <p:cNvGrpSpPr/>
            <p:nvPr/>
          </p:nvGrpSpPr>
          <p:grpSpPr>
            <a:xfrm>
              <a:off x="1748830" y="4610844"/>
              <a:ext cx="2304256" cy="720080"/>
              <a:chOff x="2596611" y="5445224"/>
              <a:chExt cx="2304256" cy="720080"/>
            </a:xfrm>
          </p:grpSpPr>
          <p:sp>
            <p:nvSpPr>
              <p:cNvPr id="55" name="Line 66"/>
              <p:cNvSpPr>
                <a:spLocks noChangeShapeType="1"/>
              </p:cNvSpPr>
              <p:nvPr/>
            </p:nvSpPr>
            <p:spPr bwMode="auto">
              <a:xfrm>
                <a:off x="2596611" y="6165304"/>
                <a:ext cx="2304256" cy="0"/>
              </a:xfrm>
              <a:prstGeom prst="line">
                <a:avLst/>
              </a:prstGeom>
              <a:noFill/>
              <a:ln w="19050">
                <a:solidFill>
                  <a:srgbClr val="EA5550"/>
                </a:solidFill>
                <a:prstDash val="sysDash"/>
                <a:round/>
                <a:headEnd type="none"/>
                <a:tailEnd type="none"/>
              </a:ln>
            </p:spPr>
            <p:txBody>
              <a:bodyPr/>
              <a:lstStyle/>
              <a:p>
                <a:endParaRPr lang="ja-JP" altLang="en-US"/>
              </a:p>
            </p:txBody>
          </p:sp>
          <p:sp>
            <p:nvSpPr>
              <p:cNvPr id="56" name="Line 66"/>
              <p:cNvSpPr>
                <a:spLocks noChangeShapeType="1"/>
              </p:cNvSpPr>
              <p:nvPr/>
            </p:nvSpPr>
            <p:spPr bwMode="auto">
              <a:xfrm flipH="1">
                <a:off x="4891205" y="5445224"/>
                <a:ext cx="0" cy="720080"/>
              </a:xfrm>
              <a:prstGeom prst="line">
                <a:avLst/>
              </a:prstGeom>
              <a:noFill/>
              <a:ln w="19050">
                <a:solidFill>
                  <a:srgbClr val="EA5550"/>
                </a:solidFill>
                <a:prstDash val="sysDash"/>
                <a:round/>
                <a:headEnd type="triangle"/>
                <a:tailEnd type="none"/>
              </a:ln>
            </p:spPr>
            <p:txBody>
              <a:bodyPr/>
              <a:lstStyle/>
              <a:p>
                <a:endParaRPr lang="ja-JP" altLang="en-US"/>
              </a:p>
            </p:txBody>
          </p:sp>
        </p:grpSp>
        <p:grpSp>
          <p:nvGrpSpPr>
            <p:cNvPr id="58" name="グループ化 57"/>
            <p:cNvGrpSpPr/>
            <p:nvPr/>
          </p:nvGrpSpPr>
          <p:grpSpPr>
            <a:xfrm flipH="1" flipV="1">
              <a:off x="971600" y="3789040"/>
              <a:ext cx="2304000" cy="720000"/>
              <a:chOff x="2596611" y="5445224"/>
              <a:chExt cx="2304256" cy="720080"/>
            </a:xfrm>
          </p:grpSpPr>
          <p:sp>
            <p:nvSpPr>
              <p:cNvPr id="59" name="Line 66"/>
              <p:cNvSpPr>
                <a:spLocks noChangeShapeType="1"/>
              </p:cNvSpPr>
              <p:nvPr/>
            </p:nvSpPr>
            <p:spPr bwMode="auto">
              <a:xfrm>
                <a:off x="2596611" y="6165304"/>
                <a:ext cx="2304256" cy="0"/>
              </a:xfrm>
              <a:prstGeom prst="line">
                <a:avLst/>
              </a:prstGeom>
              <a:noFill/>
              <a:ln w="19050">
                <a:solidFill>
                  <a:srgbClr val="EA5550"/>
                </a:solidFill>
                <a:prstDash val="sysDash"/>
                <a:round/>
                <a:headEnd type="none"/>
                <a:tailEnd type="none"/>
              </a:ln>
            </p:spPr>
            <p:txBody>
              <a:bodyPr/>
              <a:lstStyle/>
              <a:p>
                <a:endParaRPr lang="ja-JP" altLang="en-US"/>
              </a:p>
            </p:txBody>
          </p:sp>
          <p:sp>
            <p:nvSpPr>
              <p:cNvPr id="60" name="Line 66"/>
              <p:cNvSpPr>
                <a:spLocks noChangeShapeType="1"/>
              </p:cNvSpPr>
              <p:nvPr/>
            </p:nvSpPr>
            <p:spPr bwMode="auto">
              <a:xfrm flipH="1">
                <a:off x="4891205" y="5445224"/>
                <a:ext cx="0" cy="720080"/>
              </a:xfrm>
              <a:prstGeom prst="line">
                <a:avLst/>
              </a:prstGeom>
              <a:noFill/>
              <a:ln w="19050">
                <a:solidFill>
                  <a:srgbClr val="EA5550"/>
                </a:solidFill>
                <a:prstDash val="sysDash"/>
                <a:round/>
                <a:headEnd type="triangle"/>
                <a:tailEnd type="none"/>
              </a:ln>
            </p:spPr>
            <p:txBody>
              <a:bodyPr/>
              <a:lstStyle/>
              <a:p>
                <a:endParaRPr lang="ja-JP" altLang="en-US"/>
              </a:p>
            </p:txBody>
          </p:sp>
        </p:grpSp>
      </p:grpSp>
      <p:sp>
        <p:nvSpPr>
          <p:cNvPr id="44" name="テキスト ボックス 43"/>
          <p:cNvSpPr txBox="1"/>
          <p:nvPr/>
        </p:nvSpPr>
        <p:spPr>
          <a:xfrm>
            <a:off x="251520" y="836712"/>
            <a:ext cx="8640960" cy="424732"/>
          </a:xfrm>
          <a:prstGeom prst="rect">
            <a:avLst/>
          </a:prstGeom>
          <a:noFill/>
        </p:spPr>
        <p:txBody>
          <a:bodyPr wrap="square" rtlCol="0">
            <a:spAutoFit/>
          </a:bodyPr>
          <a:lstStyle/>
          <a:p>
            <a:pPr>
              <a:lnSpc>
                <a:spcPct val="90000"/>
              </a:lnSpc>
              <a:spcBef>
                <a:spcPct val="5000"/>
              </a:spcBef>
            </a:pPr>
            <a:r>
              <a:rPr lang="en-US" altLang="ja-JP" sz="1200" dirty="0" smtClean="0">
                <a:solidFill>
                  <a:srgbClr val="595757"/>
                </a:solidFill>
                <a:latin typeface="Arial" pitchFamily="34" charset="0"/>
                <a:cs typeface="Arial" pitchFamily="34" charset="0"/>
              </a:rPr>
              <a:t>Both a proprietary phone on the user's desk and a portable station can be called simultaneously using a single extension number. </a:t>
            </a:r>
          </a:p>
        </p:txBody>
      </p:sp>
      <p:sp>
        <p:nvSpPr>
          <p:cNvPr id="46" name="テキスト ボックス 45"/>
          <p:cNvSpPr txBox="1"/>
          <p:nvPr/>
        </p:nvSpPr>
        <p:spPr>
          <a:xfrm>
            <a:off x="2123728" y="3346601"/>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extLst>
      <p:ext uri="{BB962C8B-B14F-4D97-AF65-F5344CB8AC3E}">
        <p14:creationId xmlns:p14="http://schemas.microsoft.com/office/powerpoint/2010/main" val="18080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EA5550"/>
                </a:solidFill>
                <a:latin typeface="Calibri" pitchFamily="34" charset="0"/>
              </a:rPr>
              <a:t>Wireless Solution </a:t>
            </a:r>
            <a:r>
              <a:rPr lang="en-US" altLang="ja-JP" b="1" dirty="0" smtClean="0">
                <a:solidFill>
                  <a:srgbClr val="EA5550"/>
                </a:solidFill>
                <a:latin typeface="Calibri" pitchFamily="34" charset="0"/>
              </a:rPr>
              <a:t>-DECT Paging- </a:t>
            </a:r>
            <a:endParaRPr kumimoji="1" lang="ja-JP" altLang="en-US" b="1" dirty="0">
              <a:solidFill>
                <a:srgbClr val="EA5550"/>
              </a:solidFill>
              <a:latin typeface="Calibri" pitchFamily="34" charset="0"/>
            </a:endParaRPr>
          </a:p>
        </p:txBody>
      </p:sp>
      <p:grpSp>
        <p:nvGrpSpPr>
          <p:cNvPr id="2" name="グループ化 2"/>
          <p:cNvGrpSpPr/>
          <p:nvPr/>
        </p:nvGrpSpPr>
        <p:grpSpPr>
          <a:xfrm>
            <a:off x="5508104" y="3573016"/>
            <a:ext cx="3312368" cy="1728192"/>
            <a:chOff x="5148064" y="4149080"/>
            <a:chExt cx="3312368" cy="1728192"/>
          </a:xfrm>
        </p:grpSpPr>
        <p:grpSp>
          <p:nvGrpSpPr>
            <p:cNvPr id="3" name="グループ化 40"/>
            <p:cNvGrpSpPr/>
            <p:nvPr/>
          </p:nvGrpSpPr>
          <p:grpSpPr>
            <a:xfrm>
              <a:off x="5148064" y="4149080"/>
              <a:ext cx="3312368" cy="1728192"/>
              <a:chOff x="5508104" y="2565699"/>
              <a:chExt cx="3312368" cy="1728192"/>
            </a:xfrm>
          </p:grpSpPr>
          <p:sp>
            <p:nvSpPr>
              <p:cNvPr id="7" name="角丸四角形 6"/>
              <p:cNvSpPr/>
              <p:nvPr/>
            </p:nvSpPr>
            <p:spPr>
              <a:xfrm>
                <a:off x="5508104" y="2780929"/>
                <a:ext cx="3312368" cy="1512962"/>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9"/>
              <p:cNvGrpSpPr/>
              <p:nvPr/>
            </p:nvGrpSpPr>
            <p:grpSpPr>
              <a:xfrm>
                <a:off x="5508104" y="2565699"/>
                <a:ext cx="3312368" cy="299049"/>
                <a:chOff x="5436096" y="1761799"/>
                <a:chExt cx="3312368" cy="299049"/>
              </a:xfrm>
            </p:grpSpPr>
            <p:sp>
              <p:nvSpPr>
                <p:cNvPr id="9" name="角丸四角形 8"/>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6" name="テキスト ボックス 5"/>
            <p:cNvSpPr txBox="1"/>
            <p:nvPr/>
          </p:nvSpPr>
          <p:spPr>
            <a:xfrm>
              <a:off x="5187020" y="4487086"/>
              <a:ext cx="3201404" cy="1277273"/>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Hotel, healthcare, or retail customers, etc. that require speedy sharing of information to share instructions with the relevant parties at the same time.</a:t>
              </a:r>
              <a:endParaRPr lang="en-US" altLang="ja-JP" sz="1100" dirty="0" smtClean="0">
                <a:solidFill>
                  <a:srgbClr val="FF0000"/>
                </a:solidFill>
                <a:latin typeface="Arial" pitchFamily="34" charset="0"/>
                <a:cs typeface="Arial" pitchFamily="34" charset="0"/>
              </a:endParaRPr>
            </a:p>
            <a:p>
              <a:pPr>
                <a:buBlip>
                  <a:blip r:embed="rId2"/>
                </a:buBlip>
              </a:pPr>
              <a:endParaRPr lang="en-US" altLang="ja-JP" sz="1100" dirty="0" smtClean="0">
                <a:latin typeface="Arial" pitchFamily="34" charset="0"/>
                <a:cs typeface="Arial" pitchFamily="34" charset="0"/>
              </a:endParaRPr>
            </a:p>
            <a:p>
              <a:pPr>
                <a:buBlip>
                  <a:blip r:embed="rId2"/>
                </a:buBlip>
              </a:pPr>
              <a:r>
                <a:rPr lang="en-US" altLang="ja-JP" sz="1100" dirty="0" smtClean="0">
                  <a:latin typeface="Arial" pitchFamily="34" charset="0"/>
                  <a:cs typeface="Arial" pitchFamily="34" charset="0"/>
                </a:rPr>
                <a:t> Companies with relevant parties in different locations.</a:t>
              </a:r>
            </a:p>
          </p:txBody>
        </p:sp>
      </p:grpSp>
      <p:grpSp>
        <p:nvGrpSpPr>
          <p:cNvPr id="8" name="グループ化 10"/>
          <p:cNvGrpSpPr/>
          <p:nvPr/>
        </p:nvGrpSpPr>
        <p:grpSpPr>
          <a:xfrm>
            <a:off x="5508104" y="1769382"/>
            <a:ext cx="3312368" cy="1515603"/>
            <a:chOff x="5508104" y="2565699"/>
            <a:chExt cx="3312368" cy="1515603"/>
          </a:xfrm>
        </p:grpSpPr>
        <p:grpSp>
          <p:nvGrpSpPr>
            <p:cNvPr id="11" name="グループ化 11"/>
            <p:cNvGrpSpPr/>
            <p:nvPr/>
          </p:nvGrpSpPr>
          <p:grpSpPr>
            <a:xfrm>
              <a:off x="5508104" y="2565699"/>
              <a:ext cx="3312368" cy="1515603"/>
              <a:chOff x="5508104" y="2565699"/>
              <a:chExt cx="3312368" cy="1515603"/>
            </a:xfrm>
          </p:grpSpPr>
          <p:sp>
            <p:nvSpPr>
              <p:cNvPr id="14" name="角丸四角形 13"/>
              <p:cNvSpPr/>
              <p:nvPr/>
            </p:nvSpPr>
            <p:spPr>
              <a:xfrm>
                <a:off x="5508104" y="2780928"/>
                <a:ext cx="3312368" cy="1300374"/>
              </a:xfrm>
              <a:prstGeom prst="roundRect">
                <a:avLst>
                  <a:gd name="adj" fmla="val 7359"/>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9"/>
              <p:cNvGrpSpPr/>
              <p:nvPr/>
            </p:nvGrpSpPr>
            <p:grpSpPr>
              <a:xfrm>
                <a:off x="5508104" y="2565699"/>
                <a:ext cx="3312368" cy="299049"/>
                <a:chOff x="5436096" y="1761799"/>
                <a:chExt cx="3312368" cy="299049"/>
              </a:xfrm>
            </p:grpSpPr>
            <p:sp>
              <p:nvSpPr>
                <p:cNvPr id="16" name="角丸四角形 15"/>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13" name="テキスト ボックス 2"/>
            <p:cNvSpPr txBox="1"/>
            <p:nvPr/>
          </p:nvSpPr>
          <p:spPr>
            <a:xfrm>
              <a:off x="5552172" y="2902910"/>
              <a:ext cx="3268300" cy="1107996"/>
            </a:xfrm>
            <a:prstGeom prst="rect">
              <a:avLst/>
            </a:prstGeom>
            <a:noFill/>
          </p:spPr>
          <p:txBody>
            <a:bodyPr wrap="square" rtlCol="0">
              <a:spAutoFit/>
            </a:bodyPr>
            <a:lstStyle/>
            <a:p>
              <a:pPr>
                <a:buBlip>
                  <a:blip r:embed="rId3"/>
                </a:buBlip>
              </a:pPr>
              <a:r>
                <a:rPr lang="en-US" altLang="ja-JP" sz="1100" dirty="0" smtClean="0">
                  <a:latin typeface="Arial" pitchFamily="34" charset="0"/>
                  <a:cs typeface="Arial" pitchFamily="34" charset="0"/>
                </a:rPr>
                <a:t> Conversations between staff can be shared.</a:t>
              </a:r>
            </a:p>
            <a:p>
              <a:pPr>
                <a:buBlip>
                  <a:blip r:embed="rId4"/>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Multiple people can be called at the same time.</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Contact made anywhere within the coverage area. </a:t>
              </a:r>
            </a:p>
          </p:txBody>
        </p:sp>
      </p:grpSp>
      <p:sp>
        <p:nvSpPr>
          <p:cNvPr id="18" name="テキスト ボックス 17"/>
          <p:cNvSpPr txBox="1"/>
          <p:nvPr/>
        </p:nvSpPr>
        <p:spPr>
          <a:xfrm>
            <a:off x="251520" y="836712"/>
            <a:ext cx="8640960" cy="424732"/>
          </a:xfrm>
          <a:prstGeom prst="rect">
            <a:avLst/>
          </a:prstGeom>
          <a:noFill/>
        </p:spPr>
        <p:txBody>
          <a:bodyPr wrap="square" rtlCol="0">
            <a:spAutoFit/>
          </a:bodyPr>
          <a:lstStyle/>
          <a:p>
            <a:pPr>
              <a:lnSpc>
                <a:spcPct val="90000"/>
              </a:lnSpc>
              <a:spcBef>
                <a:spcPct val="5000"/>
              </a:spcBef>
            </a:pPr>
            <a:r>
              <a:rPr lang="en-US" altLang="ja-JP" sz="1200" dirty="0" smtClean="0">
                <a:solidFill>
                  <a:srgbClr val="595757"/>
                </a:solidFill>
                <a:latin typeface="Arial" pitchFamily="34" charset="0"/>
                <a:cs typeface="Arial" pitchFamily="34" charset="0"/>
              </a:rPr>
              <a:t>Paging can be performed between a maximum of 32 DECT wireless extensions. You can give directions to staff around the premises. This enables customers to be quickly responded to.</a:t>
            </a:r>
          </a:p>
        </p:txBody>
      </p:sp>
      <p:sp>
        <p:nvSpPr>
          <p:cNvPr id="65" name="正方形/長方形 64"/>
          <p:cNvSpPr/>
          <p:nvPr/>
        </p:nvSpPr>
        <p:spPr>
          <a:xfrm>
            <a:off x="1403648" y="1772816"/>
            <a:ext cx="2880320" cy="360040"/>
          </a:xfrm>
          <a:prstGeom prst="rect">
            <a:avLst/>
          </a:prstGeom>
          <a:solidFill>
            <a:srgbClr val="ED6C6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1400" dirty="0" smtClean="0">
                <a:latin typeface="Arial" pitchFamily="34" charset="0"/>
                <a:cs typeface="Arial" pitchFamily="34" charset="0"/>
              </a:rPr>
              <a:t>Max : 32 parties</a:t>
            </a:r>
          </a:p>
        </p:txBody>
      </p:sp>
      <p:sp>
        <p:nvSpPr>
          <p:cNvPr id="34" name="テキスト ボックス 33"/>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27</a:t>
            </a:r>
            <a:endParaRPr kumimoji="1" lang="ja-JP" altLang="en-US" sz="1300" dirty="0">
              <a:solidFill>
                <a:srgbClr val="595757"/>
              </a:solidFill>
              <a:latin typeface="Calibri" pitchFamily="34" charset="0"/>
            </a:endParaRPr>
          </a:p>
        </p:txBody>
      </p:sp>
      <p:grpSp>
        <p:nvGrpSpPr>
          <p:cNvPr id="84" name="グループ化 83"/>
          <p:cNvGrpSpPr/>
          <p:nvPr/>
        </p:nvGrpSpPr>
        <p:grpSpPr>
          <a:xfrm>
            <a:off x="2195736" y="3573016"/>
            <a:ext cx="1224136" cy="864096"/>
            <a:chOff x="971600" y="4869160"/>
            <a:chExt cx="1224136" cy="864096"/>
          </a:xfrm>
        </p:grpSpPr>
        <p:sp>
          <p:nvSpPr>
            <p:cNvPr id="83" name="正方形/長方形 82"/>
            <p:cNvSpPr/>
            <p:nvPr/>
          </p:nvSpPr>
          <p:spPr>
            <a:xfrm>
              <a:off x="971600" y="4869160"/>
              <a:ext cx="1224136" cy="864096"/>
            </a:xfrm>
            <a:prstGeom prst="rect">
              <a:avLst/>
            </a:prstGeom>
            <a:solidFill>
              <a:schemeClr val="bg1"/>
            </a:solidFill>
            <a:ln w="63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78" descr="21"/>
            <p:cNvPicPr>
              <a:picLocks noChangeAspect="1" noChangeArrowheads="1"/>
            </p:cNvPicPr>
            <p:nvPr/>
          </p:nvPicPr>
          <p:blipFill>
            <a:blip r:embed="rId5" cstate="print"/>
            <a:srcRect/>
            <a:stretch>
              <a:fillRect/>
            </a:stretch>
          </p:blipFill>
          <p:spPr bwMode="auto">
            <a:xfrm>
              <a:off x="1126281" y="4968726"/>
              <a:ext cx="1017425" cy="739130"/>
            </a:xfrm>
            <a:prstGeom prst="rect">
              <a:avLst/>
            </a:prstGeom>
            <a:noFill/>
            <a:ln w="3175">
              <a:noFill/>
              <a:miter lim="800000"/>
              <a:headEnd/>
              <a:tailEnd/>
            </a:ln>
          </p:spPr>
        </p:pic>
        <p:pic>
          <p:nvPicPr>
            <p:cNvPr id="46" name="Picture 5" descr="E:\Panasonic2011\和田さま☆アイコン集\from_dobashi\Wireless Cell Station\TDA0158.png"/>
            <p:cNvPicPr>
              <a:picLocks noChangeAspect="1" noChangeArrowheads="1"/>
            </p:cNvPicPr>
            <p:nvPr/>
          </p:nvPicPr>
          <p:blipFill>
            <a:blip r:embed="rId6" cstate="print"/>
            <a:srcRect/>
            <a:stretch>
              <a:fillRect/>
            </a:stretch>
          </p:blipFill>
          <p:spPr bwMode="auto">
            <a:xfrm>
              <a:off x="1115616" y="4941168"/>
              <a:ext cx="218030" cy="260548"/>
            </a:xfrm>
            <a:prstGeom prst="rect">
              <a:avLst/>
            </a:prstGeom>
            <a:noFill/>
            <a:ln w="9525">
              <a:noFill/>
              <a:miter lim="800000"/>
              <a:headEnd/>
              <a:tailEnd/>
            </a:ln>
          </p:spPr>
        </p:pic>
      </p:grpSp>
      <p:sp>
        <p:nvSpPr>
          <p:cNvPr id="89" name="正方形/長方形 88"/>
          <p:cNvSpPr/>
          <p:nvPr/>
        </p:nvSpPr>
        <p:spPr>
          <a:xfrm>
            <a:off x="1135231" y="2626823"/>
            <a:ext cx="122400" cy="1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Line 66"/>
          <p:cNvSpPr>
            <a:spLocks noChangeShapeType="1"/>
          </p:cNvSpPr>
          <p:nvPr/>
        </p:nvSpPr>
        <p:spPr bwMode="auto">
          <a:xfrm>
            <a:off x="1835696" y="3284984"/>
            <a:ext cx="360040" cy="288032"/>
          </a:xfrm>
          <a:prstGeom prst="line">
            <a:avLst/>
          </a:prstGeom>
          <a:noFill/>
          <a:ln w="19050">
            <a:solidFill>
              <a:srgbClr val="EA5550"/>
            </a:solidFill>
            <a:prstDash val="sysDash"/>
            <a:round/>
            <a:headEnd type="triangle"/>
            <a:tailEnd type="triangle"/>
          </a:ln>
        </p:spPr>
        <p:txBody>
          <a:bodyPr/>
          <a:lstStyle/>
          <a:p>
            <a:endParaRPr lang="ja-JP" altLang="en-US"/>
          </a:p>
        </p:txBody>
      </p:sp>
      <p:sp>
        <p:nvSpPr>
          <p:cNvPr id="96" name="Line 66"/>
          <p:cNvSpPr>
            <a:spLocks noChangeShapeType="1"/>
          </p:cNvSpPr>
          <p:nvPr/>
        </p:nvSpPr>
        <p:spPr bwMode="auto">
          <a:xfrm>
            <a:off x="3419872" y="4437112"/>
            <a:ext cx="360040" cy="288032"/>
          </a:xfrm>
          <a:prstGeom prst="line">
            <a:avLst/>
          </a:prstGeom>
          <a:noFill/>
          <a:ln w="19050">
            <a:solidFill>
              <a:srgbClr val="EA5550"/>
            </a:solidFill>
            <a:prstDash val="sysDash"/>
            <a:round/>
            <a:headEnd type="triangle"/>
            <a:tailEnd type="triangle"/>
          </a:ln>
        </p:spPr>
        <p:txBody>
          <a:bodyPr/>
          <a:lstStyle/>
          <a:p>
            <a:endParaRPr lang="ja-JP" altLang="en-US"/>
          </a:p>
        </p:txBody>
      </p:sp>
      <p:sp>
        <p:nvSpPr>
          <p:cNvPr id="97" name="Line 66"/>
          <p:cNvSpPr>
            <a:spLocks noChangeShapeType="1"/>
          </p:cNvSpPr>
          <p:nvPr/>
        </p:nvSpPr>
        <p:spPr bwMode="auto">
          <a:xfrm flipH="1">
            <a:off x="3428256" y="3284984"/>
            <a:ext cx="351656" cy="296416"/>
          </a:xfrm>
          <a:prstGeom prst="line">
            <a:avLst/>
          </a:prstGeom>
          <a:noFill/>
          <a:ln w="19050">
            <a:solidFill>
              <a:srgbClr val="EA5550"/>
            </a:solidFill>
            <a:prstDash val="sysDash"/>
            <a:round/>
            <a:headEnd type="triangle"/>
            <a:tailEnd type="triangle"/>
          </a:ln>
        </p:spPr>
        <p:txBody>
          <a:bodyPr/>
          <a:lstStyle/>
          <a:p>
            <a:endParaRPr lang="ja-JP" altLang="en-US"/>
          </a:p>
        </p:txBody>
      </p:sp>
      <p:sp>
        <p:nvSpPr>
          <p:cNvPr id="98" name="Line 66"/>
          <p:cNvSpPr>
            <a:spLocks noChangeShapeType="1"/>
          </p:cNvSpPr>
          <p:nvPr/>
        </p:nvSpPr>
        <p:spPr bwMode="auto">
          <a:xfrm flipH="1">
            <a:off x="1835696" y="4428728"/>
            <a:ext cx="351656" cy="296416"/>
          </a:xfrm>
          <a:prstGeom prst="line">
            <a:avLst/>
          </a:prstGeom>
          <a:noFill/>
          <a:ln w="19050">
            <a:solidFill>
              <a:srgbClr val="EA5550"/>
            </a:solidFill>
            <a:prstDash val="sysDash"/>
            <a:round/>
            <a:headEnd type="triangle"/>
            <a:tailEnd type="triangle"/>
          </a:ln>
        </p:spPr>
        <p:txBody>
          <a:bodyPr/>
          <a:lstStyle/>
          <a:p>
            <a:endParaRPr lang="ja-JP" altLang="en-US"/>
          </a:p>
        </p:txBody>
      </p:sp>
      <p:sp>
        <p:nvSpPr>
          <p:cNvPr id="51" name="テキスト ボックス 50"/>
          <p:cNvSpPr txBox="1"/>
          <p:nvPr/>
        </p:nvSpPr>
        <p:spPr>
          <a:xfrm>
            <a:off x="251520" y="6378297"/>
            <a:ext cx="8352928" cy="348557"/>
          </a:xfrm>
          <a:prstGeom prst="rect">
            <a:avLst/>
          </a:prstGeom>
          <a:noFill/>
        </p:spPr>
        <p:txBody>
          <a:bodyPr wrap="square" rtlCol="0" anchor="b">
            <a:spAutoFit/>
          </a:bodyPr>
          <a:lstStyle/>
          <a:p>
            <a:pPr>
              <a:lnSpc>
                <a:spcPct val="90000"/>
              </a:lnSpc>
              <a:spcBef>
                <a:spcPct val="5000"/>
              </a:spcBef>
            </a:pPr>
            <a:r>
              <a:rPr lang="en-US" altLang="ja-JP" sz="900" dirty="0" smtClean="0">
                <a:solidFill>
                  <a:srgbClr val="595757"/>
                </a:solidFill>
                <a:latin typeface="Arial" pitchFamily="34" charset="0"/>
                <a:cs typeface="Arial" pitchFamily="34" charset="0"/>
              </a:rPr>
              <a:t>&lt;Note&gt;</a:t>
            </a:r>
          </a:p>
          <a:p>
            <a:pPr>
              <a:lnSpc>
                <a:spcPct val="90000"/>
              </a:lnSpc>
              <a:spcBef>
                <a:spcPct val="5000"/>
              </a:spcBef>
            </a:pPr>
            <a:r>
              <a:rPr lang="en-US" altLang="ja-JP" sz="900" dirty="0" smtClean="0">
                <a:solidFill>
                  <a:srgbClr val="595757"/>
                </a:solidFill>
                <a:latin typeface="Arial" pitchFamily="34" charset="0"/>
                <a:cs typeface="Arial" pitchFamily="34" charset="0"/>
              </a:rPr>
              <a:t>The availability of this function depends on the portable station model.</a:t>
            </a:r>
          </a:p>
        </p:txBody>
      </p:sp>
      <p:sp>
        <p:nvSpPr>
          <p:cNvPr id="85" name="正方形/長方形 84"/>
          <p:cNvSpPr/>
          <p:nvPr/>
        </p:nvSpPr>
        <p:spPr>
          <a:xfrm>
            <a:off x="3563888" y="4725144"/>
            <a:ext cx="1224136" cy="864096"/>
          </a:xfrm>
          <a:prstGeom prst="rect">
            <a:avLst/>
          </a:prstGeom>
          <a:solidFill>
            <a:schemeClr val="bg1"/>
          </a:solidFill>
          <a:ln w="63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p:cNvGrpSpPr/>
          <p:nvPr/>
        </p:nvGrpSpPr>
        <p:grpSpPr>
          <a:xfrm>
            <a:off x="827584" y="2420888"/>
            <a:ext cx="1224136" cy="864096"/>
            <a:chOff x="827584" y="2420888"/>
            <a:chExt cx="1224136" cy="864096"/>
          </a:xfrm>
        </p:grpSpPr>
        <p:sp>
          <p:nvSpPr>
            <p:cNvPr id="88" name="正方形/長方形 87"/>
            <p:cNvSpPr/>
            <p:nvPr/>
          </p:nvSpPr>
          <p:spPr>
            <a:xfrm>
              <a:off x="827584" y="2420888"/>
              <a:ext cx="1224136" cy="864096"/>
            </a:xfrm>
            <a:prstGeom prst="rect">
              <a:avLst/>
            </a:prstGeom>
            <a:solidFill>
              <a:schemeClr val="bg1"/>
            </a:solidFill>
            <a:ln w="63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Picture 5" descr="E:\Panasonic2011\和田さま☆アイコン集\from_dobashi\Wireless Cell Station\TDA0158.png"/>
            <p:cNvPicPr>
              <a:picLocks noChangeAspect="1" noChangeArrowheads="1"/>
            </p:cNvPicPr>
            <p:nvPr/>
          </p:nvPicPr>
          <p:blipFill>
            <a:blip r:embed="rId6" cstate="print"/>
            <a:srcRect/>
            <a:stretch>
              <a:fillRect/>
            </a:stretch>
          </p:blipFill>
          <p:spPr bwMode="auto">
            <a:xfrm>
              <a:off x="1807120" y="2435179"/>
              <a:ext cx="218030" cy="260548"/>
            </a:xfrm>
            <a:prstGeom prst="rect">
              <a:avLst/>
            </a:prstGeom>
            <a:noFill/>
            <a:ln w="9525">
              <a:noFill/>
              <a:miter lim="800000"/>
              <a:headEnd/>
              <a:tailEnd/>
            </a:ln>
          </p:spPr>
        </p:pic>
        <p:pic>
          <p:nvPicPr>
            <p:cNvPr id="59" name="図 58" descr="Hospitality-leisure industry_27.png"/>
            <p:cNvPicPr>
              <a:picLocks noChangeAspect="1"/>
            </p:cNvPicPr>
            <p:nvPr/>
          </p:nvPicPr>
          <p:blipFill>
            <a:blip r:embed="rId7" cstate="print"/>
            <a:stretch>
              <a:fillRect/>
            </a:stretch>
          </p:blipFill>
          <p:spPr>
            <a:xfrm>
              <a:off x="979220" y="2441011"/>
              <a:ext cx="792088" cy="838878"/>
            </a:xfrm>
            <a:prstGeom prst="rect">
              <a:avLst/>
            </a:prstGeom>
          </p:spPr>
        </p:pic>
      </p:grpSp>
      <p:grpSp>
        <p:nvGrpSpPr>
          <p:cNvPr id="73" name="グループ化 72"/>
          <p:cNvGrpSpPr/>
          <p:nvPr/>
        </p:nvGrpSpPr>
        <p:grpSpPr>
          <a:xfrm>
            <a:off x="3372247" y="4716513"/>
            <a:ext cx="1624042" cy="1045318"/>
            <a:chOff x="3372247" y="4716513"/>
            <a:chExt cx="1624042" cy="1045318"/>
          </a:xfrm>
        </p:grpSpPr>
        <p:pic>
          <p:nvPicPr>
            <p:cNvPr id="61" name="図 60" descr="Hospitality-leisure industry_29.png"/>
            <p:cNvPicPr>
              <a:picLocks noChangeAspect="1"/>
            </p:cNvPicPr>
            <p:nvPr/>
          </p:nvPicPr>
          <p:blipFill>
            <a:blip r:embed="rId8" cstate="print"/>
            <a:stretch>
              <a:fillRect/>
            </a:stretch>
          </p:blipFill>
          <p:spPr>
            <a:xfrm>
              <a:off x="3372247" y="4716513"/>
              <a:ext cx="1624042" cy="1045318"/>
            </a:xfrm>
            <a:prstGeom prst="rect">
              <a:avLst/>
            </a:prstGeom>
          </p:spPr>
        </p:pic>
        <p:pic>
          <p:nvPicPr>
            <p:cNvPr id="72" name="Picture 5" descr="E:\Panasonic2011\和田さま☆アイコン集\from_dobashi\Wireless Cell Station\TDA0158.png"/>
            <p:cNvPicPr>
              <a:picLocks noChangeAspect="1" noChangeArrowheads="1"/>
            </p:cNvPicPr>
            <p:nvPr/>
          </p:nvPicPr>
          <p:blipFill>
            <a:blip r:embed="rId6" cstate="print"/>
            <a:srcRect/>
            <a:stretch>
              <a:fillRect/>
            </a:stretch>
          </p:blipFill>
          <p:spPr bwMode="auto">
            <a:xfrm>
              <a:off x="4562475" y="4725144"/>
              <a:ext cx="218030" cy="260548"/>
            </a:xfrm>
            <a:prstGeom prst="rect">
              <a:avLst/>
            </a:prstGeom>
            <a:noFill/>
            <a:ln w="9525">
              <a:noFill/>
              <a:miter lim="800000"/>
              <a:headEnd/>
              <a:tailEnd/>
            </a:ln>
          </p:spPr>
        </p:pic>
      </p:grpSp>
      <p:grpSp>
        <p:nvGrpSpPr>
          <p:cNvPr id="70" name="グループ化 69"/>
          <p:cNvGrpSpPr/>
          <p:nvPr/>
        </p:nvGrpSpPr>
        <p:grpSpPr>
          <a:xfrm>
            <a:off x="3506169" y="2386980"/>
            <a:ext cx="1497879" cy="960540"/>
            <a:chOff x="3506169" y="2386980"/>
            <a:chExt cx="1497879" cy="960540"/>
          </a:xfrm>
        </p:grpSpPr>
        <p:sp>
          <p:nvSpPr>
            <p:cNvPr id="66" name="正方形/長方形 65"/>
            <p:cNvSpPr/>
            <p:nvPr/>
          </p:nvSpPr>
          <p:spPr>
            <a:xfrm>
              <a:off x="3506169" y="2420888"/>
              <a:ext cx="1224136" cy="864096"/>
            </a:xfrm>
            <a:prstGeom prst="rect">
              <a:avLst/>
            </a:prstGeom>
            <a:solidFill>
              <a:schemeClr val="bg1"/>
            </a:solidFill>
            <a:ln w="63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descr="Hospitality-leisure industry_26.png"/>
            <p:cNvPicPr>
              <a:picLocks noChangeAspect="1"/>
            </p:cNvPicPr>
            <p:nvPr/>
          </p:nvPicPr>
          <p:blipFill>
            <a:blip r:embed="rId9" cstate="print"/>
            <a:stretch>
              <a:fillRect/>
            </a:stretch>
          </p:blipFill>
          <p:spPr>
            <a:xfrm>
              <a:off x="3550117" y="2386980"/>
              <a:ext cx="1453931" cy="960540"/>
            </a:xfrm>
            <a:prstGeom prst="rect">
              <a:avLst/>
            </a:prstGeom>
          </p:spPr>
        </p:pic>
        <p:pic>
          <p:nvPicPr>
            <p:cNvPr id="69" name="Picture 5" descr="E:\Panasonic2011\和田さま☆アイコン集\from_dobashi\Wireless Cell Station\TDA0158.png"/>
            <p:cNvPicPr>
              <a:picLocks noChangeAspect="1" noChangeArrowheads="1"/>
            </p:cNvPicPr>
            <p:nvPr/>
          </p:nvPicPr>
          <p:blipFill>
            <a:blip r:embed="rId6" cstate="print"/>
            <a:srcRect/>
            <a:stretch>
              <a:fillRect/>
            </a:stretch>
          </p:blipFill>
          <p:spPr bwMode="auto">
            <a:xfrm>
              <a:off x="4497986" y="2430414"/>
              <a:ext cx="218030" cy="260548"/>
            </a:xfrm>
            <a:prstGeom prst="rect">
              <a:avLst/>
            </a:prstGeom>
            <a:noFill/>
            <a:ln w="9525">
              <a:noFill/>
              <a:miter lim="800000"/>
              <a:headEnd/>
              <a:tailEnd/>
            </a:ln>
          </p:spPr>
        </p:pic>
      </p:grpSp>
      <p:grpSp>
        <p:nvGrpSpPr>
          <p:cNvPr id="63" name="グループ化 62"/>
          <p:cNvGrpSpPr/>
          <p:nvPr/>
        </p:nvGrpSpPr>
        <p:grpSpPr>
          <a:xfrm>
            <a:off x="827584" y="4725144"/>
            <a:ext cx="1224136" cy="1233367"/>
            <a:chOff x="827584" y="4725144"/>
            <a:chExt cx="1224136" cy="1233367"/>
          </a:xfrm>
        </p:grpSpPr>
        <p:sp>
          <p:nvSpPr>
            <p:cNvPr id="79" name="正方形/長方形 78"/>
            <p:cNvSpPr/>
            <p:nvPr/>
          </p:nvSpPr>
          <p:spPr>
            <a:xfrm>
              <a:off x="827584" y="4725144"/>
              <a:ext cx="1224136" cy="864096"/>
            </a:xfrm>
            <a:prstGeom prst="rect">
              <a:avLst/>
            </a:prstGeom>
            <a:solidFill>
              <a:schemeClr val="bg1"/>
            </a:solidFill>
            <a:ln w="63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descr="Hospitality-leisure industry_28.png"/>
            <p:cNvPicPr>
              <a:picLocks noChangeAspect="1"/>
            </p:cNvPicPr>
            <p:nvPr/>
          </p:nvPicPr>
          <p:blipFill>
            <a:blip r:embed="rId10" cstate="print"/>
            <a:stretch>
              <a:fillRect/>
            </a:stretch>
          </p:blipFill>
          <p:spPr>
            <a:xfrm>
              <a:off x="899592" y="4744194"/>
              <a:ext cx="1080120" cy="1214317"/>
            </a:xfrm>
            <a:prstGeom prst="rect">
              <a:avLst/>
            </a:prstGeom>
          </p:spPr>
        </p:pic>
        <p:pic>
          <p:nvPicPr>
            <p:cNvPr id="80" name="Picture 5" descr="E:\Panasonic2011\和田さま☆アイコン集\from_dobashi\Wireless Cell Station\TDA0158.png"/>
            <p:cNvPicPr>
              <a:picLocks noChangeAspect="1" noChangeArrowheads="1"/>
            </p:cNvPicPr>
            <p:nvPr/>
          </p:nvPicPr>
          <p:blipFill>
            <a:blip r:embed="rId6" cstate="print"/>
            <a:srcRect/>
            <a:stretch>
              <a:fillRect/>
            </a:stretch>
          </p:blipFill>
          <p:spPr bwMode="auto">
            <a:xfrm>
              <a:off x="1826170" y="4752628"/>
              <a:ext cx="218030" cy="260548"/>
            </a:xfrm>
            <a:prstGeom prst="rect">
              <a:avLst/>
            </a:prstGeom>
            <a:noFill/>
            <a:ln w="9525">
              <a:noFill/>
              <a:miter lim="800000"/>
              <a:headEnd/>
              <a:tailEnd/>
            </a:ln>
          </p:spPr>
        </p:pic>
      </p:grpSp>
    </p:spTree>
    <p:extLst>
      <p:ext uri="{BB962C8B-B14F-4D97-AF65-F5344CB8AC3E}">
        <p14:creationId xmlns:p14="http://schemas.microsoft.com/office/powerpoint/2010/main" val="4140569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EA5550"/>
                </a:solidFill>
                <a:latin typeface="Calibri" pitchFamily="34" charset="0"/>
              </a:rPr>
              <a:t>Wireless Solution </a:t>
            </a:r>
            <a:r>
              <a:rPr lang="en-US" altLang="ja-JP" b="1" dirty="0" smtClean="0">
                <a:solidFill>
                  <a:srgbClr val="EA5550"/>
                </a:solidFill>
                <a:latin typeface="Calibri" pitchFamily="34" charset="0"/>
              </a:rPr>
              <a:t>-Tough Type Handset-</a:t>
            </a:r>
            <a:endParaRPr lang="ja-JP" altLang="en-US" b="1" dirty="0" smtClean="0">
              <a:solidFill>
                <a:srgbClr val="EA5550"/>
              </a:solidFill>
              <a:latin typeface="Calibri" pitchFamily="34" charset="0"/>
            </a:endParaRPr>
          </a:p>
        </p:txBody>
      </p:sp>
      <p:sp>
        <p:nvSpPr>
          <p:cNvPr id="3" name="テキスト ボックス 2"/>
          <p:cNvSpPr txBox="1"/>
          <p:nvPr/>
        </p:nvSpPr>
        <p:spPr>
          <a:xfrm>
            <a:off x="251520" y="836712"/>
            <a:ext cx="8640960" cy="433965"/>
          </a:xfrm>
          <a:prstGeom prst="rect">
            <a:avLst/>
          </a:prstGeom>
          <a:noFill/>
        </p:spPr>
        <p:txBody>
          <a:bodyPr wrap="square" rtlCol="0">
            <a:spAutoFit/>
          </a:bodyPr>
          <a:lstStyle/>
          <a:p>
            <a:pPr>
              <a:lnSpc>
                <a:spcPct val="90000"/>
              </a:lnSpc>
              <a:spcBef>
                <a:spcPct val="5000"/>
              </a:spcBef>
            </a:pPr>
            <a:r>
              <a:rPr lang="en-US" altLang="ja-JP" sz="1200" dirty="0" smtClean="0">
                <a:solidFill>
                  <a:srgbClr val="595757"/>
                </a:solidFill>
                <a:latin typeface="Arial" pitchFamily="34" charset="0"/>
                <a:cs typeface="Arial" pitchFamily="34" charset="0"/>
              </a:rPr>
              <a:t>Dust resistance and water resistance for use in locations with high amounts of dust and humidity (IP65 Compliant).</a:t>
            </a:r>
          </a:p>
          <a:p>
            <a:pPr>
              <a:lnSpc>
                <a:spcPct val="90000"/>
              </a:lnSpc>
              <a:spcBef>
                <a:spcPct val="5000"/>
              </a:spcBef>
            </a:pPr>
            <a:r>
              <a:rPr lang="en-US" altLang="ja-JP" sz="1200" dirty="0" smtClean="0">
                <a:solidFill>
                  <a:srgbClr val="595757"/>
                </a:solidFill>
                <a:latin typeface="Arial" pitchFamily="34" charset="0"/>
                <a:cs typeface="Arial" pitchFamily="34" charset="0"/>
              </a:rPr>
              <a:t>This enables customer calls to be received in damp or dusty locations without concern.</a:t>
            </a:r>
          </a:p>
        </p:txBody>
      </p:sp>
      <p:pic>
        <p:nvPicPr>
          <p:cNvPr id="5" name="Picture 9" descr="C:\Users\5167824\Desktop\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482" y="2278539"/>
            <a:ext cx="2114438" cy="14046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38"/>
          <p:cNvGrpSpPr/>
          <p:nvPr/>
        </p:nvGrpSpPr>
        <p:grpSpPr>
          <a:xfrm>
            <a:off x="899642" y="3140894"/>
            <a:ext cx="1008062" cy="792162"/>
            <a:chOff x="1115616" y="3142635"/>
            <a:chExt cx="1008062" cy="792162"/>
          </a:xfrm>
        </p:grpSpPr>
        <p:sp>
          <p:nvSpPr>
            <p:cNvPr id="6" name="Oval 37"/>
            <p:cNvSpPr>
              <a:spLocks noChangeArrowheads="1"/>
            </p:cNvSpPr>
            <p:nvPr/>
          </p:nvSpPr>
          <p:spPr bwMode="auto">
            <a:xfrm>
              <a:off x="1115616" y="3142635"/>
              <a:ext cx="1008062" cy="792162"/>
            </a:xfrm>
            <a:prstGeom prst="ellipse">
              <a:avLst/>
            </a:prstGeom>
            <a:solidFill>
              <a:srgbClr val="ED6C69"/>
            </a:solidFill>
            <a:ln w="9525">
              <a:noFill/>
              <a:round/>
              <a:headEnd/>
              <a:tailEnd/>
            </a:ln>
            <a:effectLst/>
          </p:spPr>
          <p:txBody>
            <a:bodyPr wrap="none" anchor="ctr"/>
            <a:lstStyle/>
            <a:p>
              <a:pPr algn="l">
                <a:defRPr/>
              </a:pPr>
              <a:endParaRPr lang="ja-JP" altLang="en-US" sz="1800" b="0" dirty="0">
                <a:solidFill>
                  <a:schemeClr val="tx1"/>
                </a:solidFill>
                <a:latin typeface="Arial" pitchFamily="34" charset="0"/>
                <a:cs typeface="Arial" pitchFamily="34" charset="0"/>
              </a:endParaRPr>
            </a:p>
          </p:txBody>
        </p:sp>
        <p:sp>
          <p:nvSpPr>
            <p:cNvPr id="7" name="Rectangle 32"/>
            <p:cNvSpPr>
              <a:spLocks noChangeArrowheads="1"/>
            </p:cNvSpPr>
            <p:nvPr/>
          </p:nvSpPr>
          <p:spPr bwMode="auto">
            <a:xfrm>
              <a:off x="1277541" y="3476010"/>
              <a:ext cx="652743" cy="406265"/>
            </a:xfrm>
            <a:prstGeom prst="rect">
              <a:avLst/>
            </a:prstGeom>
            <a:noFill/>
            <a:ln w="9525">
              <a:noFill/>
              <a:miter lim="800000"/>
              <a:headEnd/>
              <a:tailEnd/>
            </a:ln>
          </p:spPr>
          <p:txBody>
            <a:bodyPr wrap="none">
              <a:spAutoFit/>
            </a:bodyPr>
            <a:lstStyle/>
            <a:p>
              <a:pPr algn="ctr">
                <a:lnSpc>
                  <a:spcPct val="85000"/>
                </a:lnSpc>
              </a:pPr>
              <a:r>
                <a:rPr lang="en-US" altLang="ja-JP" sz="1200" dirty="0">
                  <a:solidFill>
                    <a:schemeClr val="bg1"/>
                  </a:solidFill>
                  <a:latin typeface="Arial" pitchFamily="34" charset="0"/>
                  <a:ea typeface="Arial Unicode MS" pitchFamily="50" charset="-128"/>
                  <a:cs typeface="Arial" pitchFamily="34" charset="0"/>
                </a:rPr>
                <a:t>Splash</a:t>
              </a:r>
              <a:br>
                <a:rPr lang="en-US" altLang="ja-JP" sz="1200" dirty="0">
                  <a:solidFill>
                    <a:schemeClr val="bg1"/>
                  </a:solidFill>
                  <a:latin typeface="Arial" pitchFamily="34" charset="0"/>
                  <a:ea typeface="Arial Unicode MS" pitchFamily="50" charset="-128"/>
                  <a:cs typeface="Arial" pitchFamily="34" charset="0"/>
                </a:rPr>
              </a:br>
              <a:r>
                <a:rPr lang="en-US" altLang="ja-JP" sz="1200" dirty="0">
                  <a:solidFill>
                    <a:schemeClr val="bg1"/>
                  </a:solidFill>
                  <a:latin typeface="Arial" pitchFamily="34" charset="0"/>
                  <a:ea typeface="Arial Unicode MS" pitchFamily="50" charset="-128"/>
                  <a:cs typeface="Arial" pitchFamily="34" charset="0"/>
                </a:rPr>
                <a:t>proof</a:t>
              </a:r>
            </a:p>
          </p:txBody>
        </p:sp>
        <p:grpSp>
          <p:nvGrpSpPr>
            <p:cNvPr id="8" name="Group 33"/>
            <p:cNvGrpSpPr>
              <a:grpSpLocks/>
            </p:cNvGrpSpPr>
            <p:nvPr/>
          </p:nvGrpSpPr>
          <p:grpSpPr bwMode="auto">
            <a:xfrm>
              <a:off x="1517253" y="3163272"/>
              <a:ext cx="233363" cy="300038"/>
              <a:chOff x="1371" y="2438"/>
              <a:chExt cx="182" cy="367"/>
            </a:xfrm>
          </p:grpSpPr>
          <p:sp>
            <p:nvSpPr>
              <p:cNvPr id="9" name="Oval 34"/>
              <p:cNvSpPr>
                <a:spLocks noChangeArrowheads="1"/>
              </p:cNvSpPr>
              <p:nvPr/>
            </p:nvSpPr>
            <p:spPr bwMode="auto">
              <a:xfrm>
                <a:off x="1371" y="2624"/>
                <a:ext cx="181" cy="181"/>
              </a:xfrm>
              <a:prstGeom prst="ellipse">
                <a:avLst/>
              </a:prstGeom>
              <a:solidFill>
                <a:schemeClr val="bg1"/>
              </a:solidFill>
              <a:ln w="9525">
                <a:noFill/>
                <a:round/>
                <a:headEnd/>
                <a:tailEnd/>
              </a:ln>
            </p:spPr>
            <p:txBody>
              <a:bodyPr wrap="none" anchor="ctr"/>
              <a:lstStyle/>
              <a:p>
                <a:pPr algn="l"/>
                <a:endParaRPr lang="ja-JP" altLang="ja-JP" sz="1800" b="0">
                  <a:solidFill>
                    <a:schemeClr val="tx1"/>
                  </a:solidFill>
                  <a:latin typeface="Arial" pitchFamily="34" charset="0"/>
                  <a:cs typeface="Arial" pitchFamily="34" charset="0"/>
                </a:endParaRPr>
              </a:p>
            </p:txBody>
          </p:sp>
          <p:sp>
            <p:nvSpPr>
              <p:cNvPr id="10" name="AutoShape 35"/>
              <p:cNvSpPr>
                <a:spLocks noChangeArrowheads="1"/>
              </p:cNvSpPr>
              <p:nvPr/>
            </p:nvSpPr>
            <p:spPr bwMode="auto">
              <a:xfrm>
                <a:off x="1371" y="2438"/>
                <a:ext cx="182" cy="272"/>
              </a:xfrm>
              <a:prstGeom prst="triangle">
                <a:avLst>
                  <a:gd name="adj" fmla="val 50000"/>
                </a:avLst>
              </a:prstGeom>
              <a:solidFill>
                <a:schemeClr val="bg1"/>
              </a:solidFill>
              <a:ln w="9525">
                <a:noFill/>
                <a:miter lim="800000"/>
                <a:headEnd/>
                <a:tailEnd/>
              </a:ln>
            </p:spPr>
            <p:txBody>
              <a:bodyPr wrap="none" anchor="ctr"/>
              <a:lstStyle/>
              <a:p>
                <a:pPr algn="l"/>
                <a:endParaRPr lang="ja-JP" altLang="ja-JP" sz="1800" b="0">
                  <a:solidFill>
                    <a:schemeClr val="tx1"/>
                  </a:solidFill>
                  <a:latin typeface="Arial" pitchFamily="34" charset="0"/>
                  <a:cs typeface="Arial" pitchFamily="34" charset="0"/>
                </a:endParaRPr>
              </a:p>
            </p:txBody>
          </p:sp>
        </p:grpSp>
        <p:sp>
          <p:nvSpPr>
            <p:cNvPr id="15" name="Text Box 44"/>
            <p:cNvSpPr txBox="1">
              <a:spLocks noChangeArrowheads="1"/>
            </p:cNvSpPr>
            <p:nvPr/>
          </p:nvSpPr>
          <p:spPr bwMode="auto">
            <a:xfrm>
              <a:off x="1415261" y="3144222"/>
              <a:ext cx="492443" cy="338554"/>
            </a:xfrm>
            <a:prstGeom prst="rect">
              <a:avLst/>
            </a:prstGeom>
            <a:noFill/>
            <a:ln w="9525">
              <a:noFill/>
              <a:miter lim="800000"/>
              <a:headEnd/>
              <a:tailEnd/>
            </a:ln>
          </p:spPr>
          <p:txBody>
            <a:bodyPr wrap="none">
              <a:spAutoFit/>
            </a:bodyPr>
            <a:lstStyle/>
            <a:p>
              <a:pPr algn="l"/>
              <a:r>
                <a:rPr lang="en-US" altLang="ja-JP" sz="1600" dirty="0" smtClean="0">
                  <a:solidFill>
                    <a:srgbClr val="595757"/>
                  </a:solidFill>
                  <a:latin typeface="Arial" pitchFamily="34" charset="0"/>
                  <a:ea typeface="Arial Unicode MS" pitchFamily="50" charset="-128"/>
                  <a:cs typeface="Arial" pitchFamily="34" charset="0"/>
                </a:rPr>
                <a:t>IP5</a:t>
              </a:r>
              <a:endParaRPr lang="en-US" altLang="ja-JP" sz="1600" dirty="0">
                <a:solidFill>
                  <a:srgbClr val="595757"/>
                </a:solidFill>
                <a:latin typeface="Arial" pitchFamily="34" charset="0"/>
                <a:ea typeface="Arial Unicode MS" pitchFamily="50" charset="-128"/>
                <a:cs typeface="Arial" pitchFamily="34" charset="0"/>
              </a:endParaRPr>
            </a:p>
          </p:txBody>
        </p:sp>
      </p:grpSp>
      <p:grpSp>
        <p:nvGrpSpPr>
          <p:cNvPr id="14" name="グループ化 37"/>
          <p:cNvGrpSpPr/>
          <p:nvPr/>
        </p:nvGrpSpPr>
        <p:grpSpPr>
          <a:xfrm>
            <a:off x="3419921" y="1918424"/>
            <a:ext cx="1008063" cy="792163"/>
            <a:chOff x="3419921" y="1630466"/>
            <a:chExt cx="1008063" cy="792163"/>
          </a:xfrm>
        </p:grpSpPr>
        <p:sp>
          <p:nvSpPr>
            <p:cNvPr id="11" name="Oval 38"/>
            <p:cNvSpPr>
              <a:spLocks noChangeArrowheads="1"/>
            </p:cNvSpPr>
            <p:nvPr/>
          </p:nvSpPr>
          <p:spPr bwMode="auto">
            <a:xfrm>
              <a:off x="3419921" y="1630466"/>
              <a:ext cx="1008063" cy="792163"/>
            </a:xfrm>
            <a:prstGeom prst="ellipse">
              <a:avLst/>
            </a:prstGeom>
            <a:solidFill>
              <a:srgbClr val="ED6C69"/>
            </a:solidFill>
            <a:ln w="9525">
              <a:noFill/>
              <a:round/>
              <a:headEnd/>
              <a:tailEnd/>
            </a:ln>
            <a:effectLst/>
          </p:spPr>
          <p:txBody>
            <a:bodyPr wrap="none" anchor="ctr"/>
            <a:lstStyle/>
            <a:p>
              <a:pPr algn="ctr">
                <a:defRPr/>
              </a:pPr>
              <a:endParaRPr lang="ja-JP" altLang="en-US" sz="1800" b="0" dirty="0">
                <a:solidFill>
                  <a:schemeClr val="tx1"/>
                </a:solidFill>
                <a:latin typeface="Arial" pitchFamily="34" charset="0"/>
                <a:cs typeface="Arial" pitchFamily="34" charset="0"/>
              </a:endParaRPr>
            </a:p>
          </p:txBody>
        </p:sp>
        <p:sp>
          <p:nvSpPr>
            <p:cNvPr id="12" name="Rectangle 39"/>
            <p:cNvSpPr>
              <a:spLocks noChangeArrowheads="1"/>
            </p:cNvSpPr>
            <p:nvPr/>
          </p:nvSpPr>
          <p:spPr bwMode="auto">
            <a:xfrm>
              <a:off x="3481978" y="1972500"/>
              <a:ext cx="883575" cy="406265"/>
            </a:xfrm>
            <a:prstGeom prst="rect">
              <a:avLst/>
            </a:prstGeom>
            <a:noFill/>
            <a:ln w="9525">
              <a:noFill/>
              <a:miter lim="800000"/>
              <a:headEnd/>
              <a:tailEnd/>
            </a:ln>
          </p:spPr>
          <p:txBody>
            <a:bodyPr wrap="none">
              <a:spAutoFit/>
            </a:bodyPr>
            <a:lstStyle/>
            <a:p>
              <a:pPr algn="ctr">
                <a:lnSpc>
                  <a:spcPct val="85000"/>
                </a:lnSpc>
              </a:pPr>
              <a:r>
                <a:rPr lang="en-US" altLang="ja-JP" sz="1200" dirty="0">
                  <a:solidFill>
                    <a:schemeClr val="bg1"/>
                  </a:solidFill>
                  <a:latin typeface="Arial" pitchFamily="34" charset="0"/>
                  <a:ea typeface="Arial Unicode MS" pitchFamily="50" charset="-128"/>
                  <a:cs typeface="Arial" pitchFamily="34" charset="0"/>
                </a:rPr>
                <a:t>Dust</a:t>
              </a:r>
            </a:p>
            <a:p>
              <a:pPr algn="ctr">
                <a:lnSpc>
                  <a:spcPct val="85000"/>
                </a:lnSpc>
              </a:pPr>
              <a:r>
                <a:rPr lang="en-US" altLang="ja-JP" sz="1200" dirty="0">
                  <a:solidFill>
                    <a:schemeClr val="bg1"/>
                  </a:solidFill>
                  <a:latin typeface="Arial" pitchFamily="34" charset="0"/>
                  <a:ea typeface="Arial Unicode MS" pitchFamily="50" charset="-128"/>
                  <a:cs typeface="Arial" pitchFamily="34" charset="0"/>
                </a:rPr>
                <a:t>resistance</a:t>
              </a:r>
            </a:p>
          </p:txBody>
        </p:sp>
        <p:sp>
          <p:nvSpPr>
            <p:cNvPr id="13" name="AutoShape 36"/>
            <p:cNvSpPr>
              <a:spLocks noChangeArrowheads="1"/>
            </p:cNvSpPr>
            <p:nvPr/>
          </p:nvSpPr>
          <p:spPr bwMode="auto">
            <a:xfrm>
              <a:off x="3750121" y="1695554"/>
              <a:ext cx="350838" cy="280987"/>
            </a:xfrm>
            <a:prstGeom prst="cloudCallout">
              <a:avLst>
                <a:gd name="adj1" fmla="val 21042"/>
                <a:gd name="adj2" fmla="val 4236"/>
              </a:avLst>
            </a:prstGeom>
            <a:solidFill>
              <a:schemeClr val="bg2"/>
            </a:solidFill>
            <a:ln w="9525">
              <a:solidFill>
                <a:schemeClr val="bg1"/>
              </a:solidFill>
              <a:round/>
              <a:headEnd/>
              <a:tailEnd/>
            </a:ln>
          </p:spPr>
          <p:txBody>
            <a:bodyPr/>
            <a:lstStyle/>
            <a:p>
              <a:pPr algn="ctr"/>
              <a:endParaRPr lang="ja-JP" altLang="ja-JP" sz="1800" b="0">
                <a:solidFill>
                  <a:schemeClr val="tx1"/>
                </a:solidFill>
                <a:latin typeface="Arial" pitchFamily="34" charset="0"/>
                <a:cs typeface="Arial" pitchFamily="34" charset="0"/>
              </a:endParaRPr>
            </a:p>
          </p:txBody>
        </p:sp>
        <p:sp>
          <p:nvSpPr>
            <p:cNvPr id="16" name="Text Box 45"/>
            <p:cNvSpPr txBox="1">
              <a:spLocks noChangeArrowheads="1"/>
            </p:cNvSpPr>
            <p:nvPr/>
          </p:nvSpPr>
          <p:spPr bwMode="auto">
            <a:xfrm>
              <a:off x="3745993" y="1649516"/>
              <a:ext cx="492443" cy="338554"/>
            </a:xfrm>
            <a:prstGeom prst="rect">
              <a:avLst/>
            </a:prstGeom>
            <a:noFill/>
            <a:ln w="9525">
              <a:noFill/>
              <a:miter lim="800000"/>
              <a:headEnd/>
              <a:tailEnd/>
            </a:ln>
          </p:spPr>
          <p:txBody>
            <a:bodyPr wrap="none">
              <a:spAutoFit/>
            </a:bodyPr>
            <a:lstStyle/>
            <a:p>
              <a:pPr algn="ctr"/>
              <a:r>
                <a:rPr lang="en-US" altLang="ja-JP" sz="1600" dirty="0" smtClean="0">
                  <a:solidFill>
                    <a:srgbClr val="595757"/>
                  </a:solidFill>
                  <a:latin typeface="Arial" pitchFamily="34" charset="0"/>
                  <a:ea typeface="Arial Unicode MS" pitchFamily="50" charset="-128"/>
                  <a:cs typeface="Arial" pitchFamily="34" charset="0"/>
                </a:rPr>
                <a:t>IP6</a:t>
              </a:r>
              <a:endParaRPr lang="en-US" altLang="ja-JP" sz="1600" dirty="0">
                <a:solidFill>
                  <a:srgbClr val="595757"/>
                </a:solidFill>
                <a:latin typeface="Arial" pitchFamily="34" charset="0"/>
                <a:ea typeface="Arial Unicode MS" pitchFamily="50" charset="-128"/>
                <a:cs typeface="Arial" pitchFamily="34" charset="0"/>
              </a:endParaRPr>
            </a:p>
          </p:txBody>
        </p:sp>
      </p:grpSp>
      <p:pic>
        <p:nvPicPr>
          <p:cNvPr id="17" name="Picture 30" descr="C:\Documents and Settings\shinobu_nagayama\デスクトップ\03_02_02.jpg"/>
          <p:cNvPicPr>
            <a:picLocks noChangeAspect="1" noChangeArrowheads="1"/>
          </p:cNvPicPr>
          <p:nvPr/>
        </p:nvPicPr>
        <p:blipFill>
          <a:blip r:embed="rId3" cstate="print"/>
          <a:srcRect/>
          <a:stretch>
            <a:fillRect/>
          </a:stretch>
        </p:blipFill>
        <p:spPr bwMode="auto">
          <a:xfrm>
            <a:off x="1052531" y="4409157"/>
            <a:ext cx="1546225" cy="1108075"/>
          </a:xfrm>
          <a:prstGeom prst="rect">
            <a:avLst/>
          </a:prstGeom>
          <a:noFill/>
          <a:ln w="9525">
            <a:solidFill>
              <a:schemeClr val="bg2"/>
            </a:solidFill>
            <a:miter lim="800000"/>
            <a:headEnd/>
            <a:tailEnd/>
          </a:ln>
        </p:spPr>
      </p:pic>
      <p:sp>
        <p:nvSpPr>
          <p:cNvPr id="19" name="テキスト ボックス 18"/>
          <p:cNvSpPr txBox="1"/>
          <p:nvPr/>
        </p:nvSpPr>
        <p:spPr>
          <a:xfrm>
            <a:off x="1403648" y="1803806"/>
            <a:ext cx="2592288" cy="461665"/>
          </a:xfrm>
          <a:prstGeom prst="rect">
            <a:avLst/>
          </a:prstGeom>
          <a:noFill/>
        </p:spPr>
        <p:txBody>
          <a:bodyPr wrap="square" rtlCol="0">
            <a:spAutoFit/>
          </a:bodyPr>
          <a:lstStyle/>
          <a:p>
            <a:pPr algn="ctr"/>
            <a:r>
              <a:rPr lang="en-US" altLang="ja-JP" sz="1200" dirty="0" smtClean="0">
                <a:solidFill>
                  <a:srgbClr val="EA5550"/>
                </a:solidFill>
                <a:latin typeface="Arial" pitchFamily="34" charset="0"/>
                <a:cs typeface="Arial" pitchFamily="34" charset="0"/>
              </a:rPr>
              <a:t>Tough type model</a:t>
            </a:r>
          </a:p>
          <a:p>
            <a:pPr algn="ctr"/>
            <a:r>
              <a:rPr lang="en-US" altLang="ja-JP" sz="1200" dirty="0" smtClean="0">
                <a:solidFill>
                  <a:srgbClr val="EA5550"/>
                </a:solidFill>
                <a:latin typeface="Arial" pitchFamily="34" charset="0"/>
                <a:cs typeface="Arial" pitchFamily="34" charset="0"/>
              </a:rPr>
              <a:t>KX-TCA385</a:t>
            </a:r>
          </a:p>
        </p:txBody>
      </p:sp>
      <p:grpSp>
        <p:nvGrpSpPr>
          <p:cNvPr id="20" name="グループ化 19"/>
          <p:cNvGrpSpPr/>
          <p:nvPr/>
        </p:nvGrpSpPr>
        <p:grpSpPr>
          <a:xfrm>
            <a:off x="5508104" y="4221088"/>
            <a:ext cx="3417428" cy="1080120"/>
            <a:chOff x="5148064" y="4149080"/>
            <a:chExt cx="3417428" cy="1080120"/>
          </a:xfrm>
        </p:grpSpPr>
        <p:grpSp>
          <p:nvGrpSpPr>
            <p:cNvPr id="21" name="グループ化 40"/>
            <p:cNvGrpSpPr/>
            <p:nvPr/>
          </p:nvGrpSpPr>
          <p:grpSpPr>
            <a:xfrm>
              <a:off x="5148064" y="4149080"/>
              <a:ext cx="3312368" cy="1080120"/>
              <a:chOff x="5508104" y="2565699"/>
              <a:chExt cx="3312368" cy="1080120"/>
            </a:xfrm>
          </p:grpSpPr>
          <p:sp>
            <p:nvSpPr>
              <p:cNvPr id="23" name="角丸四角形 22"/>
              <p:cNvSpPr/>
              <p:nvPr/>
            </p:nvSpPr>
            <p:spPr>
              <a:xfrm>
                <a:off x="5508104" y="2780929"/>
                <a:ext cx="3312368" cy="864890"/>
              </a:xfrm>
              <a:prstGeom prst="roundRect">
                <a:avLst>
                  <a:gd name="adj" fmla="val 522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9"/>
              <p:cNvGrpSpPr/>
              <p:nvPr/>
            </p:nvGrpSpPr>
            <p:grpSpPr>
              <a:xfrm>
                <a:off x="5508104" y="2565699"/>
                <a:ext cx="3312368" cy="299049"/>
                <a:chOff x="5436096" y="1761799"/>
                <a:chExt cx="3312368" cy="299049"/>
              </a:xfrm>
            </p:grpSpPr>
            <p:sp>
              <p:nvSpPr>
                <p:cNvPr id="25" name="角丸四角形 24"/>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22" name="テキスト ボックス 21"/>
            <p:cNvSpPr txBox="1"/>
            <p:nvPr/>
          </p:nvSpPr>
          <p:spPr>
            <a:xfrm>
              <a:off x="5148064" y="4487086"/>
              <a:ext cx="3417428" cy="600164"/>
            </a:xfrm>
            <a:prstGeom prst="rect">
              <a:avLst/>
            </a:prstGeom>
            <a:noFill/>
          </p:spPr>
          <p:txBody>
            <a:bodyPr wrap="square" rtlCol="0">
              <a:spAutoFit/>
            </a:bodyPr>
            <a:lstStyle/>
            <a:p>
              <a:pPr>
                <a:buBlip>
                  <a:blip r:embed="rId4"/>
                </a:buBlip>
              </a:pPr>
              <a:r>
                <a:rPr lang="en-US" altLang="ja-JP" sz="1100" dirty="0" smtClean="0">
                  <a:latin typeface="Arial" pitchFamily="34" charset="0"/>
                  <a:cs typeface="Arial" pitchFamily="34" charset="0"/>
                </a:rPr>
                <a:t> Environments with warehouses and garages</a:t>
              </a:r>
            </a:p>
            <a:p>
              <a:r>
                <a:rPr lang="en-US" altLang="ja-JP" sz="1100" dirty="0" smtClean="0">
                  <a:latin typeface="Arial" pitchFamily="34" charset="0"/>
                  <a:cs typeface="Arial" pitchFamily="34" charset="0"/>
                </a:rPr>
                <a:t> </a:t>
              </a:r>
            </a:p>
            <a:p>
              <a:pPr>
                <a:buBlip>
                  <a:blip r:embed="rId4"/>
                </a:buBlip>
              </a:pPr>
              <a:r>
                <a:rPr lang="en-US" altLang="ja-JP" sz="1100" dirty="0" smtClean="0">
                  <a:latin typeface="Arial" pitchFamily="34" charset="0"/>
                  <a:cs typeface="Arial" pitchFamily="34" charset="0"/>
                </a:rPr>
                <a:t> Locations near kitchens, baths, etc.</a:t>
              </a:r>
            </a:p>
          </p:txBody>
        </p:sp>
      </p:grpSp>
      <p:grpSp>
        <p:nvGrpSpPr>
          <p:cNvPr id="27" name="グループ化 41"/>
          <p:cNvGrpSpPr/>
          <p:nvPr/>
        </p:nvGrpSpPr>
        <p:grpSpPr>
          <a:xfrm>
            <a:off x="5508104" y="1859920"/>
            <a:ext cx="3312368" cy="2073136"/>
            <a:chOff x="5508104" y="1196752"/>
            <a:chExt cx="3312368" cy="2073136"/>
          </a:xfrm>
        </p:grpSpPr>
        <p:grpSp>
          <p:nvGrpSpPr>
            <p:cNvPr id="28" name="グループ化 11"/>
            <p:cNvGrpSpPr/>
            <p:nvPr/>
          </p:nvGrpSpPr>
          <p:grpSpPr>
            <a:xfrm>
              <a:off x="5508104" y="1196752"/>
              <a:ext cx="3312368" cy="2073136"/>
              <a:chOff x="5508104" y="2565699"/>
              <a:chExt cx="3312368" cy="2073136"/>
            </a:xfrm>
          </p:grpSpPr>
          <p:sp>
            <p:nvSpPr>
              <p:cNvPr id="30" name="角丸四角形 29"/>
              <p:cNvSpPr/>
              <p:nvPr/>
            </p:nvSpPr>
            <p:spPr>
              <a:xfrm>
                <a:off x="5508104" y="2780926"/>
                <a:ext cx="3312368" cy="1857909"/>
              </a:xfrm>
              <a:prstGeom prst="roundRect">
                <a:avLst>
                  <a:gd name="adj" fmla="val 3241"/>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9"/>
              <p:cNvGrpSpPr/>
              <p:nvPr/>
            </p:nvGrpSpPr>
            <p:grpSpPr>
              <a:xfrm>
                <a:off x="5508104" y="2565699"/>
                <a:ext cx="3312368" cy="299049"/>
                <a:chOff x="5436096" y="1761799"/>
                <a:chExt cx="3312368" cy="299049"/>
              </a:xfrm>
            </p:grpSpPr>
            <p:sp>
              <p:nvSpPr>
                <p:cNvPr id="32" name="角丸四角形 31"/>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40" name="テキスト ボックス 2"/>
            <p:cNvSpPr txBox="1"/>
            <p:nvPr/>
          </p:nvSpPr>
          <p:spPr>
            <a:xfrm>
              <a:off x="5508104" y="1556792"/>
              <a:ext cx="3312368" cy="1615827"/>
            </a:xfrm>
            <a:prstGeom prst="rect">
              <a:avLst/>
            </a:prstGeom>
            <a:noFill/>
          </p:spPr>
          <p:txBody>
            <a:bodyPr wrap="square" rtlCol="0">
              <a:spAutoFit/>
            </a:bodyPr>
            <a:lstStyle/>
            <a:p>
              <a:pPr>
                <a:buBlip>
                  <a:blip r:embed="rId5"/>
                </a:buBlip>
              </a:pPr>
              <a:r>
                <a:rPr lang="en-US" altLang="ja-JP" sz="1100" dirty="0" smtClean="0">
                  <a:latin typeface="Arial" pitchFamily="34" charset="0"/>
                  <a:cs typeface="Arial" pitchFamily="34" charset="0"/>
                </a:rPr>
                <a:t> In humid or dusty environments, repair costs can be reduced compared to non-resistant models.</a:t>
              </a:r>
            </a:p>
            <a:p>
              <a:pPr>
                <a:buBlip>
                  <a:blip r:embed="rId5"/>
                </a:buBlip>
              </a:pPr>
              <a:endParaRPr lang="en-US" altLang="ja-JP" sz="1100" dirty="0" smtClean="0">
                <a:latin typeface="Arial" pitchFamily="34" charset="0"/>
                <a:cs typeface="Arial" pitchFamily="34" charset="0"/>
              </a:endParaRPr>
            </a:p>
            <a:p>
              <a:pPr>
                <a:buBlip>
                  <a:blip r:embed="rId5"/>
                </a:buBlip>
              </a:pPr>
              <a:r>
                <a:rPr lang="en-US" altLang="ja-JP" sz="1100" dirty="0" smtClean="0">
                  <a:latin typeface="Arial" pitchFamily="34" charset="0"/>
                  <a:cs typeface="Arial" pitchFamily="34" charset="0"/>
                </a:rPr>
                <a:t> Water resistance</a:t>
              </a:r>
            </a:p>
            <a:p>
              <a:r>
                <a:rPr lang="en-US" altLang="ja-JP" sz="1100" dirty="0" smtClean="0">
                  <a:latin typeface="Arial" pitchFamily="34" charset="0"/>
                  <a:cs typeface="Arial" pitchFamily="34" charset="0"/>
                </a:rPr>
                <a:t>IP5: Water resistance, protection against splashed water.</a:t>
              </a:r>
            </a:p>
            <a:p>
              <a:endParaRPr lang="en-US" altLang="ja-JP" sz="1100" dirty="0" smtClean="0">
                <a:latin typeface="Arial" pitchFamily="34" charset="0"/>
                <a:cs typeface="Arial" pitchFamily="34" charset="0"/>
              </a:endParaRPr>
            </a:p>
            <a:p>
              <a:pPr>
                <a:buBlip>
                  <a:blip r:embed="rId5"/>
                </a:buBlip>
              </a:pPr>
              <a:r>
                <a:rPr lang="en-US" altLang="ja-JP" sz="1100" dirty="0" smtClean="0">
                  <a:latin typeface="Arial" pitchFamily="34" charset="0"/>
                  <a:cs typeface="Arial" pitchFamily="34" charset="0"/>
                </a:rPr>
                <a:t> Dust resistance</a:t>
              </a:r>
            </a:p>
            <a:p>
              <a:r>
                <a:rPr lang="en-US" altLang="ja-JP" sz="1100" dirty="0" smtClean="0">
                  <a:latin typeface="Arial" pitchFamily="34" charset="0"/>
                  <a:cs typeface="Arial" pitchFamily="34" charset="0"/>
                </a:rPr>
                <a:t>IP6: Dust resistance, no invasion of dust. </a:t>
              </a:r>
            </a:p>
          </p:txBody>
        </p:sp>
      </p:grpSp>
      <p:sp>
        <p:nvSpPr>
          <p:cNvPr id="35" name="テキスト ボックス 3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28</a:t>
            </a:r>
            <a:endParaRPr kumimoji="1" lang="ja-JP" altLang="en-US" sz="1300" dirty="0">
              <a:solidFill>
                <a:srgbClr val="595757"/>
              </a:solidFill>
              <a:latin typeface="Calibri" pitchFamily="34" charset="0"/>
            </a:endParaRPr>
          </a:p>
        </p:txBody>
      </p:sp>
      <p:pic>
        <p:nvPicPr>
          <p:cNvPr id="36" name="図 35" descr="re_factory-3.png"/>
          <p:cNvPicPr>
            <a:picLocks noChangeAspect="1"/>
          </p:cNvPicPr>
          <p:nvPr/>
        </p:nvPicPr>
        <p:blipFill>
          <a:blip r:embed="rId6" cstate="print"/>
          <a:stretch>
            <a:fillRect/>
          </a:stretch>
        </p:blipFill>
        <p:spPr>
          <a:xfrm>
            <a:off x="2953848" y="4437112"/>
            <a:ext cx="1474136" cy="1072800"/>
          </a:xfrm>
          <a:prstGeom prst="rect">
            <a:avLst/>
          </a:prstGeom>
        </p:spPr>
      </p:pic>
    </p:spTree>
    <p:extLst>
      <p:ext uri="{BB962C8B-B14F-4D97-AF65-F5344CB8AC3E}">
        <p14:creationId xmlns:p14="http://schemas.microsoft.com/office/powerpoint/2010/main" val="22947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66"/>
          <p:cNvSpPr>
            <a:spLocks noChangeShapeType="1"/>
          </p:cNvSpPr>
          <p:nvPr/>
        </p:nvSpPr>
        <p:spPr bwMode="auto">
          <a:xfrm flipH="1" flipV="1">
            <a:off x="2584804" y="2819054"/>
            <a:ext cx="0" cy="1725866"/>
          </a:xfrm>
          <a:prstGeom prst="line">
            <a:avLst/>
          </a:prstGeom>
          <a:noFill/>
          <a:ln w="19050">
            <a:solidFill>
              <a:srgbClr val="EA5550"/>
            </a:solidFill>
            <a:round/>
            <a:headEnd type="arrow"/>
            <a:tailEnd type="none"/>
          </a:ln>
        </p:spPr>
        <p:txBody>
          <a:bodyPr/>
          <a:lstStyle/>
          <a:p>
            <a:endParaRPr lang="ja-JP" altLang="en-US"/>
          </a:p>
        </p:txBody>
      </p:sp>
      <p:pic>
        <p:nvPicPr>
          <p:cNvPr id="5" name="Picture 102" descr="39"/>
          <p:cNvPicPr>
            <a:picLocks noChangeAspect="1" noChangeArrowheads="1"/>
          </p:cNvPicPr>
          <p:nvPr/>
        </p:nvPicPr>
        <p:blipFill>
          <a:blip r:embed="rId2" cstate="print"/>
          <a:srcRect/>
          <a:stretch>
            <a:fillRect/>
          </a:stretch>
        </p:blipFill>
        <p:spPr bwMode="auto">
          <a:xfrm>
            <a:off x="3604723" y="1772815"/>
            <a:ext cx="1152128" cy="737933"/>
          </a:xfrm>
          <a:prstGeom prst="rect">
            <a:avLst/>
          </a:prstGeom>
          <a:noFill/>
          <a:ln w="9525">
            <a:noFill/>
            <a:miter lim="800000"/>
            <a:headEnd/>
            <a:tailEnd/>
          </a:ln>
        </p:spPr>
      </p:pic>
      <p:sp>
        <p:nvSpPr>
          <p:cNvPr id="6" name="Oval 73"/>
          <p:cNvSpPr>
            <a:spLocks noChangeAspect="1" noChangeArrowheads="1"/>
          </p:cNvSpPr>
          <p:nvPr/>
        </p:nvSpPr>
        <p:spPr bwMode="auto">
          <a:xfrm>
            <a:off x="3679945" y="2564904"/>
            <a:ext cx="1021557" cy="1010840"/>
          </a:xfrm>
          <a:prstGeom prst="ellipse">
            <a:avLst/>
          </a:prstGeom>
          <a:solidFill>
            <a:srgbClr val="FCE2DA"/>
          </a:solidFill>
          <a:ln w="19050" cap="rnd"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7" name="Picture 55" descr="C:\Documents and Settings\noriko_shinohara.ITP\デスクトップ\illust\ai-png\Education-7.png"/>
          <p:cNvPicPr>
            <a:picLocks noChangeAspect="1" noChangeArrowheads="1"/>
          </p:cNvPicPr>
          <p:nvPr/>
        </p:nvPicPr>
        <p:blipFill>
          <a:blip r:embed="rId3" cstate="print"/>
          <a:srcRect r="99"/>
          <a:stretch>
            <a:fillRect/>
          </a:stretch>
        </p:blipFill>
        <p:spPr bwMode="auto">
          <a:xfrm>
            <a:off x="251520" y="2246601"/>
            <a:ext cx="936625" cy="792162"/>
          </a:xfrm>
          <a:prstGeom prst="rect">
            <a:avLst/>
          </a:prstGeom>
          <a:noFill/>
          <a:ln w="9525">
            <a:noFill/>
            <a:miter lim="800000"/>
            <a:headEnd/>
            <a:tailEnd/>
          </a:ln>
        </p:spPr>
      </p:pic>
      <p:pic>
        <p:nvPicPr>
          <p:cNvPr id="8" name="Picture 51" descr="C:\Documents and Settings\noriko_shinohara\デスクトップ\base_station.png"/>
          <p:cNvPicPr>
            <a:picLocks noChangeAspect="1" noChangeArrowheads="1"/>
          </p:cNvPicPr>
          <p:nvPr/>
        </p:nvPicPr>
        <p:blipFill>
          <a:blip r:embed="rId4" cstate="print"/>
          <a:srcRect/>
          <a:stretch>
            <a:fillRect/>
          </a:stretch>
        </p:blipFill>
        <p:spPr bwMode="auto">
          <a:xfrm>
            <a:off x="3232876" y="4797152"/>
            <a:ext cx="288032" cy="556449"/>
          </a:xfrm>
          <a:prstGeom prst="rect">
            <a:avLst/>
          </a:prstGeom>
          <a:noFill/>
          <a:ln w="9525">
            <a:noFill/>
            <a:miter lim="800000"/>
            <a:headEnd/>
            <a:tailEnd/>
          </a:ln>
        </p:spPr>
      </p:pic>
      <p:sp>
        <p:nvSpPr>
          <p:cNvPr id="9" name="Line 84"/>
          <p:cNvSpPr>
            <a:spLocks noChangeShapeType="1"/>
          </p:cNvSpPr>
          <p:nvPr/>
        </p:nvSpPr>
        <p:spPr bwMode="auto">
          <a:xfrm flipH="1">
            <a:off x="1187624" y="2694406"/>
            <a:ext cx="806602" cy="0"/>
          </a:xfrm>
          <a:prstGeom prst="line">
            <a:avLst/>
          </a:prstGeom>
          <a:noFill/>
          <a:ln w="19050">
            <a:solidFill>
              <a:srgbClr val="EA5550"/>
            </a:solidFill>
            <a:round/>
            <a:headEnd type="arrow" w="med" len="med"/>
            <a:tailEnd type="none" w="med" len="med"/>
          </a:ln>
        </p:spPr>
        <p:txBody>
          <a:bodyPr/>
          <a:lstStyle/>
          <a:p>
            <a:endParaRPr lang="ja-JP" altLang="en-US" sz="700"/>
          </a:p>
        </p:txBody>
      </p:sp>
      <p:sp>
        <p:nvSpPr>
          <p:cNvPr id="10" name="AutoShape 5"/>
          <p:cNvSpPr>
            <a:spLocks noChangeArrowheads="1"/>
          </p:cNvSpPr>
          <p:nvPr/>
        </p:nvSpPr>
        <p:spPr bwMode="auto">
          <a:xfrm>
            <a:off x="1864724" y="1700808"/>
            <a:ext cx="3096344" cy="1944216"/>
          </a:xfrm>
          <a:prstGeom prst="roundRect">
            <a:avLst>
              <a:gd name="adj" fmla="val 7206"/>
            </a:avLst>
          </a:prstGeom>
          <a:noFill/>
          <a:ln w="19050"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 name="Text Box 40"/>
          <p:cNvSpPr txBox="1">
            <a:spLocks noChangeArrowheads="1"/>
          </p:cNvSpPr>
          <p:nvPr/>
        </p:nvSpPr>
        <p:spPr bwMode="auto">
          <a:xfrm>
            <a:off x="1926914" y="1740914"/>
            <a:ext cx="86493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EA5550"/>
                </a:solidFill>
                <a:latin typeface="Arial" pitchFamily="34" charset="0"/>
                <a:cs typeface="Arial" pitchFamily="34" charset="0"/>
              </a:rPr>
              <a:t>Office</a:t>
            </a:r>
          </a:p>
        </p:txBody>
      </p:sp>
      <p:sp>
        <p:nvSpPr>
          <p:cNvPr id="12" name="テキスト ボックス 11"/>
          <p:cNvSpPr txBox="1"/>
          <p:nvPr/>
        </p:nvSpPr>
        <p:spPr>
          <a:xfrm>
            <a:off x="-36512" y="3038763"/>
            <a:ext cx="129614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Customer</a:t>
            </a:r>
          </a:p>
        </p:txBody>
      </p:sp>
      <p:sp>
        <p:nvSpPr>
          <p:cNvPr id="13" name="Oval 73"/>
          <p:cNvSpPr>
            <a:spLocks noChangeAspect="1" noChangeArrowheads="1"/>
          </p:cNvSpPr>
          <p:nvPr/>
        </p:nvSpPr>
        <p:spPr bwMode="auto">
          <a:xfrm>
            <a:off x="3679438" y="4548203"/>
            <a:ext cx="1021557" cy="1010840"/>
          </a:xfrm>
          <a:prstGeom prst="ellipse">
            <a:avLst/>
          </a:prstGeom>
          <a:solidFill>
            <a:srgbClr val="FCE2DA"/>
          </a:solidFill>
          <a:ln w="19050" cap="rnd"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4" name="Picture 7" descr="E:\Panasonic2011\和田さま☆アイコン集\from_dobashi\Wireless Cell Station\wave_2.png"/>
          <p:cNvPicPr>
            <a:picLocks noChangeAspect="1" noChangeArrowheads="1"/>
          </p:cNvPicPr>
          <p:nvPr/>
        </p:nvPicPr>
        <p:blipFill>
          <a:blip r:embed="rId5" cstate="print"/>
          <a:srcRect/>
          <a:stretch>
            <a:fillRect/>
          </a:stretch>
        </p:blipFill>
        <p:spPr bwMode="auto">
          <a:xfrm flipV="1">
            <a:off x="3582525" y="4982003"/>
            <a:ext cx="196599" cy="251541"/>
          </a:xfrm>
          <a:prstGeom prst="rect">
            <a:avLst/>
          </a:prstGeom>
          <a:noFill/>
          <a:ln w="9525">
            <a:noFill/>
            <a:miter lim="800000"/>
            <a:headEnd/>
            <a:tailEnd/>
          </a:ln>
          <a:scene3d>
            <a:camera prst="orthographicFront">
              <a:rot lat="0" lon="0" rev="1800000"/>
            </a:camera>
            <a:lightRig rig="threePt" dir="t"/>
          </a:scene3d>
        </p:spPr>
      </p:pic>
      <p:sp>
        <p:nvSpPr>
          <p:cNvPr id="15" name="テキスト ボックス 14"/>
          <p:cNvSpPr txBox="1"/>
          <p:nvPr/>
        </p:nvSpPr>
        <p:spPr>
          <a:xfrm>
            <a:off x="3625505" y="5208665"/>
            <a:ext cx="1152128"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Cellular Phone</a:t>
            </a:r>
          </a:p>
        </p:txBody>
      </p:sp>
      <p:sp>
        <p:nvSpPr>
          <p:cNvPr id="16" name="テキスト ボックス 15"/>
          <p:cNvSpPr txBox="1"/>
          <p:nvPr/>
        </p:nvSpPr>
        <p:spPr>
          <a:xfrm>
            <a:off x="2728820" y="5329674"/>
            <a:ext cx="129614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Base station</a:t>
            </a:r>
          </a:p>
        </p:txBody>
      </p:sp>
      <p:grpSp>
        <p:nvGrpSpPr>
          <p:cNvPr id="17" name="グループ化 49"/>
          <p:cNvGrpSpPr>
            <a:grpSpLocks noChangeAspect="1"/>
          </p:cNvGrpSpPr>
          <p:nvPr/>
        </p:nvGrpSpPr>
        <p:grpSpPr>
          <a:xfrm>
            <a:off x="2008740" y="4509120"/>
            <a:ext cx="961752" cy="806490"/>
            <a:chOff x="2987824" y="3205356"/>
            <a:chExt cx="1202190" cy="1008112"/>
          </a:xfrm>
        </p:grpSpPr>
        <p:pic>
          <p:nvPicPr>
            <p:cNvPr id="18" name="Picture 2" descr="E:\Panasonic2011\和田さま☆アイコン集\from_dobashi\Trunks_Network\blank.png"/>
            <p:cNvPicPr>
              <a:picLocks noChangeAspect="1" noChangeArrowheads="1"/>
            </p:cNvPicPr>
            <p:nvPr/>
          </p:nvPicPr>
          <p:blipFill>
            <a:blip r:embed="rId6" cstate="print"/>
            <a:srcRect/>
            <a:stretch>
              <a:fillRect/>
            </a:stretch>
          </p:blipFill>
          <p:spPr bwMode="auto">
            <a:xfrm>
              <a:off x="2987824" y="3205356"/>
              <a:ext cx="1202190" cy="1008112"/>
            </a:xfrm>
            <a:prstGeom prst="rect">
              <a:avLst/>
            </a:prstGeom>
            <a:noFill/>
            <a:ln w="9525">
              <a:noFill/>
              <a:miter lim="800000"/>
              <a:headEnd/>
              <a:tailEnd/>
            </a:ln>
          </p:spPr>
        </p:pic>
        <p:sp>
          <p:nvSpPr>
            <p:cNvPr id="19" name="テキスト ボックス 18"/>
            <p:cNvSpPr txBox="1"/>
            <p:nvPr/>
          </p:nvSpPr>
          <p:spPr>
            <a:xfrm>
              <a:off x="3165289" y="3421628"/>
              <a:ext cx="873698" cy="500137"/>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Cellular Network</a:t>
              </a:r>
            </a:p>
          </p:txBody>
        </p:sp>
      </p:grpSp>
      <p:pic>
        <p:nvPicPr>
          <p:cNvPr id="20" name="Picture 3" descr="C:\Users\noriko_shinohara\Desktop\NS500セールスガイド★PPT\★作成中\作成中アイコン\illust\KX-NT511.png"/>
          <p:cNvPicPr>
            <a:picLocks noChangeAspect="1" noChangeArrowheads="1"/>
          </p:cNvPicPr>
          <p:nvPr/>
        </p:nvPicPr>
        <p:blipFill>
          <a:blip r:embed="rId7" cstate="print"/>
          <a:srcRect/>
          <a:stretch>
            <a:fillRect/>
          </a:stretch>
        </p:blipFill>
        <p:spPr bwMode="auto">
          <a:xfrm>
            <a:off x="3912310" y="2677748"/>
            <a:ext cx="560536" cy="648072"/>
          </a:xfrm>
          <a:prstGeom prst="rect">
            <a:avLst/>
          </a:prstGeom>
          <a:noFill/>
        </p:spPr>
      </p:pic>
      <p:pic>
        <p:nvPicPr>
          <p:cNvPr id="21" name="Picture 52" descr="C:\Documents and Settings\noriko_shinohara\デスクトップ\Smartphone.png"/>
          <p:cNvPicPr>
            <a:picLocks noChangeAspect="1" noChangeArrowheads="1"/>
          </p:cNvPicPr>
          <p:nvPr/>
        </p:nvPicPr>
        <p:blipFill>
          <a:blip r:embed="rId8" cstate="print"/>
          <a:srcRect/>
          <a:stretch>
            <a:fillRect/>
          </a:stretch>
        </p:blipFill>
        <p:spPr bwMode="auto">
          <a:xfrm>
            <a:off x="4012280" y="4670853"/>
            <a:ext cx="354087" cy="577029"/>
          </a:xfrm>
          <a:prstGeom prst="rect">
            <a:avLst/>
          </a:prstGeom>
          <a:noFill/>
          <a:ln w="9525">
            <a:noFill/>
            <a:miter lim="800000"/>
            <a:headEnd/>
            <a:tailEnd/>
          </a:ln>
        </p:spPr>
      </p:pic>
      <p:sp>
        <p:nvSpPr>
          <p:cNvPr id="22" name="Text Box 40"/>
          <p:cNvSpPr txBox="1">
            <a:spLocks noChangeArrowheads="1"/>
          </p:cNvSpPr>
          <p:nvPr/>
        </p:nvSpPr>
        <p:spPr bwMode="auto">
          <a:xfrm>
            <a:off x="1792716" y="4129335"/>
            <a:ext cx="172903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EA5550"/>
                </a:solidFill>
                <a:latin typeface="Arial" pitchFamily="34" charset="0"/>
                <a:cs typeface="Arial" pitchFamily="34" charset="0"/>
              </a:rPr>
              <a:t>Outside</a:t>
            </a:r>
          </a:p>
        </p:txBody>
      </p:sp>
      <p:sp>
        <p:nvSpPr>
          <p:cNvPr id="23" name="上下矢印 22"/>
          <p:cNvSpPr/>
          <p:nvPr/>
        </p:nvSpPr>
        <p:spPr>
          <a:xfrm>
            <a:off x="4024964" y="3799627"/>
            <a:ext cx="360040" cy="650346"/>
          </a:xfrm>
          <a:prstGeom prst="upDownArrow">
            <a:avLst/>
          </a:prstGeom>
          <a:solidFill>
            <a:srgbClr val="ED6C69"/>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131749" y="3949606"/>
            <a:ext cx="1095378" cy="415498"/>
          </a:xfrm>
          <a:prstGeom prst="rect">
            <a:avLst/>
          </a:prstGeom>
          <a:noFill/>
        </p:spPr>
        <p:txBody>
          <a:bodyPr wrap="square" rtlCol="0">
            <a:spAutoFit/>
          </a:bodyPr>
          <a:lstStyle/>
          <a:p>
            <a:pPr algn="ctr"/>
            <a:r>
              <a:rPr lang="en-US" altLang="ja-JP" sz="1050" dirty="0" smtClean="0">
                <a:solidFill>
                  <a:srgbClr val="EA5550"/>
                </a:solidFill>
                <a:latin typeface="Arial" pitchFamily="34" charset="0"/>
                <a:cs typeface="Arial" pitchFamily="34" charset="0"/>
              </a:rPr>
              <a:t>Extension #100</a:t>
            </a:r>
          </a:p>
        </p:txBody>
      </p:sp>
      <p:sp>
        <p:nvSpPr>
          <p:cNvPr id="26" name="Line 84"/>
          <p:cNvSpPr>
            <a:spLocks noChangeShapeType="1"/>
          </p:cNvSpPr>
          <p:nvPr/>
        </p:nvSpPr>
        <p:spPr bwMode="auto">
          <a:xfrm flipH="1">
            <a:off x="2728820" y="5085184"/>
            <a:ext cx="539992" cy="0"/>
          </a:xfrm>
          <a:prstGeom prst="line">
            <a:avLst/>
          </a:prstGeom>
          <a:noFill/>
          <a:ln w="19050">
            <a:solidFill>
              <a:srgbClr val="EA5550"/>
            </a:solidFill>
            <a:round/>
            <a:headEnd type="arrow" w="med" len="med"/>
            <a:tailEnd type="none" w="med" len="med"/>
          </a:ln>
        </p:spPr>
        <p:txBody>
          <a:bodyPr/>
          <a:lstStyle/>
          <a:p>
            <a:endParaRPr lang="ja-JP" altLang="en-US" sz="700"/>
          </a:p>
        </p:txBody>
      </p:sp>
      <p:pic>
        <p:nvPicPr>
          <p:cNvPr id="32" name="Picture 5" descr="C:\Users\noriko_shinohara\Desktop\NS500セールスガイド★PPT\★作成中\作成中アイコン\illust\action.png"/>
          <p:cNvPicPr>
            <a:picLocks noChangeAspect="1" noChangeArrowheads="1"/>
          </p:cNvPicPr>
          <p:nvPr/>
        </p:nvPicPr>
        <p:blipFill>
          <a:blip r:embed="rId9" cstate="print"/>
          <a:srcRect/>
          <a:stretch>
            <a:fillRect/>
          </a:stretch>
        </p:blipFill>
        <p:spPr bwMode="auto">
          <a:xfrm>
            <a:off x="4432958" y="2651099"/>
            <a:ext cx="225425" cy="238125"/>
          </a:xfrm>
          <a:prstGeom prst="rect">
            <a:avLst/>
          </a:prstGeom>
          <a:noFill/>
        </p:spPr>
      </p:pic>
      <p:pic>
        <p:nvPicPr>
          <p:cNvPr id="33" name="Picture 5" descr="C:\Users\noriko_shinohara\Desktop\NS500セールスガイド★PPT\★作成中\作成中アイコン\illust\action.png"/>
          <p:cNvPicPr>
            <a:picLocks noChangeAspect="1" noChangeArrowheads="1"/>
          </p:cNvPicPr>
          <p:nvPr/>
        </p:nvPicPr>
        <p:blipFill>
          <a:blip r:embed="rId9" cstate="print"/>
          <a:srcRect/>
          <a:stretch>
            <a:fillRect/>
          </a:stretch>
        </p:blipFill>
        <p:spPr bwMode="auto">
          <a:xfrm>
            <a:off x="4366568" y="4500729"/>
            <a:ext cx="225425" cy="238125"/>
          </a:xfrm>
          <a:prstGeom prst="rect">
            <a:avLst/>
          </a:prstGeom>
          <a:noFill/>
        </p:spPr>
      </p:pic>
      <p:sp>
        <p:nvSpPr>
          <p:cNvPr id="36" name="テキスト ボックス 35"/>
          <p:cNvSpPr txBox="1"/>
          <p:nvPr/>
        </p:nvSpPr>
        <p:spPr>
          <a:xfrm>
            <a:off x="110170" y="332656"/>
            <a:ext cx="8926326" cy="523220"/>
          </a:xfrm>
          <a:prstGeom prst="rect">
            <a:avLst/>
          </a:prstGeom>
          <a:noFill/>
        </p:spPr>
        <p:txBody>
          <a:bodyPr wrap="square" rtlCol="0">
            <a:spAutoFit/>
          </a:bodyPr>
          <a:lstStyle/>
          <a:p>
            <a:r>
              <a:rPr lang="en-US" altLang="ja-JP" sz="2800" b="1" dirty="0">
                <a:solidFill>
                  <a:srgbClr val="EA5550"/>
                </a:solidFill>
                <a:latin typeface="Calibri" pitchFamily="34" charset="0"/>
              </a:rPr>
              <a:t>Cellular Phone Integration </a:t>
            </a:r>
            <a:r>
              <a:rPr lang="en-US" altLang="ja-JP" b="1" dirty="0" smtClean="0">
                <a:solidFill>
                  <a:srgbClr val="EA5550"/>
                </a:solidFill>
                <a:latin typeface="Calibri" pitchFamily="34" charset="0"/>
              </a:rPr>
              <a:t>-Receive a Call- </a:t>
            </a:r>
            <a:endParaRPr kumimoji="1" lang="ja-JP" altLang="en-US" b="1" dirty="0">
              <a:solidFill>
                <a:srgbClr val="EA5550"/>
              </a:solidFill>
              <a:latin typeface="Calibri" pitchFamily="34" charset="0"/>
            </a:endParaRPr>
          </a:p>
        </p:txBody>
      </p:sp>
      <p:pic>
        <p:nvPicPr>
          <p:cNvPr id="38" name="Picture 68" descr="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3086" y="5505588"/>
            <a:ext cx="787591" cy="121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グループ化 11"/>
          <p:cNvGrpSpPr/>
          <p:nvPr/>
        </p:nvGrpSpPr>
        <p:grpSpPr>
          <a:xfrm>
            <a:off x="5508104" y="1772816"/>
            <a:ext cx="3312368" cy="1368153"/>
            <a:chOff x="5508104" y="2565699"/>
            <a:chExt cx="3312368" cy="1368153"/>
          </a:xfrm>
        </p:grpSpPr>
        <p:sp>
          <p:nvSpPr>
            <p:cNvPr id="41" name="角丸四角形 40"/>
            <p:cNvSpPr/>
            <p:nvPr/>
          </p:nvSpPr>
          <p:spPr>
            <a:xfrm>
              <a:off x="5508104" y="2780926"/>
              <a:ext cx="3312368" cy="1152926"/>
            </a:xfrm>
            <a:prstGeom prst="roundRect">
              <a:avLst>
                <a:gd name="adj" fmla="val 6846"/>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9"/>
            <p:cNvGrpSpPr/>
            <p:nvPr/>
          </p:nvGrpSpPr>
          <p:grpSpPr>
            <a:xfrm>
              <a:off x="5508104" y="2565699"/>
              <a:ext cx="3312368" cy="299049"/>
              <a:chOff x="5436096" y="1761799"/>
              <a:chExt cx="3312368" cy="299049"/>
            </a:xfrm>
          </p:grpSpPr>
          <p:sp>
            <p:nvSpPr>
              <p:cNvPr id="43" name="角丸四角形 42"/>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grpSp>
        <p:nvGrpSpPr>
          <p:cNvPr id="48" name="グループ化 40"/>
          <p:cNvGrpSpPr/>
          <p:nvPr/>
        </p:nvGrpSpPr>
        <p:grpSpPr>
          <a:xfrm>
            <a:off x="5508104" y="3429000"/>
            <a:ext cx="3312368" cy="864096"/>
            <a:chOff x="5508104" y="2565699"/>
            <a:chExt cx="3312368" cy="864096"/>
          </a:xfrm>
        </p:grpSpPr>
        <p:sp>
          <p:nvSpPr>
            <p:cNvPr id="50" name="角丸四角形 49"/>
            <p:cNvSpPr/>
            <p:nvPr/>
          </p:nvSpPr>
          <p:spPr>
            <a:xfrm>
              <a:off x="5508104" y="2780929"/>
              <a:ext cx="3312368" cy="648866"/>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9"/>
            <p:cNvGrpSpPr/>
            <p:nvPr/>
          </p:nvGrpSpPr>
          <p:grpSpPr>
            <a:xfrm>
              <a:off x="5508104" y="2565699"/>
              <a:ext cx="3312368" cy="299049"/>
              <a:chOff x="5436096" y="1761799"/>
              <a:chExt cx="3312368" cy="299049"/>
            </a:xfrm>
          </p:grpSpPr>
          <p:sp>
            <p:nvSpPr>
              <p:cNvPr id="52" name="角丸四角形 51"/>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grpSp>
        <p:nvGrpSpPr>
          <p:cNvPr id="54" name="グループ化 53"/>
          <p:cNvGrpSpPr/>
          <p:nvPr/>
        </p:nvGrpSpPr>
        <p:grpSpPr>
          <a:xfrm>
            <a:off x="724403" y="1906441"/>
            <a:ext cx="1037827" cy="360040"/>
            <a:chOff x="539552" y="3717032"/>
            <a:chExt cx="1037827" cy="360040"/>
          </a:xfrm>
        </p:grpSpPr>
        <p:sp>
          <p:nvSpPr>
            <p:cNvPr id="55" name="円形吹き出し 54"/>
            <p:cNvSpPr/>
            <p:nvPr/>
          </p:nvSpPr>
          <p:spPr>
            <a:xfrm>
              <a:off x="539552" y="3717032"/>
              <a:ext cx="1008112" cy="360040"/>
            </a:xfrm>
            <a:prstGeom prst="wedgeEllipseCallout">
              <a:avLst>
                <a:gd name="adj1" fmla="val -31957"/>
                <a:gd name="adj2" fmla="val 151487"/>
              </a:avLst>
            </a:prstGeom>
            <a:solidFill>
              <a:srgbClr val="FCE2DA"/>
            </a:solidFill>
            <a:ln w="12700">
              <a:solidFill>
                <a:srgbClr val="EA5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b="1" dirty="0" smtClean="0">
                <a:solidFill>
                  <a:srgbClr val="EA5550"/>
                </a:solidFill>
                <a:latin typeface="Arial" charset="0"/>
                <a:ea typeface="HGP創英角ｺﾞｼｯｸUB" pitchFamily="50" charset="-128"/>
              </a:endParaRPr>
            </a:p>
          </p:txBody>
        </p:sp>
        <p:sp>
          <p:nvSpPr>
            <p:cNvPr id="56" name="テキスト ボックス 55"/>
            <p:cNvSpPr txBox="1"/>
            <p:nvPr/>
          </p:nvSpPr>
          <p:spPr>
            <a:xfrm>
              <a:off x="549213" y="3778649"/>
              <a:ext cx="1028166" cy="246221"/>
            </a:xfrm>
            <a:prstGeom prst="rect">
              <a:avLst/>
            </a:prstGeom>
            <a:noFill/>
          </p:spPr>
          <p:txBody>
            <a:bodyPr wrap="square" rtlCol="0">
              <a:spAutoFit/>
            </a:bodyPr>
            <a:lstStyle/>
            <a:p>
              <a:pPr algn="ctr">
                <a:spcBef>
                  <a:spcPct val="0"/>
                </a:spcBef>
              </a:pPr>
              <a:r>
                <a:rPr lang="en-US" altLang="ja-JP" sz="1000" b="1" dirty="0" smtClean="0">
                  <a:solidFill>
                    <a:srgbClr val="EA5550"/>
                  </a:solidFill>
                  <a:latin typeface="Arial" pitchFamily="34" charset="0"/>
                  <a:cs typeface="Arial" pitchFamily="34" charset="0"/>
                </a:rPr>
                <a:t>092-123-4322</a:t>
              </a:r>
              <a:endParaRPr lang="en-US" altLang="ja-JP" sz="1000" b="1" dirty="0">
                <a:solidFill>
                  <a:srgbClr val="EA5550"/>
                </a:solidFill>
                <a:latin typeface="Arial" pitchFamily="34" charset="0"/>
                <a:cs typeface="Arial" pitchFamily="34" charset="0"/>
              </a:endParaRPr>
            </a:p>
          </p:txBody>
        </p:sp>
      </p:grpSp>
      <p:sp>
        <p:nvSpPr>
          <p:cNvPr id="57" name="Rectangle 197"/>
          <p:cNvSpPr>
            <a:spLocks noChangeArrowheads="1"/>
          </p:cNvSpPr>
          <p:nvPr/>
        </p:nvSpPr>
        <p:spPr bwMode="auto">
          <a:xfrm>
            <a:off x="3667069" y="5558067"/>
            <a:ext cx="10571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dirty="0">
                <a:solidFill>
                  <a:srgbClr val="EA5550"/>
                </a:solidFill>
                <a:latin typeface="Arial" pitchFamily="34" charset="0"/>
                <a:cs typeface="Arial" pitchFamily="34" charset="0"/>
              </a:rPr>
              <a:t>080-888-7777</a:t>
            </a:r>
            <a:endParaRPr lang="ja-JP" altLang="en-US" sz="1000" dirty="0">
              <a:solidFill>
                <a:srgbClr val="EA5550"/>
              </a:solidFill>
              <a:latin typeface="Arial" pitchFamily="34" charset="0"/>
              <a:cs typeface="Arial" pitchFamily="34" charset="0"/>
            </a:endParaRPr>
          </a:p>
        </p:txBody>
      </p:sp>
      <p:sp>
        <p:nvSpPr>
          <p:cNvPr id="58" name="Rectangle 191"/>
          <p:cNvSpPr>
            <a:spLocks noChangeArrowheads="1"/>
          </p:cNvSpPr>
          <p:nvPr/>
        </p:nvSpPr>
        <p:spPr bwMode="auto">
          <a:xfrm>
            <a:off x="3685804" y="3277632"/>
            <a:ext cx="10571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1" dirty="0" smtClean="0">
                <a:solidFill>
                  <a:srgbClr val="EA5550"/>
                </a:solidFill>
                <a:latin typeface="Arial" pitchFamily="34" charset="0"/>
                <a:cs typeface="Arial" pitchFamily="34" charset="0"/>
              </a:rPr>
              <a:t>092-123-4322</a:t>
            </a:r>
            <a:endParaRPr lang="ja-JP" altLang="en-US" sz="1000" b="1" dirty="0">
              <a:solidFill>
                <a:srgbClr val="EA5550"/>
              </a:solidFill>
              <a:latin typeface="Arial" pitchFamily="34" charset="0"/>
              <a:cs typeface="Arial" pitchFamily="34" charset="0"/>
            </a:endParaRPr>
          </a:p>
        </p:txBody>
      </p:sp>
      <p:sp>
        <p:nvSpPr>
          <p:cNvPr id="59" name="Line 84"/>
          <p:cNvSpPr>
            <a:spLocks noChangeShapeType="1"/>
          </p:cNvSpPr>
          <p:nvPr/>
        </p:nvSpPr>
        <p:spPr bwMode="auto">
          <a:xfrm flipH="1" flipV="1">
            <a:off x="2985637" y="2698529"/>
            <a:ext cx="720080" cy="0"/>
          </a:xfrm>
          <a:prstGeom prst="line">
            <a:avLst/>
          </a:prstGeom>
          <a:noFill/>
          <a:ln w="19050">
            <a:solidFill>
              <a:srgbClr val="EA5550"/>
            </a:solidFill>
            <a:round/>
            <a:headEnd type="arrow" w="med" len="med"/>
            <a:tailEnd type="none" w="med" len="med"/>
          </a:ln>
        </p:spPr>
        <p:txBody>
          <a:bodyPr/>
          <a:lstStyle/>
          <a:p>
            <a:endParaRPr lang="ja-JP" altLang="en-US" sz="700"/>
          </a:p>
        </p:txBody>
      </p:sp>
      <p:pic>
        <p:nvPicPr>
          <p:cNvPr id="25" name="図 24" descr="NS500.png"/>
          <p:cNvPicPr>
            <a:picLocks noChangeAspect="1"/>
          </p:cNvPicPr>
          <p:nvPr/>
        </p:nvPicPr>
        <p:blipFill>
          <a:blip r:embed="rId11" cstate="print"/>
          <a:stretch>
            <a:fillRect/>
          </a:stretch>
        </p:blipFill>
        <p:spPr>
          <a:xfrm>
            <a:off x="1979712" y="2577183"/>
            <a:ext cx="1224136" cy="228904"/>
          </a:xfrm>
          <a:prstGeom prst="rect">
            <a:avLst/>
          </a:prstGeom>
        </p:spPr>
      </p:pic>
      <p:sp>
        <p:nvSpPr>
          <p:cNvPr id="60" name="テキスト ボックス 59"/>
          <p:cNvSpPr txBox="1"/>
          <p:nvPr/>
        </p:nvSpPr>
        <p:spPr>
          <a:xfrm>
            <a:off x="251520" y="836712"/>
            <a:ext cx="8640960" cy="461665"/>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When your customer calls your office phone number, both your phone at the office and your cellular phone can ring at the same time. You can receive customer calls both inside and outside the company.</a:t>
            </a:r>
            <a:endParaRPr lang="ja-JP" altLang="en-US" sz="1200" dirty="0">
              <a:solidFill>
                <a:srgbClr val="595757"/>
              </a:solidFill>
              <a:latin typeface="Arial" pitchFamily="34" charset="0"/>
              <a:cs typeface="Arial" pitchFamily="34" charset="0"/>
            </a:endParaRPr>
          </a:p>
        </p:txBody>
      </p:sp>
      <p:sp>
        <p:nvSpPr>
          <p:cNvPr id="61" name="テキスト ボックス 2"/>
          <p:cNvSpPr txBox="1"/>
          <p:nvPr/>
        </p:nvSpPr>
        <p:spPr>
          <a:xfrm>
            <a:off x="5508104" y="2132856"/>
            <a:ext cx="3240360" cy="938719"/>
          </a:xfrm>
          <a:prstGeom prst="rect">
            <a:avLst/>
          </a:prstGeom>
          <a:noFill/>
        </p:spPr>
        <p:txBody>
          <a:bodyPr wrap="square" rtlCol="0">
            <a:spAutoFit/>
          </a:bodyPr>
          <a:lstStyle/>
          <a:p>
            <a:pPr>
              <a:buBlip>
                <a:blip r:embed="rId12"/>
              </a:buBlip>
            </a:pP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You only need to inform the customer of your office phone number.</a:t>
            </a:r>
          </a:p>
          <a:p>
            <a:endParaRPr lang="en-US" altLang="ja-JP" sz="1100" dirty="0" smtClean="0">
              <a:latin typeface="Arial" pitchFamily="34" charset="0"/>
              <a:cs typeface="Arial" pitchFamily="34" charset="0"/>
            </a:endParaRPr>
          </a:p>
          <a:p>
            <a:pPr>
              <a:buBlip>
                <a:blip r:embed="rId12"/>
              </a:buBlip>
            </a:pPr>
            <a:r>
              <a:rPr lang="en-US" altLang="ja-JP" sz="1100" dirty="0" smtClean="0">
                <a:latin typeface="Arial" pitchFamily="34" charset="0"/>
                <a:cs typeface="Arial" pitchFamily="34" charset="0"/>
              </a:rPr>
              <a:t> Calls can be received with both a cellular network or IP network.</a:t>
            </a:r>
          </a:p>
        </p:txBody>
      </p:sp>
      <p:sp>
        <p:nvSpPr>
          <p:cNvPr id="62" name="テキスト ボックス 61"/>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29</a:t>
            </a:r>
          </a:p>
        </p:txBody>
      </p:sp>
      <p:sp>
        <p:nvSpPr>
          <p:cNvPr id="49" name="テキスト ボックス 48"/>
          <p:cNvSpPr txBox="1"/>
          <p:nvPr/>
        </p:nvSpPr>
        <p:spPr>
          <a:xfrm>
            <a:off x="5547060" y="3739679"/>
            <a:ext cx="3129395" cy="430887"/>
          </a:xfrm>
          <a:prstGeom prst="rect">
            <a:avLst/>
          </a:prstGeom>
          <a:noFill/>
        </p:spPr>
        <p:txBody>
          <a:bodyPr wrap="square" rtlCol="0">
            <a:spAutoFit/>
          </a:bodyPr>
          <a:lstStyle/>
          <a:p>
            <a:pPr>
              <a:buBlip>
                <a:blip r:embed="rId13"/>
              </a:buBlip>
            </a:pPr>
            <a:r>
              <a:rPr lang="en-US" altLang="ja-JP" sz="1100" dirty="0" smtClean="0">
                <a:latin typeface="Arial" pitchFamily="34" charset="0"/>
                <a:cs typeface="Arial" pitchFamily="34" charset="0"/>
              </a:rPr>
              <a:t> Businesspeople that work both inside and outside the company.</a:t>
            </a:r>
          </a:p>
        </p:txBody>
      </p:sp>
      <p:sp>
        <p:nvSpPr>
          <p:cNvPr id="63" name="テキスト ボックス 62"/>
          <p:cNvSpPr txBox="1"/>
          <p:nvPr/>
        </p:nvSpPr>
        <p:spPr>
          <a:xfrm>
            <a:off x="2123728" y="2348880"/>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extLst>
      <p:ext uri="{BB962C8B-B14F-4D97-AF65-F5344CB8AC3E}">
        <p14:creationId xmlns:p14="http://schemas.microsoft.com/office/powerpoint/2010/main" val="4183713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58498"/>
            <a:ext cx="8892480" cy="492443"/>
          </a:xfrm>
          <a:prstGeom prst="rect">
            <a:avLst/>
          </a:prstGeom>
          <a:noFill/>
        </p:spPr>
        <p:txBody>
          <a:bodyPr wrap="square" rtlCol="0" anchor="ctr">
            <a:spAutoFit/>
          </a:bodyPr>
          <a:lstStyle/>
          <a:p>
            <a:r>
              <a:rPr lang="en-US" altLang="ja-JP" sz="2600" b="1" dirty="0" smtClean="0">
                <a:solidFill>
                  <a:srgbClr val="EA5550"/>
                </a:solidFill>
                <a:latin typeface="Calibri" pitchFamily="34" charset="0"/>
              </a:rPr>
              <a:t>Cellular Phone Integration </a:t>
            </a:r>
            <a:r>
              <a:rPr lang="en-US" altLang="ja-JP" sz="1600" b="1" dirty="0" smtClean="0">
                <a:solidFill>
                  <a:srgbClr val="EA5550"/>
                </a:solidFill>
                <a:latin typeface="Calibri" pitchFamily="34" charset="0"/>
              </a:rPr>
              <a:t>-Outside Destinations in Incoming Call Distribution Groups-</a:t>
            </a:r>
            <a:endParaRPr kumimoji="1" lang="ja-JP" altLang="en-US" sz="1600" b="1" dirty="0">
              <a:solidFill>
                <a:srgbClr val="EA5550"/>
              </a:solidFill>
              <a:latin typeface="Calibri" pitchFamily="34" charset="0"/>
            </a:endParaRPr>
          </a:p>
        </p:txBody>
      </p:sp>
      <p:grpSp>
        <p:nvGrpSpPr>
          <p:cNvPr id="2" name="グループ化 5"/>
          <p:cNvGrpSpPr/>
          <p:nvPr/>
        </p:nvGrpSpPr>
        <p:grpSpPr>
          <a:xfrm>
            <a:off x="5508104" y="3774523"/>
            <a:ext cx="3312368" cy="1454676"/>
            <a:chOff x="5148064" y="4149080"/>
            <a:chExt cx="3312368" cy="1367050"/>
          </a:xfrm>
        </p:grpSpPr>
        <p:grpSp>
          <p:nvGrpSpPr>
            <p:cNvPr id="3" name="グループ化 40"/>
            <p:cNvGrpSpPr/>
            <p:nvPr/>
          </p:nvGrpSpPr>
          <p:grpSpPr>
            <a:xfrm>
              <a:off x="5148064" y="4149080"/>
              <a:ext cx="3312368" cy="1367050"/>
              <a:chOff x="5508104" y="2565699"/>
              <a:chExt cx="3312368" cy="1367050"/>
            </a:xfrm>
          </p:grpSpPr>
          <p:sp>
            <p:nvSpPr>
              <p:cNvPr id="9" name="角丸四角形 8"/>
              <p:cNvSpPr/>
              <p:nvPr/>
            </p:nvSpPr>
            <p:spPr>
              <a:xfrm>
                <a:off x="5508104" y="2780930"/>
                <a:ext cx="3312368" cy="1151819"/>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9"/>
              <p:cNvGrpSpPr/>
              <p:nvPr/>
            </p:nvGrpSpPr>
            <p:grpSpPr>
              <a:xfrm>
                <a:off x="5508104" y="2565699"/>
                <a:ext cx="3312368" cy="299049"/>
                <a:chOff x="5436096" y="1761799"/>
                <a:chExt cx="3312368" cy="299049"/>
              </a:xfrm>
            </p:grpSpPr>
            <p:sp>
              <p:nvSpPr>
                <p:cNvPr id="11" name="角丸四角形 10"/>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36891" y="1761799"/>
                  <a:ext cx="2736304" cy="274775"/>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8" name="テキスト ボックス 7"/>
            <p:cNvSpPr txBox="1"/>
            <p:nvPr/>
          </p:nvSpPr>
          <p:spPr>
            <a:xfrm>
              <a:off x="5187020" y="4487086"/>
              <a:ext cx="3201404" cy="882172"/>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Companies with not many people available to answer the phone</a:t>
              </a:r>
            </a:p>
            <a:p>
              <a:pPr>
                <a:buBlip>
                  <a:blip r:embed="rId2"/>
                </a:buBlip>
              </a:pPr>
              <a:endParaRPr lang="en-US" altLang="ja-JP" sz="1100" dirty="0" smtClean="0">
                <a:latin typeface="Arial" pitchFamily="34" charset="0"/>
                <a:cs typeface="Arial" pitchFamily="34" charset="0"/>
              </a:endParaRPr>
            </a:p>
            <a:p>
              <a:pPr>
                <a:buBlip>
                  <a:blip r:embed="rId2"/>
                </a:buBlip>
              </a:pPr>
              <a:r>
                <a:rPr lang="en-US" altLang="ja-JP" sz="1100" dirty="0" smtClean="0">
                  <a:latin typeface="Arial" pitchFamily="34" charset="0"/>
                  <a:cs typeface="Arial" pitchFamily="34" charset="0"/>
                </a:rPr>
                <a:t> Companies with many employees working outside of the office</a:t>
              </a:r>
            </a:p>
          </p:txBody>
        </p:sp>
      </p:grpSp>
      <p:grpSp>
        <p:nvGrpSpPr>
          <p:cNvPr id="6" name="グループ化 12"/>
          <p:cNvGrpSpPr/>
          <p:nvPr/>
        </p:nvGrpSpPr>
        <p:grpSpPr>
          <a:xfrm>
            <a:off x="5508104" y="1771683"/>
            <a:ext cx="3312368" cy="1729325"/>
            <a:chOff x="5508104" y="2565699"/>
            <a:chExt cx="3312368" cy="1729325"/>
          </a:xfrm>
        </p:grpSpPr>
        <p:grpSp>
          <p:nvGrpSpPr>
            <p:cNvPr id="7" name="グループ化 11"/>
            <p:cNvGrpSpPr/>
            <p:nvPr/>
          </p:nvGrpSpPr>
          <p:grpSpPr>
            <a:xfrm>
              <a:off x="5508104" y="2565699"/>
              <a:ext cx="3312368" cy="1729325"/>
              <a:chOff x="5508104" y="2565699"/>
              <a:chExt cx="3312368" cy="1729325"/>
            </a:xfrm>
          </p:grpSpPr>
          <p:sp>
            <p:nvSpPr>
              <p:cNvPr id="16" name="角丸四角形 15"/>
              <p:cNvSpPr/>
              <p:nvPr/>
            </p:nvSpPr>
            <p:spPr>
              <a:xfrm>
                <a:off x="5508104" y="2780927"/>
                <a:ext cx="3312368" cy="1514097"/>
              </a:xfrm>
              <a:prstGeom prst="roundRect">
                <a:avLst>
                  <a:gd name="adj" fmla="val 3241"/>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5508104" y="2565699"/>
                <a:ext cx="3312368" cy="299049"/>
                <a:chOff x="5436096" y="1761799"/>
                <a:chExt cx="3312368" cy="299049"/>
              </a:xfrm>
            </p:grpSpPr>
            <p:sp>
              <p:nvSpPr>
                <p:cNvPr id="18" name="角丸四角形 17"/>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15" name="テキスト ボックス 2"/>
            <p:cNvSpPr txBox="1"/>
            <p:nvPr/>
          </p:nvSpPr>
          <p:spPr>
            <a:xfrm>
              <a:off x="5552172" y="2902910"/>
              <a:ext cx="3124284" cy="1277273"/>
            </a:xfrm>
            <a:prstGeom prst="rect">
              <a:avLst/>
            </a:prstGeom>
            <a:noFill/>
          </p:spPr>
          <p:txBody>
            <a:bodyPr wrap="square" rtlCol="0">
              <a:spAutoFit/>
            </a:bodyPr>
            <a:lstStyle/>
            <a:p>
              <a:pPr>
                <a:buBlip>
                  <a:blip r:embed="rId3"/>
                </a:buBlip>
              </a:pPr>
              <a:r>
                <a:rPr lang="en-US" altLang="ja-JP" sz="1100" dirty="0" smtClean="0">
                  <a:latin typeface="Arial" pitchFamily="34" charset="0"/>
                  <a:cs typeface="Arial" pitchFamily="34" charset="0"/>
                </a:rPr>
                <a:t> When a customer calls, both extensions and a registered cellular phone can be made to ring, enabling the call to be received with either phone.</a:t>
              </a:r>
            </a:p>
            <a:p>
              <a:pPr>
                <a:buBlip>
                  <a:blip r:embed="rId4"/>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Up to four cellular phones can be registered to an ICD group with other wired extensions.</a:t>
              </a:r>
            </a:p>
          </p:txBody>
        </p:sp>
      </p:grpSp>
      <p:sp>
        <p:nvSpPr>
          <p:cNvPr id="20" name="テキスト ボックス 19"/>
          <p:cNvSpPr txBox="1"/>
          <p:nvPr/>
        </p:nvSpPr>
        <p:spPr>
          <a:xfrm>
            <a:off x="251520" y="836712"/>
            <a:ext cx="8640960" cy="424732"/>
          </a:xfrm>
          <a:prstGeom prst="rect">
            <a:avLst/>
          </a:prstGeom>
          <a:noFill/>
        </p:spPr>
        <p:txBody>
          <a:bodyPr wrap="square" rtlCol="0">
            <a:spAutoFit/>
          </a:bodyPr>
          <a:lstStyle/>
          <a:p>
            <a:pPr>
              <a:lnSpc>
                <a:spcPct val="90000"/>
              </a:lnSpc>
              <a:spcBef>
                <a:spcPct val="5000"/>
              </a:spcBef>
            </a:pPr>
            <a:r>
              <a:rPr lang="en-US" altLang="ja-JP" sz="1200" dirty="0" smtClean="0">
                <a:solidFill>
                  <a:srgbClr val="595757"/>
                </a:solidFill>
                <a:latin typeface="Arial" pitchFamily="34" charset="0"/>
                <a:cs typeface="Arial" pitchFamily="34" charset="0"/>
              </a:rPr>
              <a:t>Up to four cellular phones can be assigned as members of an Incoming Call Distribution (ICD) group, and receive calls to the group. Users who are not busy can quickly respond to customer calls.</a:t>
            </a:r>
          </a:p>
        </p:txBody>
      </p:sp>
      <p:sp>
        <p:nvSpPr>
          <p:cNvPr id="49" name="テキスト ボックス 48"/>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30</a:t>
            </a:r>
            <a:endParaRPr kumimoji="1" lang="ja-JP" altLang="en-US" sz="1300" dirty="0">
              <a:solidFill>
                <a:srgbClr val="595757"/>
              </a:solidFill>
              <a:latin typeface="Calibri" pitchFamily="34" charset="0"/>
            </a:endParaRPr>
          </a:p>
        </p:txBody>
      </p:sp>
      <p:sp>
        <p:nvSpPr>
          <p:cNvPr id="50" name="AutoShape 5"/>
          <p:cNvSpPr>
            <a:spLocks noChangeArrowheads="1"/>
          </p:cNvSpPr>
          <p:nvPr/>
        </p:nvSpPr>
        <p:spPr bwMode="auto">
          <a:xfrm>
            <a:off x="1187623" y="1700808"/>
            <a:ext cx="1944216" cy="4536504"/>
          </a:xfrm>
          <a:prstGeom prst="roundRect">
            <a:avLst>
              <a:gd name="adj" fmla="val 11508"/>
            </a:avLst>
          </a:prstGeom>
          <a:noFill/>
          <a:ln w="19050"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1" name="AutoShape 5"/>
          <p:cNvSpPr>
            <a:spLocks noChangeArrowheads="1"/>
          </p:cNvSpPr>
          <p:nvPr/>
        </p:nvSpPr>
        <p:spPr bwMode="auto">
          <a:xfrm>
            <a:off x="1475655" y="4221088"/>
            <a:ext cx="3456384" cy="1872208"/>
          </a:xfrm>
          <a:prstGeom prst="roundRect">
            <a:avLst>
              <a:gd name="adj" fmla="val 11987"/>
            </a:avLst>
          </a:prstGeom>
          <a:solidFill>
            <a:srgbClr val="FCE2DA"/>
          </a:solidFill>
          <a:ln w="19050"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2" name="Line 66"/>
          <p:cNvSpPr>
            <a:spLocks noChangeShapeType="1"/>
          </p:cNvSpPr>
          <p:nvPr/>
        </p:nvSpPr>
        <p:spPr bwMode="auto">
          <a:xfrm>
            <a:off x="2411759" y="2780928"/>
            <a:ext cx="1152128" cy="504056"/>
          </a:xfrm>
          <a:prstGeom prst="line">
            <a:avLst/>
          </a:prstGeom>
          <a:noFill/>
          <a:ln w="19050">
            <a:solidFill>
              <a:srgbClr val="EA5550"/>
            </a:solidFill>
            <a:round/>
            <a:headEnd/>
            <a:tailEnd type="stealth"/>
          </a:ln>
        </p:spPr>
        <p:txBody>
          <a:bodyPr/>
          <a:lstStyle/>
          <a:p>
            <a:endParaRPr lang="ja-JP" altLang="en-US"/>
          </a:p>
        </p:txBody>
      </p:sp>
      <p:sp>
        <p:nvSpPr>
          <p:cNvPr id="54" name="Line 84"/>
          <p:cNvSpPr>
            <a:spLocks noChangeShapeType="1"/>
          </p:cNvSpPr>
          <p:nvPr/>
        </p:nvSpPr>
        <p:spPr bwMode="auto">
          <a:xfrm flipH="1">
            <a:off x="935663" y="2622398"/>
            <a:ext cx="612000" cy="0"/>
          </a:xfrm>
          <a:prstGeom prst="line">
            <a:avLst/>
          </a:prstGeom>
          <a:noFill/>
          <a:ln w="19050">
            <a:solidFill>
              <a:srgbClr val="EA5550"/>
            </a:solidFill>
            <a:round/>
            <a:headEnd type="arrow" w="med" len="med"/>
            <a:tailEnd type="none" w="med" len="med"/>
          </a:ln>
        </p:spPr>
        <p:txBody>
          <a:bodyPr/>
          <a:lstStyle/>
          <a:p>
            <a:endParaRPr lang="ja-JP" altLang="en-US" sz="700"/>
          </a:p>
        </p:txBody>
      </p:sp>
      <p:sp>
        <p:nvSpPr>
          <p:cNvPr id="55" name="Text Box 40"/>
          <p:cNvSpPr txBox="1">
            <a:spLocks noChangeArrowheads="1"/>
          </p:cNvSpPr>
          <p:nvPr/>
        </p:nvSpPr>
        <p:spPr bwMode="auto">
          <a:xfrm>
            <a:off x="1259631" y="1772816"/>
            <a:ext cx="172903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EA5550"/>
                </a:solidFill>
                <a:latin typeface="Arial" pitchFamily="34" charset="0"/>
                <a:cs typeface="Arial" pitchFamily="34" charset="0"/>
              </a:rPr>
              <a:t>Office</a:t>
            </a:r>
          </a:p>
        </p:txBody>
      </p:sp>
      <p:pic>
        <p:nvPicPr>
          <p:cNvPr id="57" name="Picture 16" descr="E:\Panasonic2011\和田さま☆アイコン集\from_dobashi\Proprietary Telephone\UT2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79" y="4945745"/>
            <a:ext cx="534950" cy="39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6" descr="E:\Panasonic2011\和田さま☆アイコン集\from_dobashi\Proprietary Telephone\UT2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1" y="4945745"/>
            <a:ext cx="534950" cy="39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2" descr="C:\Documents and Settings\noriko_shinohara\デスクトップ\Smartphone.png"/>
          <p:cNvPicPr>
            <a:picLocks noChangeAspect="1" noChangeArrowheads="1"/>
          </p:cNvPicPr>
          <p:nvPr/>
        </p:nvPicPr>
        <p:blipFill>
          <a:blip r:embed="rId6" cstate="print"/>
          <a:srcRect/>
          <a:stretch>
            <a:fillRect/>
          </a:stretch>
        </p:blipFill>
        <p:spPr bwMode="auto">
          <a:xfrm>
            <a:off x="3217799" y="4889463"/>
            <a:ext cx="311107" cy="506988"/>
          </a:xfrm>
          <a:prstGeom prst="rect">
            <a:avLst/>
          </a:prstGeom>
          <a:noFill/>
          <a:ln w="9525">
            <a:noFill/>
            <a:miter lim="800000"/>
            <a:headEnd/>
            <a:tailEnd/>
          </a:ln>
        </p:spPr>
      </p:pic>
      <p:pic>
        <p:nvPicPr>
          <p:cNvPr id="60" name="Picture 94" descr="35"/>
          <p:cNvPicPr>
            <a:picLocks noChangeAspect="1" noChangeArrowheads="1"/>
          </p:cNvPicPr>
          <p:nvPr/>
        </p:nvPicPr>
        <p:blipFill>
          <a:blip r:embed="rId7" cstate="print"/>
          <a:srcRect/>
          <a:stretch>
            <a:fillRect/>
          </a:stretch>
        </p:blipFill>
        <p:spPr bwMode="auto">
          <a:xfrm>
            <a:off x="1331639" y="3068960"/>
            <a:ext cx="1296987" cy="1017587"/>
          </a:xfrm>
          <a:prstGeom prst="rect">
            <a:avLst/>
          </a:prstGeom>
          <a:noFill/>
          <a:ln w="9525">
            <a:noFill/>
            <a:miter lim="800000"/>
            <a:headEnd/>
            <a:tailEnd/>
          </a:ln>
        </p:spPr>
      </p:pic>
      <p:pic>
        <p:nvPicPr>
          <p:cNvPr id="61" name="Picture 52" descr="C:\Documents and Settings\noriko_shinohara\デスクトップ\Smartphone.png"/>
          <p:cNvPicPr>
            <a:picLocks noChangeAspect="1" noChangeArrowheads="1"/>
          </p:cNvPicPr>
          <p:nvPr/>
        </p:nvPicPr>
        <p:blipFill>
          <a:blip r:embed="rId6" cstate="print"/>
          <a:srcRect/>
          <a:stretch>
            <a:fillRect/>
          </a:stretch>
        </p:blipFill>
        <p:spPr bwMode="auto">
          <a:xfrm>
            <a:off x="3621381" y="4892395"/>
            <a:ext cx="311107" cy="506988"/>
          </a:xfrm>
          <a:prstGeom prst="rect">
            <a:avLst/>
          </a:prstGeom>
          <a:noFill/>
          <a:ln w="9525">
            <a:noFill/>
            <a:miter lim="800000"/>
            <a:headEnd/>
            <a:tailEnd/>
          </a:ln>
        </p:spPr>
      </p:pic>
      <p:pic>
        <p:nvPicPr>
          <p:cNvPr id="62" name="Picture 52" descr="C:\Documents and Settings\noriko_shinohara\デスクトップ\Smartphone.png"/>
          <p:cNvPicPr>
            <a:picLocks noChangeAspect="1" noChangeArrowheads="1"/>
          </p:cNvPicPr>
          <p:nvPr/>
        </p:nvPicPr>
        <p:blipFill>
          <a:blip r:embed="rId6" cstate="print"/>
          <a:srcRect/>
          <a:stretch>
            <a:fillRect/>
          </a:stretch>
        </p:blipFill>
        <p:spPr bwMode="auto">
          <a:xfrm>
            <a:off x="4030354" y="4889463"/>
            <a:ext cx="311107" cy="506988"/>
          </a:xfrm>
          <a:prstGeom prst="rect">
            <a:avLst/>
          </a:prstGeom>
          <a:noFill/>
          <a:ln w="9525">
            <a:noFill/>
            <a:miter lim="800000"/>
            <a:headEnd/>
            <a:tailEnd/>
          </a:ln>
        </p:spPr>
      </p:pic>
      <p:pic>
        <p:nvPicPr>
          <p:cNvPr id="63" name="Picture 52" descr="C:\Documents and Settings\noriko_shinohara\デスクトップ\Smartphone.png"/>
          <p:cNvPicPr>
            <a:picLocks noChangeAspect="1" noChangeArrowheads="1"/>
          </p:cNvPicPr>
          <p:nvPr/>
        </p:nvPicPr>
        <p:blipFill>
          <a:blip r:embed="rId6" cstate="print"/>
          <a:srcRect/>
          <a:stretch>
            <a:fillRect/>
          </a:stretch>
        </p:blipFill>
        <p:spPr bwMode="auto">
          <a:xfrm>
            <a:off x="4412907" y="4892395"/>
            <a:ext cx="311107" cy="506988"/>
          </a:xfrm>
          <a:prstGeom prst="rect">
            <a:avLst/>
          </a:prstGeom>
          <a:noFill/>
          <a:ln w="9525">
            <a:noFill/>
            <a:miter lim="800000"/>
            <a:headEnd/>
            <a:tailEnd/>
          </a:ln>
        </p:spPr>
      </p:pic>
      <p:sp>
        <p:nvSpPr>
          <p:cNvPr id="64" name="Line 66"/>
          <p:cNvSpPr>
            <a:spLocks noChangeShapeType="1"/>
          </p:cNvSpPr>
          <p:nvPr/>
        </p:nvSpPr>
        <p:spPr bwMode="auto">
          <a:xfrm flipH="1">
            <a:off x="2051719" y="2780928"/>
            <a:ext cx="114988" cy="2160240"/>
          </a:xfrm>
          <a:prstGeom prst="line">
            <a:avLst/>
          </a:prstGeom>
          <a:noFill/>
          <a:ln w="19050">
            <a:solidFill>
              <a:srgbClr val="EA5550"/>
            </a:solidFill>
            <a:round/>
            <a:headEnd/>
            <a:tailEnd type="stealth"/>
          </a:ln>
        </p:spPr>
        <p:txBody>
          <a:bodyPr/>
          <a:lstStyle/>
          <a:p>
            <a:endParaRPr lang="ja-JP" altLang="en-US"/>
          </a:p>
        </p:txBody>
      </p:sp>
      <p:sp>
        <p:nvSpPr>
          <p:cNvPr id="65" name="Line 66"/>
          <p:cNvSpPr>
            <a:spLocks noChangeShapeType="1"/>
          </p:cNvSpPr>
          <p:nvPr/>
        </p:nvSpPr>
        <p:spPr bwMode="auto">
          <a:xfrm>
            <a:off x="2267743" y="2780928"/>
            <a:ext cx="432048" cy="2160240"/>
          </a:xfrm>
          <a:prstGeom prst="line">
            <a:avLst/>
          </a:prstGeom>
          <a:noFill/>
          <a:ln w="19050">
            <a:solidFill>
              <a:srgbClr val="EA5550"/>
            </a:solidFill>
            <a:round/>
            <a:headEnd/>
            <a:tailEnd type="stealth"/>
          </a:ln>
        </p:spPr>
        <p:txBody>
          <a:bodyPr/>
          <a:lstStyle/>
          <a:p>
            <a:endParaRPr lang="ja-JP" altLang="en-US"/>
          </a:p>
        </p:txBody>
      </p:sp>
      <p:grpSp>
        <p:nvGrpSpPr>
          <p:cNvPr id="66" name="グループ化 38"/>
          <p:cNvGrpSpPr>
            <a:grpSpLocks noChangeAspect="1"/>
          </p:cNvGrpSpPr>
          <p:nvPr/>
        </p:nvGrpSpPr>
        <p:grpSpPr>
          <a:xfrm>
            <a:off x="3466231" y="2982550"/>
            <a:ext cx="961752" cy="806490"/>
            <a:chOff x="2987824" y="3205356"/>
            <a:chExt cx="1202190" cy="1008112"/>
          </a:xfrm>
        </p:grpSpPr>
        <p:pic>
          <p:nvPicPr>
            <p:cNvPr id="67" name="Picture 2" descr="E:\Panasonic2011\和田さま☆アイコン集\from_dobashi\Trunks_Network\blank.png"/>
            <p:cNvPicPr>
              <a:picLocks noChangeAspect="1" noChangeArrowheads="1"/>
            </p:cNvPicPr>
            <p:nvPr/>
          </p:nvPicPr>
          <p:blipFill>
            <a:blip r:embed="rId8" cstate="print"/>
            <a:srcRect/>
            <a:stretch>
              <a:fillRect/>
            </a:stretch>
          </p:blipFill>
          <p:spPr bwMode="auto">
            <a:xfrm>
              <a:off x="2987824" y="3205356"/>
              <a:ext cx="1202190" cy="1008112"/>
            </a:xfrm>
            <a:prstGeom prst="rect">
              <a:avLst/>
            </a:prstGeom>
            <a:noFill/>
            <a:ln w="9525">
              <a:noFill/>
              <a:miter lim="800000"/>
              <a:headEnd/>
              <a:tailEnd/>
            </a:ln>
          </p:spPr>
        </p:pic>
        <p:sp>
          <p:nvSpPr>
            <p:cNvPr id="68" name="テキスト ボックス 67"/>
            <p:cNvSpPr txBox="1"/>
            <p:nvPr/>
          </p:nvSpPr>
          <p:spPr>
            <a:xfrm>
              <a:off x="3165289" y="3460595"/>
              <a:ext cx="873698" cy="461665"/>
            </a:xfrm>
            <a:prstGeom prst="rect">
              <a:avLst/>
            </a:prstGeom>
            <a:noFill/>
          </p:spPr>
          <p:txBody>
            <a:bodyPr wrap="square" rtlCol="0">
              <a:spAutoFit/>
            </a:bodyPr>
            <a:lstStyle/>
            <a:p>
              <a:pPr algn="ctr"/>
              <a:r>
                <a:rPr lang="en-US" altLang="ja-JP" sz="900" dirty="0" smtClean="0">
                  <a:solidFill>
                    <a:srgbClr val="005BAC"/>
                  </a:solidFill>
                  <a:latin typeface="Arial" pitchFamily="34" charset="0"/>
                  <a:cs typeface="Arial" pitchFamily="34" charset="0"/>
                </a:rPr>
                <a:t>Cellular  Network</a:t>
              </a:r>
            </a:p>
          </p:txBody>
        </p:sp>
      </p:grpSp>
      <p:sp>
        <p:nvSpPr>
          <p:cNvPr id="69" name="Line 66"/>
          <p:cNvSpPr>
            <a:spLocks noChangeShapeType="1"/>
          </p:cNvSpPr>
          <p:nvPr/>
        </p:nvSpPr>
        <p:spPr bwMode="auto">
          <a:xfrm flipH="1">
            <a:off x="3405357" y="3861048"/>
            <a:ext cx="216024" cy="936104"/>
          </a:xfrm>
          <a:prstGeom prst="line">
            <a:avLst/>
          </a:prstGeom>
          <a:noFill/>
          <a:ln w="19050">
            <a:solidFill>
              <a:srgbClr val="EA5550"/>
            </a:solidFill>
            <a:round/>
            <a:headEnd/>
            <a:tailEnd type="stealth"/>
          </a:ln>
        </p:spPr>
        <p:txBody>
          <a:bodyPr/>
          <a:lstStyle/>
          <a:p>
            <a:endParaRPr lang="ja-JP" altLang="en-US"/>
          </a:p>
        </p:txBody>
      </p:sp>
      <p:sp>
        <p:nvSpPr>
          <p:cNvPr id="70" name="Text Box 40"/>
          <p:cNvSpPr txBox="1">
            <a:spLocks noChangeArrowheads="1"/>
          </p:cNvSpPr>
          <p:nvPr/>
        </p:nvSpPr>
        <p:spPr bwMode="auto">
          <a:xfrm>
            <a:off x="1662651" y="5497487"/>
            <a:ext cx="3168352"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kumimoji="0" lang="en-US" altLang="ja-JP" sz="1400" dirty="0" smtClean="0">
                <a:solidFill>
                  <a:srgbClr val="EA5550"/>
                </a:solidFill>
                <a:latin typeface="Arial" pitchFamily="34" charset="0"/>
                <a:cs typeface="Arial" pitchFamily="34" charset="0"/>
              </a:rPr>
              <a:t>Incoming Call Distribution group</a:t>
            </a:r>
          </a:p>
        </p:txBody>
      </p:sp>
      <p:sp>
        <p:nvSpPr>
          <p:cNvPr id="71" name="Line 66"/>
          <p:cNvSpPr>
            <a:spLocks noChangeShapeType="1"/>
          </p:cNvSpPr>
          <p:nvPr/>
        </p:nvSpPr>
        <p:spPr bwMode="auto">
          <a:xfrm flipH="1">
            <a:off x="3765397" y="3861048"/>
            <a:ext cx="72008" cy="936104"/>
          </a:xfrm>
          <a:prstGeom prst="line">
            <a:avLst/>
          </a:prstGeom>
          <a:noFill/>
          <a:ln w="19050">
            <a:solidFill>
              <a:srgbClr val="EA5550"/>
            </a:solidFill>
            <a:round/>
            <a:headEnd/>
            <a:tailEnd type="stealth"/>
          </a:ln>
        </p:spPr>
        <p:txBody>
          <a:bodyPr/>
          <a:lstStyle/>
          <a:p>
            <a:endParaRPr lang="ja-JP" altLang="en-US"/>
          </a:p>
        </p:txBody>
      </p:sp>
      <p:sp>
        <p:nvSpPr>
          <p:cNvPr id="72" name="Line 66"/>
          <p:cNvSpPr>
            <a:spLocks noChangeShapeType="1"/>
          </p:cNvSpPr>
          <p:nvPr/>
        </p:nvSpPr>
        <p:spPr bwMode="auto">
          <a:xfrm>
            <a:off x="4125437" y="3645024"/>
            <a:ext cx="432048" cy="1152128"/>
          </a:xfrm>
          <a:prstGeom prst="line">
            <a:avLst/>
          </a:prstGeom>
          <a:noFill/>
          <a:ln w="19050">
            <a:solidFill>
              <a:srgbClr val="EA5550"/>
            </a:solidFill>
            <a:round/>
            <a:headEnd/>
            <a:tailEnd type="stealth"/>
          </a:ln>
        </p:spPr>
        <p:txBody>
          <a:bodyPr/>
          <a:lstStyle/>
          <a:p>
            <a:endParaRPr lang="ja-JP" altLang="en-US"/>
          </a:p>
        </p:txBody>
      </p:sp>
      <p:sp>
        <p:nvSpPr>
          <p:cNvPr id="73" name="Line 66"/>
          <p:cNvSpPr>
            <a:spLocks noChangeShapeType="1"/>
          </p:cNvSpPr>
          <p:nvPr/>
        </p:nvSpPr>
        <p:spPr bwMode="auto">
          <a:xfrm>
            <a:off x="3981421" y="3789040"/>
            <a:ext cx="144016" cy="1008112"/>
          </a:xfrm>
          <a:prstGeom prst="line">
            <a:avLst/>
          </a:prstGeom>
          <a:noFill/>
          <a:ln w="19050">
            <a:solidFill>
              <a:srgbClr val="EA5550"/>
            </a:solidFill>
            <a:round/>
            <a:headEnd/>
            <a:tailEnd type="stealth"/>
          </a:ln>
        </p:spPr>
        <p:txBody>
          <a:bodyPr/>
          <a:lstStyle/>
          <a:p>
            <a:endParaRPr lang="ja-JP" altLang="en-US"/>
          </a:p>
        </p:txBody>
      </p:sp>
      <p:sp>
        <p:nvSpPr>
          <p:cNvPr id="74" name="テキスト ボックス 73"/>
          <p:cNvSpPr txBox="1"/>
          <p:nvPr/>
        </p:nvSpPr>
        <p:spPr>
          <a:xfrm>
            <a:off x="2627783" y="2914377"/>
            <a:ext cx="931913" cy="226591"/>
          </a:xfrm>
          <a:prstGeom prst="rect">
            <a:avLst/>
          </a:prstGeom>
          <a:solidFill>
            <a:schemeClr val="bg1"/>
          </a:solidFill>
          <a:ln>
            <a:solidFill>
              <a:srgbClr val="EA5550"/>
            </a:solidFill>
          </a:ln>
        </p:spPr>
        <p:txBody>
          <a:bodyPr wrap="none" lIns="36000" tIns="36000" rIns="36000" bIns="36000" rtlCol="0">
            <a:spAutoFit/>
          </a:bodyPr>
          <a:lstStyle/>
          <a:p>
            <a:pPr algn="ctr"/>
            <a:r>
              <a:rPr lang="en-US" altLang="ja-JP" sz="1000" dirty="0" smtClean="0">
                <a:solidFill>
                  <a:srgbClr val="005BAC"/>
                </a:solidFill>
                <a:latin typeface="Arial" pitchFamily="34" charset="0"/>
                <a:cs typeface="Arial" pitchFamily="34" charset="0"/>
              </a:rPr>
              <a:t>PSTN/IP Trunk</a:t>
            </a:r>
          </a:p>
        </p:txBody>
      </p:sp>
      <p:sp>
        <p:nvSpPr>
          <p:cNvPr id="75" name="円/楕円 74"/>
          <p:cNvSpPr/>
          <p:nvPr/>
        </p:nvSpPr>
        <p:spPr>
          <a:xfrm>
            <a:off x="1763687" y="4394132"/>
            <a:ext cx="2952328" cy="216024"/>
          </a:xfrm>
          <a:prstGeom prst="ellipse">
            <a:avLst/>
          </a:prstGeom>
          <a:solidFill>
            <a:srgbClr val="ED6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latin typeface="Arial" pitchFamily="34" charset="0"/>
                <a:cs typeface="Arial" pitchFamily="34" charset="0"/>
              </a:rPr>
              <a:t>Simultaneous ringing</a:t>
            </a:r>
          </a:p>
        </p:txBody>
      </p:sp>
      <p:sp>
        <p:nvSpPr>
          <p:cNvPr id="76" name="Text Box 40"/>
          <p:cNvSpPr txBox="1">
            <a:spLocks noChangeArrowheads="1"/>
          </p:cNvSpPr>
          <p:nvPr/>
        </p:nvSpPr>
        <p:spPr bwMode="auto">
          <a:xfrm>
            <a:off x="3337689" y="1772816"/>
            <a:ext cx="172903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EA5550"/>
                </a:solidFill>
                <a:latin typeface="Arial" pitchFamily="34" charset="0"/>
                <a:cs typeface="Arial" pitchFamily="34" charset="0"/>
              </a:rPr>
              <a:t>Outside</a:t>
            </a:r>
          </a:p>
        </p:txBody>
      </p:sp>
      <p:pic>
        <p:nvPicPr>
          <p:cNvPr id="77" name="Picture 103" descr="40"/>
          <p:cNvPicPr>
            <a:picLocks noChangeAspect="1" noChangeArrowheads="1"/>
          </p:cNvPicPr>
          <p:nvPr/>
        </p:nvPicPr>
        <p:blipFill>
          <a:blip r:embed="rId9" cstate="print"/>
          <a:srcRect/>
          <a:stretch>
            <a:fillRect/>
          </a:stretch>
        </p:blipFill>
        <p:spPr bwMode="auto">
          <a:xfrm flipH="1">
            <a:off x="3699519" y="1939553"/>
            <a:ext cx="1160512" cy="841375"/>
          </a:xfrm>
          <a:prstGeom prst="rect">
            <a:avLst/>
          </a:prstGeom>
          <a:noFill/>
          <a:ln w="9525">
            <a:noFill/>
            <a:miter lim="800000"/>
            <a:headEnd/>
            <a:tailEnd/>
          </a:ln>
        </p:spPr>
      </p:pic>
      <p:sp>
        <p:nvSpPr>
          <p:cNvPr id="78" name="テキスト ボックス 77"/>
          <p:cNvSpPr txBox="1"/>
          <p:nvPr/>
        </p:nvSpPr>
        <p:spPr>
          <a:xfrm>
            <a:off x="35496" y="3068960"/>
            <a:ext cx="129614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Customer</a:t>
            </a:r>
          </a:p>
        </p:txBody>
      </p:sp>
      <p:pic>
        <p:nvPicPr>
          <p:cNvPr id="79" name="図 78" descr="NS500.png"/>
          <p:cNvPicPr>
            <a:picLocks noChangeAspect="1"/>
          </p:cNvPicPr>
          <p:nvPr/>
        </p:nvPicPr>
        <p:blipFill>
          <a:blip r:embed="rId10" cstate="print"/>
          <a:stretch>
            <a:fillRect/>
          </a:stretch>
        </p:blipFill>
        <p:spPr>
          <a:xfrm>
            <a:off x="1547664" y="2492896"/>
            <a:ext cx="1224136" cy="228904"/>
          </a:xfrm>
          <a:prstGeom prst="rect">
            <a:avLst/>
          </a:prstGeom>
        </p:spPr>
      </p:pic>
      <p:pic>
        <p:nvPicPr>
          <p:cNvPr id="48" name="Picture 74" descr="17"/>
          <p:cNvPicPr>
            <a:picLocks noChangeAspect="1" noChangeArrowheads="1"/>
          </p:cNvPicPr>
          <p:nvPr/>
        </p:nvPicPr>
        <p:blipFill>
          <a:blip r:embed="rId11" cstate="print"/>
          <a:srcRect/>
          <a:stretch>
            <a:fillRect/>
          </a:stretch>
        </p:blipFill>
        <p:spPr bwMode="auto">
          <a:xfrm>
            <a:off x="395536" y="2436509"/>
            <a:ext cx="576064" cy="635700"/>
          </a:xfrm>
          <a:prstGeom prst="rect">
            <a:avLst/>
          </a:prstGeom>
          <a:noFill/>
          <a:ln w="9525">
            <a:noFill/>
            <a:miter lim="800000"/>
            <a:headEnd/>
            <a:tailEnd/>
          </a:ln>
        </p:spPr>
      </p:pic>
      <p:sp>
        <p:nvSpPr>
          <p:cNvPr id="53" name="テキスト ボックス 52"/>
          <p:cNvSpPr txBox="1"/>
          <p:nvPr/>
        </p:nvSpPr>
        <p:spPr>
          <a:xfrm>
            <a:off x="1691680" y="2276872"/>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extLst>
      <p:ext uri="{BB962C8B-B14F-4D97-AF65-F5344CB8AC3E}">
        <p14:creationId xmlns:p14="http://schemas.microsoft.com/office/powerpoint/2010/main" val="2664497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tobira_1031.png"/>
          <p:cNvPicPr>
            <a:picLocks noChangeAspect="1"/>
          </p:cNvPicPr>
          <p:nvPr/>
        </p:nvPicPr>
        <p:blipFill>
          <a:blip r:embed="rId2" cstate="print"/>
          <a:stretch>
            <a:fillRect/>
          </a:stretch>
        </p:blipFill>
        <p:spPr>
          <a:xfrm>
            <a:off x="571" y="428"/>
            <a:ext cx="9142858" cy="6857143"/>
          </a:xfrm>
          <a:prstGeom prst="rect">
            <a:avLst/>
          </a:prstGeom>
        </p:spPr>
      </p:pic>
      <p:sp>
        <p:nvSpPr>
          <p:cNvPr id="4" name="テキスト ボックス 8"/>
          <p:cNvSpPr txBox="1">
            <a:spLocks noChangeArrowheads="1"/>
          </p:cNvSpPr>
          <p:nvPr/>
        </p:nvSpPr>
        <p:spPr bwMode="auto">
          <a:xfrm>
            <a:off x="0" y="2936999"/>
            <a:ext cx="9144001" cy="708025"/>
          </a:xfrm>
          <a:prstGeom prst="rect">
            <a:avLst/>
          </a:prstGeom>
          <a:noFill/>
          <a:ln w="9525">
            <a:noFill/>
            <a:miter lim="800000"/>
            <a:headEnd/>
            <a:tailEnd/>
          </a:ln>
        </p:spPr>
        <p:txBody>
          <a:bodyPr>
            <a:spAutoFit/>
          </a:bodyPr>
          <a:lstStyle/>
          <a:p>
            <a:pPr algn="ctr" defTabSz="457200"/>
            <a:r>
              <a:rPr lang="en-US" altLang="ja-JP" sz="4000" b="1" dirty="0">
                <a:solidFill>
                  <a:schemeClr val="bg1"/>
                </a:solidFill>
                <a:latin typeface="Calibri" pitchFamily="34" charset="0"/>
              </a:rPr>
              <a:t>Introduction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060052"/>
            <a:ext cx="8640960" cy="424732"/>
          </a:xfrm>
          <a:prstGeom prst="rect">
            <a:avLst/>
          </a:prstGeom>
          <a:noFill/>
        </p:spPr>
        <p:txBody>
          <a:bodyPr wrap="square" rtlCol="0">
            <a:spAutoFit/>
          </a:bodyPr>
          <a:lstStyle/>
          <a:p>
            <a:pPr>
              <a:lnSpc>
                <a:spcPct val="90000"/>
              </a:lnSpc>
              <a:spcBef>
                <a:spcPct val="5000"/>
              </a:spcBef>
            </a:pPr>
            <a:r>
              <a:rPr lang="en-US" altLang="ja-JP" sz="1200" dirty="0" smtClean="0">
                <a:solidFill>
                  <a:srgbClr val="595757"/>
                </a:solidFill>
                <a:latin typeface="Arial" pitchFamily="34" charset="0"/>
                <a:cs typeface="Arial" pitchFamily="34" charset="0"/>
              </a:rPr>
              <a:t>You can install IP telephones in remote locations, such as the outside, without a special router. And up </a:t>
            </a:r>
            <a:r>
              <a:rPr lang="en-US" altLang="ja-JP" sz="1200" dirty="0">
                <a:solidFill>
                  <a:srgbClr val="595757"/>
                </a:solidFill>
                <a:latin typeface="Arial" pitchFamily="34" charset="0"/>
                <a:cs typeface="Arial" pitchFamily="34" charset="0"/>
              </a:rPr>
              <a:t>to two IP extensions can be assigned the same extension number</a:t>
            </a:r>
            <a:r>
              <a:rPr lang="en-US" altLang="ja-JP" sz="1200" dirty="0" smtClean="0">
                <a:solidFill>
                  <a:srgbClr val="595757"/>
                </a:solidFill>
                <a:latin typeface="Arial" pitchFamily="34" charset="0"/>
                <a:cs typeface="Arial" pitchFamily="34" charset="0"/>
              </a:rPr>
              <a:t>. (One </a:t>
            </a:r>
            <a:r>
              <a:rPr lang="en-US" altLang="ja-JP" sz="1200" dirty="0">
                <a:solidFill>
                  <a:srgbClr val="595757"/>
                </a:solidFill>
                <a:latin typeface="Arial" pitchFamily="34" charset="0"/>
                <a:cs typeface="Arial" pitchFamily="34" charset="0"/>
              </a:rPr>
              <a:t>N</a:t>
            </a:r>
            <a:r>
              <a:rPr lang="en-US" altLang="ja-JP" sz="1200" dirty="0" smtClean="0">
                <a:solidFill>
                  <a:srgbClr val="595757"/>
                </a:solidFill>
                <a:latin typeface="Arial" pitchFamily="34" charset="0"/>
                <a:cs typeface="Arial" pitchFamily="34" charset="0"/>
              </a:rPr>
              <a:t>umbered Extension)</a:t>
            </a:r>
            <a:endParaRPr lang="en-US" altLang="ja-JP" sz="1200" dirty="0" smtClean="0">
              <a:solidFill>
                <a:srgbClr val="FF0000"/>
              </a:solidFill>
              <a:latin typeface="Arial" pitchFamily="34" charset="0"/>
              <a:cs typeface="Arial" pitchFamily="34" charset="0"/>
            </a:endParaRPr>
          </a:p>
        </p:txBody>
      </p:sp>
      <p:grpSp>
        <p:nvGrpSpPr>
          <p:cNvPr id="2" name="グループ化 5"/>
          <p:cNvGrpSpPr/>
          <p:nvPr/>
        </p:nvGrpSpPr>
        <p:grpSpPr>
          <a:xfrm>
            <a:off x="5508104" y="4510253"/>
            <a:ext cx="3312368" cy="862963"/>
            <a:chOff x="5148064" y="4149080"/>
            <a:chExt cx="3312368" cy="862963"/>
          </a:xfrm>
        </p:grpSpPr>
        <p:grpSp>
          <p:nvGrpSpPr>
            <p:cNvPr id="6" name="グループ化 40"/>
            <p:cNvGrpSpPr/>
            <p:nvPr/>
          </p:nvGrpSpPr>
          <p:grpSpPr>
            <a:xfrm>
              <a:off x="5148064" y="4149080"/>
              <a:ext cx="3312368" cy="862963"/>
              <a:chOff x="5508104" y="2565699"/>
              <a:chExt cx="3312368" cy="862963"/>
            </a:xfrm>
          </p:grpSpPr>
          <p:sp>
            <p:nvSpPr>
              <p:cNvPr id="9" name="角丸四角形 8"/>
              <p:cNvSpPr/>
              <p:nvPr/>
            </p:nvSpPr>
            <p:spPr>
              <a:xfrm>
                <a:off x="5508104" y="2780929"/>
                <a:ext cx="3312368" cy="647733"/>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9"/>
              <p:cNvGrpSpPr/>
              <p:nvPr/>
            </p:nvGrpSpPr>
            <p:grpSpPr>
              <a:xfrm>
                <a:off x="5508104" y="2565699"/>
                <a:ext cx="3312368" cy="299049"/>
                <a:chOff x="5436096" y="1761799"/>
                <a:chExt cx="3312368" cy="299049"/>
              </a:xfrm>
            </p:grpSpPr>
            <p:sp>
              <p:nvSpPr>
                <p:cNvPr id="11" name="角丸四角形 10"/>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8" name="テキスト ボックス 7"/>
            <p:cNvSpPr txBox="1"/>
            <p:nvPr/>
          </p:nvSpPr>
          <p:spPr>
            <a:xfrm>
              <a:off x="5187020" y="4487086"/>
              <a:ext cx="3129395" cy="261610"/>
            </a:xfrm>
            <a:prstGeom prst="rect">
              <a:avLst/>
            </a:prstGeom>
            <a:noFill/>
          </p:spPr>
          <p:txBody>
            <a:bodyPr wrap="square" rtlCol="0">
              <a:spAutoFit/>
            </a:bodyPr>
            <a:lstStyle/>
            <a:p>
              <a:pPr>
                <a:buBlip>
                  <a:blip r:embed="rId2"/>
                </a:buBlip>
              </a:pPr>
              <a:endParaRPr lang="en-US" altLang="ja-JP" sz="1100" dirty="0" smtClean="0">
                <a:latin typeface="Arial" pitchFamily="34" charset="0"/>
                <a:cs typeface="Arial" pitchFamily="34" charset="0"/>
              </a:endParaRPr>
            </a:p>
          </p:txBody>
        </p:sp>
      </p:grpSp>
      <p:grpSp>
        <p:nvGrpSpPr>
          <p:cNvPr id="10" name="グループ化 12"/>
          <p:cNvGrpSpPr/>
          <p:nvPr/>
        </p:nvGrpSpPr>
        <p:grpSpPr>
          <a:xfrm>
            <a:off x="5508104" y="1772816"/>
            <a:ext cx="3312368" cy="2521413"/>
            <a:chOff x="5508104" y="2565699"/>
            <a:chExt cx="3312368" cy="2521413"/>
          </a:xfrm>
        </p:grpSpPr>
        <p:grpSp>
          <p:nvGrpSpPr>
            <p:cNvPr id="13" name="グループ化 11"/>
            <p:cNvGrpSpPr/>
            <p:nvPr/>
          </p:nvGrpSpPr>
          <p:grpSpPr>
            <a:xfrm>
              <a:off x="5508104" y="2565699"/>
              <a:ext cx="3312368" cy="2521413"/>
              <a:chOff x="5508104" y="2565699"/>
              <a:chExt cx="3312368" cy="2521413"/>
            </a:xfrm>
          </p:grpSpPr>
          <p:sp>
            <p:nvSpPr>
              <p:cNvPr id="16" name="角丸四角形 15"/>
              <p:cNvSpPr/>
              <p:nvPr/>
            </p:nvSpPr>
            <p:spPr>
              <a:xfrm>
                <a:off x="5508104" y="2780927"/>
                <a:ext cx="3312368" cy="2306185"/>
              </a:xfrm>
              <a:prstGeom prst="roundRect">
                <a:avLst>
                  <a:gd name="adj" fmla="val 3868"/>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9"/>
              <p:cNvGrpSpPr/>
              <p:nvPr/>
            </p:nvGrpSpPr>
            <p:grpSpPr>
              <a:xfrm>
                <a:off x="5508104" y="2565699"/>
                <a:ext cx="3312368" cy="299049"/>
                <a:chOff x="5436096" y="1761799"/>
                <a:chExt cx="3312368" cy="299049"/>
              </a:xfrm>
            </p:grpSpPr>
            <p:sp>
              <p:nvSpPr>
                <p:cNvPr id="18" name="角丸四角形 17"/>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15" name="テキスト ボックス 2"/>
            <p:cNvSpPr txBox="1"/>
            <p:nvPr/>
          </p:nvSpPr>
          <p:spPr>
            <a:xfrm>
              <a:off x="5552172" y="2902910"/>
              <a:ext cx="3124284" cy="2184202"/>
            </a:xfrm>
            <a:prstGeom prst="rect">
              <a:avLst/>
            </a:prstGeom>
            <a:noFill/>
          </p:spPr>
          <p:txBody>
            <a:bodyPr wrap="square" rtlCol="0">
              <a:spAutoFit/>
            </a:bodyPr>
            <a:lstStyle/>
            <a:p>
              <a:pPr>
                <a:buBlip>
                  <a:blip r:embed="rId3"/>
                </a:buBlip>
              </a:pPr>
              <a:r>
                <a:rPr lang="en-US" altLang="ja-JP" sz="1100" dirty="0" smtClean="0">
                  <a:latin typeface="Arial" pitchFamily="34" charset="0"/>
                  <a:cs typeface="Arial" pitchFamily="34" charset="0"/>
                </a:rPr>
                <a:t> Extensions can be configured remotely and easily.</a:t>
              </a:r>
            </a:p>
            <a:p>
              <a:pPr>
                <a:buBlip>
                  <a:blip r:embed="rId4"/>
                </a:buBlip>
              </a:pPr>
              <a:endParaRPr lang="en-US" altLang="ja-JP" sz="1100" dirty="0" smtClean="0">
                <a:latin typeface="Arial" pitchFamily="34" charset="0"/>
                <a:cs typeface="Arial" pitchFamily="34" charset="0"/>
              </a:endParaRPr>
            </a:p>
            <a:p>
              <a:pPr>
                <a:buBlip>
                  <a:blip r:embed="rId3"/>
                </a:buBlip>
              </a:pP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You can use smartphones as extensions.</a:t>
              </a:r>
            </a:p>
            <a:p>
              <a:endParaRPr lang="en-US" altLang="ja-JP" sz="1100" dirty="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Use an SIP software phone to call customers when you are away from the office without any additional fees.</a:t>
              </a:r>
              <a:endParaRPr lang="en-US" altLang="ja-JP" sz="1100" dirty="0">
                <a:latin typeface="Arial" pitchFamily="34" charset="0"/>
                <a:cs typeface="Arial" pitchFamily="34" charset="0"/>
              </a:endParaRPr>
            </a:p>
            <a:p>
              <a:pPr>
                <a:buBlip>
                  <a:blip r:embed="rId4"/>
                </a:buBlip>
              </a:pPr>
              <a:endParaRPr lang="en-US" altLang="ja-JP" sz="1100" dirty="0">
                <a:latin typeface="Arial" pitchFamily="34" charset="0"/>
                <a:cs typeface="Arial" pitchFamily="34" charset="0"/>
              </a:endParaRPr>
            </a:p>
            <a:p>
              <a:pPr>
                <a:buBlip>
                  <a:blip r:embed="rId3"/>
                </a:buBlip>
              </a:pPr>
              <a:r>
                <a:rPr lang="en-US" altLang="ja-JP" sz="1100" dirty="0" smtClean="0"/>
                <a:t> </a:t>
              </a:r>
              <a:r>
                <a:rPr lang="en-US" altLang="ja-JP" sz="1100" dirty="0" smtClean="0">
                  <a:latin typeface="Arial" pitchFamily="34" charset="0"/>
                  <a:cs typeface="Arial" pitchFamily="34" charset="0"/>
                </a:rPr>
                <a:t>The customer is notified of your office phone number instead of the number of your cellular phone.</a:t>
              </a:r>
            </a:p>
          </p:txBody>
        </p:sp>
      </p:grpSp>
      <p:pic>
        <p:nvPicPr>
          <p:cNvPr id="62" name="Picture 68" descr="15"/>
          <p:cNvPicPr>
            <a:picLocks noChangeAspect="1" noChangeArrowheads="1"/>
          </p:cNvPicPr>
          <p:nvPr/>
        </p:nvPicPr>
        <p:blipFill>
          <a:blip r:embed="rId5" cstate="print"/>
          <a:srcRect/>
          <a:stretch>
            <a:fillRect/>
          </a:stretch>
        </p:blipFill>
        <p:spPr bwMode="auto">
          <a:xfrm>
            <a:off x="4464344" y="5538743"/>
            <a:ext cx="765390" cy="1182876"/>
          </a:xfrm>
          <a:prstGeom prst="rect">
            <a:avLst/>
          </a:prstGeom>
          <a:noFill/>
          <a:ln w="9525">
            <a:noFill/>
            <a:miter lim="800000"/>
            <a:headEnd/>
            <a:tailEnd/>
          </a:ln>
        </p:spPr>
      </p:pic>
      <p:sp>
        <p:nvSpPr>
          <p:cNvPr id="60" name="テキスト ボックス 5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31</a:t>
            </a:r>
            <a:endParaRPr kumimoji="1" lang="ja-JP" altLang="en-US" sz="1300" dirty="0">
              <a:solidFill>
                <a:srgbClr val="595757"/>
              </a:solidFill>
              <a:latin typeface="Calibri" pitchFamily="34" charset="0"/>
            </a:endParaRPr>
          </a:p>
        </p:txBody>
      </p:sp>
      <p:sp>
        <p:nvSpPr>
          <p:cNvPr id="51" name="Line 66"/>
          <p:cNvSpPr>
            <a:spLocks noChangeShapeType="1"/>
          </p:cNvSpPr>
          <p:nvPr/>
        </p:nvSpPr>
        <p:spPr bwMode="auto">
          <a:xfrm flipH="1" flipV="1">
            <a:off x="2584804" y="2819054"/>
            <a:ext cx="0" cy="1725866"/>
          </a:xfrm>
          <a:prstGeom prst="line">
            <a:avLst/>
          </a:prstGeom>
          <a:noFill/>
          <a:ln w="19050">
            <a:solidFill>
              <a:srgbClr val="EA5550"/>
            </a:solidFill>
            <a:round/>
            <a:headEnd type="none"/>
            <a:tailEnd type="arrow"/>
          </a:ln>
        </p:spPr>
        <p:txBody>
          <a:bodyPr/>
          <a:lstStyle/>
          <a:p>
            <a:endParaRPr lang="ja-JP" altLang="en-US"/>
          </a:p>
        </p:txBody>
      </p:sp>
      <p:pic>
        <p:nvPicPr>
          <p:cNvPr id="52" name="Picture 102" descr="39"/>
          <p:cNvPicPr>
            <a:picLocks noChangeAspect="1" noChangeArrowheads="1"/>
          </p:cNvPicPr>
          <p:nvPr/>
        </p:nvPicPr>
        <p:blipFill>
          <a:blip r:embed="rId6" cstate="print"/>
          <a:srcRect/>
          <a:stretch>
            <a:fillRect/>
          </a:stretch>
        </p:blipFill>
        <p:spPr bwMode="auto">
          <a:xfrm>
            <a:off x="3761836" y="1863134"/>
            <a:ext cx="1094409" cy="700964"/>
          </a:xfrm>
          <a:prstGeom prst="rect">
            <a:avLst/>
          </a:prstGeom>
          <a:noFill/>
          <a:ln w="9525">
            <a:noFill/>
            <a:miter lim="800000"/>
            <a:headEnd/>
            <a:tailEnd/>
          </a:ln>
        </p:spPr>
      </p:pic>
      <p:sp>
        <p:nvSpPr>
          <p:cNvPr id="53" name="Oval 73"/>
          <p:cNvSpPr>
            <a:spLocks noChangeAspect="1" noChangeArrowheads="1"/>
          </p:cNvSpPr>
          <p:nvPr/>
        </p:nvSpPr>
        <p:spPr bwMode="auto">
          <a:xfrm>
            <a:off x="3679945" y="2675038"/>
            <a:ext cx="1021557" cy="1010840"/>
          </a:xfrm>
          <a:prstGeom prst="ellipse">
            <a:avLst/>
          </a:prstGeom>
          <a:solidFill>
            <a:srgbClr val="FCE2DA"/>
          </a:solidFill>
          <a:ln w="19050" cap="rnd"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57" name="Picture 51" descr="C:\Documents and Settings\noriko_shinohara\デスクトップ\base_station.png"/>
          <p:cNvPicPr>
            <a:picLocks noChangeAspect="1" noChangeArrowheads="1"/>
          </p:cNvPicPr>
          <p:nvPr/>
        </p:nvPicPr>
        <p:blipFill>
          <a:blip r:embed="rId7" cstate="print"/>
          <a:srcRect/>
          <a:stretch>
            <a:fillRect/>
          </a:stretch>
        </p:blipFill>
        <p:spPr bwMode="auto">
          <a:xfrm>
            <a:off x="3232876" y="4797152"/>
            <a:ext cx="288032" cy="556449"/>
          </a:xfrm>
          <a:prstGeom prst="rect">
            <a:avLst/>
          </a:prstGeom>
          <a:noFill/>
          <a:ln w="9525">
            <a:noFill/>
            <a:miter lim="800000"/>
            <a:headEnd/>
            <a:tailEnd/>
          </a:ln>
        </p:spPr>
      </p:pic>
      <p:sp>
        <p:nvSpPr>
          <p:cNvPr id="58" name="Line 84"/>
          <p:cNvSpPr>
            <a:spLocks noChangeShapeType="1"/>
          </p:cNvSpPr>
          <p:nvPr/>
        </p:nvSpPr>
        <p:spPr bwMode="auto">
          <a:xfrm flipH="1">
            <a:off x="1403648" y="2694406"/>
            <a:ext cx="590578" cy="0"/>
          </a:xfrm>
          <a:prstGeom prst="line">
            <a:avLst/>
          </a:prstGeom>
          <a:noFill/>
          <a:ln w="19050">
            <a:solidFill>
              <a:srgbClr val="EA5550"/>
            </a:solidFill>
            <a:round/>
            <a:headEnd type="none" w="med" len="med"/>
            <a:tailEnd type="arrow" w="med" len="med"/>
          </a:ln>
        </p:spPr>
        <p:txBody>
          <a:bodyPr/>
          <a:lstStyle/>
          <a:p>
            <a:endParaRPr lang="ja-JP" altLang="en-US" sz="700"/>
          </a:p>
        </p:txBody>
      </p:sp>
      <p:sp>
        <p:nvSpPr>
          <p:cNvPr id="59" name="AutoShape 5"/>
          <p:cNvSpPr>
            <a:spLocks noChangeArrowheads="1"/>
          </p:cNvSpPr>
          <p:nvPr/>
        </p:nvSpPr>
        <p:spPr bwMode="auto">
          <a:xfrm>
            <a:off x="1864724" y="1772816"/>
            <a:ext cx="3096344" cy="1969762"/>
          </a:xfrm>
          <a:prstGeom prst="roundRect">
            <a:avLst>
              <a:gd name="adj" fmla="val 9751"/>
            </a:avLst>
          </a:prstGeom>
          <a:noFill/>
          <a:ln w="19050"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4" name="Text Box 40"/>
          <p:cNvSpPr txBox="1">
            <a:spLocks noChangeArrowheads="1"/>
          </p:cNvSpPr>
          <p:nvPr/>
        </p:nvSpPr>
        <p:spPr bwMode="auto">
          <a:xfrm>
            <a:off x="1978869" y="1844824"/>
            <a:ext cx="172903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EA5550"/>
                </a:solidFill>
                <a:latin typeface="Arial" pitchFamily="34" charset="0"/>
                <a:cs typeface="Arial" pitchFamily="34" charset="0"/>
              </a:rPr>
              <a:t>Office</a:t>
            </a:r>
          </a:p>
        </p:txBody>
      </p:sp>
      <p:sp>
        <p:nvSpPr>
          <p:cNvPr id="67" name="テキスト ボックス 66"/>
          <p:cNvSpPr txBox="1"/>
          <p:nvPr/>
        </p:nvSpPr>
        <p:spPr>
          <a:xfrm>
            <a:off x="323528" y="3326795"/>
            <a:ext cx="1080120"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Customer</a:t>
            </a:r>
          </a:p>
        </p:txBody>
      </p:sp>
      <p:sp>
        <p:nvSpPr>
          <p:cNvPr id="68" name="Oval 73"/>
          <p:cNvSpPr>
            <a:spLocks noChangeAspect="1" noChangeArrowheads="1"/>
          </p:cNvSpPr>
          <p:nvPr/>
        </p:nvSpPr>
        <p:spPr bwMode="auto">
          <a:xfrm>
            <a:off x="3679438" y="4548203"/>
            <a:ext cx="1021557" cy="1010840"/>
          </a:xfrm>
          <a:prstGeom prst="ellipse">
            <a:avLst/>
          </a:prstGeom>
          <a:solidFill>
            <a:srgbClr val="FCE2DA"/>
          </a:solidFill>
          <a:ln w="19050" cap="rnd" algn="ctr">
            <a:solidFill>
              <a:srgbClr val="EA555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76" name="Picture 7" descr="E:\Panasonic2011\和田さま☆アイコン集\from_dobashi\Wireless Cell Station\wave_2.png"/>
          <p:cNvPicPr>
            <a:picLocks noChangeAspect="1" noChangeArrowheads="1"/>
          </p:cNvPicPr>
          <p:nvPr/>
        </p:nvPicPr>
        <p:blipFill>
          <a:blip r:embed="rId8" cstate="print"/>
          <a:srcRect/>
          <a:stretch>
            <a:fillRect/>
          </a:stretch>
        </p:blipFill>
        <p:spPr bwMode="auto">
          <a:xfrm rot="10800000" flipV="1">
            <a:off x="3563889" y="4977659"/>
            <a:ext cx="196599" cy="251541"/>
          </a:xfrm>
          <a:prstGeom prst="rect">
            <a:avLst/>
          </a:prstGeom>
          <a:noFill/>
          <a:ln w="9525">
            <a:noFill/>
            <a:miter lim="800000"/>
            <a:headEnd/>
            <a:tailEnd/>
          </a:ln>
          <a:scene3d>
            <a:camera prst="orthographicFront">
              <a:rot lat="0" lon="0" rev="1800000"/>
            </a:camera>
            <a:lightRig rig="threePt" dir="t"/>
          </a:scene3d>
        </p:spPr>
      </p:pic>
      <p:sp>
        <p:nvSpPr>
          <p:cNvPr id="77" name="テキスト ボックス 76"/>
          <p:cNvSpPr txBox="1"/>
          <p:nvPr/>
        </p:nvSpPr>
        <p:spPr>
          <a:xfrm>
            <a:off x="3687901" y="5166854"/>
            <a:ext cx="1060704" cy="400110"/>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SIP software</a:t>
            </a:r>
          </a:p>
          <a:p>
            <a:pPr algn="ctr"/>
            <a:r>
              <a:rPr lang="en-US" altLang="ja-JP" sz="1000" dirty="0" smtClean="0">
                <a:solidFill>
                  <a:srgbClr val="005BAC"/>
                </a:solidFill>
                <a:latin typeface="Arial" pitchFamily="34" charset="0"/>
                <a:cs typeface="Arial" pitchFamily="34" charset="0"/>
              </a:rPr>
              <a:t>Phone</a:t>
            </a:r>
          </a:p>
        </p:txBody>
      </p:sp>
      <p:sp>
        <p:nvSpPr>
          <p:cNvPr id="82" name="テキスト ボックス 81"/>
          <p:cNvSpPr txBox="1"/>
          <p:nvPr/>
        </p:nvSpPr>
        <p:spPr>
          <a:xfrm>
            <a:off x="2728820" y="5329674"/>
            <a:ext cx="129614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Base station</a:t>
            </a:r>
          </a:p>
        </p:txBody>
      </p:sp>
      <p:grpSp>
        <p:nvGrpSpPr>
          <p:cNvPr id="83" name="グループ化 49"/>
          <p:cNvGrpSpPr>
            <a:grpSpLocks noChangeAspect="1"/>
          </p:cNvGrpSpPr>
          <p:nvPr/>
        </p:nvGrpSpPr>
        <p:grpSpPr>
          <a:xfrm>
            <a:off x="2008740" y="4509120"/>
            <a:ext cx="961752" cy="806490"/>
            <a:chOff x="2987824" y="3205356"/>
            <a:chExt cx="1202190" cy="1008112"/>
          </a:xfrm>
        </p:grpSpPr>
        <p:pic>
          <p:nvPicPr>
            <p:cNvPr id="84" name="Picture 2" descr="E:\Panasonic2011\和田さま☆アイコン集\from_dobashi\Trunks_Network\blank.png"/>
            <p:cNvPicPr>
              <a:picLocks noChangeAspect="1" noChangeArrowheads="1"/>
            </p:cNvPicPr>
            <p:nvPr/>
          </p:nvPicPr>
          <p:blipFill>
            <a:blip r:embed="rId9" cstate="print"/>
            <a:srcRect/>
            <a:stretch>
              <a:fillRect/>
            </a:stretch>
          </p:blipFill>
          <p:spPr bwMode="auto">
            <a:xfrm>
              <a:off x="2987824" y="3205356"/>
              <a:ext cx="1202190" cy="1008112"/>
            </a:xfrm>
            <a:prstGeom prst="rect">
              <a:avLst/>
            </a:prstGeom>
            <a:noFill/>
            <a:ln w="9525">
              <a:noFill/>
              <a:miter lim="800000"/>
              <a:headEnd/>
              <a:tailEnd/>
            </a:ln>
          </p:spPr>
        </p:pic>
        <p:sp>
          <p:nvSpPr>
            <p:cNvPr id="87" name="テキスト ボックス 86"/>
            <p:cNvSpPr txBox="1"/>
            <p:nvPr/>
          </p:nvSpPr>
          <p:spPr>
            <a:xfrm>
              <a:off x="3131559" y="3421628"/>
              <a:ext cx="907428" cy="442429"/>
            </a:xfrm>
            <a:prstGeom prst="rect">
              <a:avLst/>
            </a:prstGeom>
            <a:noFill/>
          </p:spPr>
          <p:txBody>
            <a:bodyPr wrap="square" rtlCol="0">
              <a:spAutoFit/>
            </a:bodyPr>
            <a:lstStyle/>
            <a:p>
              <a:pPr algn="ctr"/>
              <a:r>
                <a:rPr lang="en-US" altLang="ja-JP" sz="850" dirty="0" smtClean="0">
                  <a:solidFill>
                    <a:srgbClr val="005BAC"/>
                  </a:solidFill>
                  <a:latin typeface="Arial" pitchFamily="34" charset="0"/>
                  <a:cs typeface="Arial" pitchFamily="34" charset="0"/>
                </a:rPr>
                <a:t>IP Networking</a:t>
              </a:r>
            </a:p>
          </p:txBody>
        </p:sp>
      </p:grpSp>
      <p:pic>
        <p:nvPicPr>
          <p:cNvPr id="89" name="Picture 3" descr="C:\Users\noriko_shinohara\Desktop\NS500セールスガイド★PPT\★作成中\作成中アイコン\illust\KX-NT511.png"/>
          <p:cNvPicPr>
            <a:picLocks noChangeAspect="1" noChangeArrowheads="1"/>
          </p:cNvPicPr>
          <p:nvPr/>
        </p:nvPicPr>
        <p:blipFill>
          <a:blip r:embed="rId10" cstate="print"/>
          <a:srcRect/>
          <a:stretch>
            <a:fillRect/>
          </a:stretch>
        </p:blipFill>
        <p:spPr bwMode="auto">
          <a:xfrm>
            <a:off x="3901918" y="2756708"/>
            <a:ext cx="579437" cy="669925"/>
          </a:xfrm>
          <a:prstGeom prst="rect">
            <a:avLst/>
          </a:prstGeom>
          <a:noFill/>
          <a:ln>
            <a:noFill/>
          </a:ln>
        </p:spPr>
      </p:pic>
      <p:pic>
        <p:nvPicPr>
          <p:cNvPr id="90" name="Picture 52" descr="C:\Documents and Settings\noriko_shinohara\デスクトップ\Smartphone.png"/>
          <p:cNvPicPr>
            <a:picLocks noChangeAspect="1" noChangeArrowheads="1"/>
          </p:cNvPicPr>
          <p:nvPr/>
        </p:nvPicPr>
        <p:blipFill>
          <a:blip r:embed="rId11" cstate="print"/>
          <a:srcRect/>
          <a:stretch>
            <a:fillRect/>
          </a:stretch>
        </p:blipFill>
        <p:spPr bwMode="auto">
          <a:xfrm>
            <a:off x="4006012" y="4628231"/>
            <a:ext cx="362401" cy="590578"/>
          </a:xfrm>
          <a:prstGeom prst="rect">
            <a:avLst/>
          </a:prstGeom>
          <a:noFill/>
          <a:ln w="9525">
            <a:noFill/>
            <a:miter lim="800000"/>
            <a:headEnd/>
            <a:tailEnd/>
          </a:ln>
        </p:spPr>
      </p:pic>
      <p:sp>
        <p:nvSpPr>
          <p:cNvPr id="91" name="Text Box 40"/>
          <p:cNvSpPr txBox="1">
            <a:spLocks noChangeArrowheads="1"/>
          </p:cNvSpPr>
          <p:nvPr/>
        </p:nvSpPr>
        <p:spPr bwMode="auto">
          <a:xfrm>
            <a:off x="1792716" y="4129335"/>
            <a:ext cx="172903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EA5550"/>
                </a:solidFill>
                <a:latin typeface="Arial" pitchFamily="34" charset="0"/>
                <a:cs typeface="Arial" pitchFamily="34" charset="0"/>
              </a:rPr>
              <a:t>Outside</a:t>
            </a:r>
          </a:p>
        </p:txBody>
      </p:sp>
      <p:sp>
        <p:nvSpPr>
          <p:cNvPr id="92" name="上下矢印 91"/>
          <p:cNvSpPr/>
          <p:nvPr/>
        </p:nvSpPr>
        <p:spPr>
          <a:xfrm>
            <a:off x="4024964" y="3799627"/>
            <a:ext cx="360040" cy="650346"/>
          </a:xfrm>
          <a:prstGeom prst="upDownArrow">
            <a:avLst/>
          </a:prstGeom>
          <a:solidFill>
            <a:srgbClr val="ED6C69"/>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3131749" y="3906918"/>
            <a:ext cx="1095378" cy="415498"/>
          </a:xfrm>
          <a:prstGeom prst="rect">
            <a:avLst/>
          </a:prstGeom>
          <a:noFill/>
        </p:spPr>
        <p:txBody>
          <a:bodyPr wrap="square" rtlCol="0">
            <a:spAutoFit/>
          </a:bodyPr>
          <a:lstStyle/>
          <a:p>
            <a:pPr algn="ctr"/>
            <a:r>
              <a:rPr lang="en-US" altLang="ja-JP" sz="1050" dirty="0" smtClean="0">
                <a:solidFill>
                  <a:srgbClr val="EA5550"/>
                </a:solidFill>
                <a:latin typeface="Arial" pitchFamily="34" charset="0"/>
                <a:cs typeface="Arial" pitchFamily="34" charset="0"/>
              </a:rPr>
              <a:t>Extension #100</a:t>
            </a:r>
          </a:p>
        </p:txBody>
      </p:sp>
      <p:pic>
        <p:nvPicPr>
          <p:cNvPr id="94" name="図 93" descr="NS500.png"/>
          <p:cNvPicPr>
            <a:picLocks noChangeAspect="1"/>
          </p:cNvPicPr>
          <p:nvPr/>
        </p:nvPicPr>
        <p:blipFill>
          <a:blip r:embed="rId12" cstate="print"/>
          <a:stretch>
            <a:fillRect/>
          </a:stretch>
        </p:blipFill>
        <p:spPr>
          <a:xfrm>
            <a:off x="1979712" y="2577183"/>
            <a:ext cx="1224136" cy="228904"/>
          </a:xfrm>
          <a:prstGeom prst="rect">
            <a:avLst/>
          </a:prstGeom>
        </p:spPr>
      </p:pic>
      <p:sp>
        <p:nvSpPr>
          <p:cNvPr id="95" name="Line 84"/>
          <p:cNvSpPr>
            <a:spLocks noChangeShapeType="1"/>
          </p:cNvSpPr>
          <p:nvPr/>
        </p:nvSpPr>
        <p:spPr bwMode="auto">
          <a:xfrm flipH="1">
            <a:off x="2728820" y="5085184"/>
            <a:ext cx="539992" cy="0"/>
          </a:xfrm>
          <a:prstGeom prst="line">
            <a:avLst/>
          </a:prstGeom>
          <a:noFill/>
          <a:ln w="19050">
            <a:solidFill>
              <a:srgbClr val="EA5550"/>
            </a:solidFill>
            <a:round/>
            <a:headEnd type="none" w="med" len="med"/>
            <a:tailEnd type="arrow" w="med" len="med"/>
          </a:ln>
        </p:spPr>
        <p:txBody>
          <a:bodyPr/>
          <a:lstStyle/>
          <a:p>
            <a:endParaRPr lang="ja-JP" altLang="en-US" sz="700"/>
          </a:p>
        </p:txBody>
      </p:sp>
      <p:sp>
        <p:nvSpPr>
          <p:cNvPr id="96" name="Rectangle 191"/>
          <p:cNvSpPr>
            <a:spLocks noChangeArrowheads="1"/>
          </p:cNvSpPr>
          <p:nvPr/>
        </p:nvSpPr>
        <p:spPr bwMode="auto">
          <a:xfrm>
            <a:off x="3685804" y="3398157"/>
            <a:ext cx="10571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1" dirty="0" smtClean="0">
                <a:solidFill>
                  <a:srgbClr val="EA5550"/>
                </a:solidFill>
                <a:latin typeface="Arial" pitchFamily="34" charset="0"/>
                <a:cs typeface="Arial" pitchFamily="34" charset="0"/>
              </a:rPr>
              <a:t>092-123-4322</a:t>
            </a:r>
            <a:endParaRPr lang="ja-JP" altLang="en-US" sz="1000" b="1" dirty="0">
              <a:solidFill>
                <a:srgbClr val="EA5550"/>
              </a:solidFill>
              <a:latin typeface="Arial" pitchFamily="34" charset="0"/>
              <a:cs typeface="Arial" pitchFamily="34" charset="0"/>
            </a:endParaRPr>
          </a:p>
        </p:txBody>
      </p:sp>
      <p:sp>
        <p:nvSpPr>
          <p:cNvPr id="97" name="Rectangle 197"/>
          <p:cNvSpPr>
            <a:spLocks noChangeArrowheads="1"/>
          </p:cNvSpPr>
          <p:nvPr/>
        </p:nvSpPr>
        <p:spPr bwMode="auto">
          <a:xfrm>
            <a:off x="3667069" y="5558067"/>
            <a:ext cx="10571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dirty="0">
                <a:solidFill>
                  <a:srgbClr val="EA5550"/>
                </a:solidFill>
                <a:latin typeface="Arial" pitchFamily="34" charset="0"/>
                <a:cs typeface="Arial" pitchFamily="34" charset="0"/>
              </a:rPr>
              <a:t>080-888-7777</a:t>
            </a:r>
            <a:endParaRPr lang="ja-JP" altLang="en-US" sz="1000" dirty="0">
              <a:solidFill>
                <a:srgbClr val="EA5550"/>
              </a:solidFill>
              <a:latin typeface="Arial" pitchFamily="34" charset="0"/>
              <a:cs typeface="Arial" pitchFamily="34" charset="0"/>
            </a:endParaRPr>
          </a:p>
        </p:txBody>
      </p:sp>
      <p:pic>
        <p:nvPicPr>
          <p:cNvPr id="99" name="Picture 65" descr="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9924" y="2365029"/>
            <a:ext cx="9366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テキスト ボックス 100"/>
          <p:cNvSpPr txBox="1"/>
          <p:nvPr/>
        </p:nvSpPr>
        <p:spPr>
          <a:xfrm>
            <a:off x="110170" y="332656"/>
            <a:ext cx="8926326" cy="523220"/>
          </a:xfrm>
          <a:prstGeom prst="rect">
            <a:avLst/>
          </a:prstGeom>
          <a:noFill/>
        </p:spPr>
        <p:txBody>
          <a:bodyPr wrap="square" rtlCol="0">
            <a:spAutoFit/>
          </a:bodyPr>
          <a:lstStyle/>
          <a:p>
            <a:r>
              <a:rPr lang="en-US" altLang="ja-JP" sz="2800" b="1" dirty="0">
                <a:solidFill>
                  <a:srgbClr val="EA5550"/>
                </a:solidFill>
                <a:latin typeface="Calibri" pitchFamily="34" charset="0"/>
              </a:rPr>
              <a:t>Cellular Phone Integration </a:t>
            </a:r>
            <a:r>
              <a:rPr lang="en-US" altLang="ja-JP" b="1" dirty="0" smtClean="0">
                <a:solidFill>
                  <a:srgbClr val="EA5550"/>
                </a:solidFill>
                <a:latin typeface="Calibri" pitchFamily="34" charset="0"/>
              </a:rPr>
              <a:t>-Make a Call-</a:t>
            </a:r>
            <a:endParaRPr kumimoji="1" lang="ja-JP" altLang="en-US" b="1" dirty="0">
              <a:solidFill>
                <a:srgbClr val="EA5550"/>
              </a:solidFill>
              <a:latin typeface="Calibri" pitchFamily="34" charset="0"/>
            </a:endParaRPr>
          </a:p>
        </p:txBody>
      </p:sp>
      <p:sp>
        <p:nvSpPr>
          <p:cNvPr id="103" name="テキスト ボックス 148"/>
          <p:cNvSpPr txBox="1">
            <a:spLocks noChangeArrowheads="1"/>
          </p:cNvSpPr>
          <p:nvPr/>
        </p:nvSpPr>
        <p:spPr bwMode="auto">
          <a:xfrm>
            <a:off x="246408" y="798550"/>
            <a:ext cx="3605511"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Smart Remote Extension</a:t>
            </a:r>
          </a:p>
        </p:txBody>
      </p:sp>
      <p:grpSp>
        <p:nvGrpSpPr>
          <p:cNvPr id="49" name="グループ化 48"/>
          <p:cNvGrpSpPr/>
          <p:nvPr/>
        </p:nvGrpSpPr>
        <p:grpSpPr>
          <a:xfrm>
            <a:off x="201023" y="1875997"/>
            <a:ext cx="1037827" cy="360040"/>
            <a:chOff x="539552" y="3717032"/>
            <a:chExt cx="1037827" cy="360040"/>
          </a:xfrm>
          <a:solidFill>
            <a:srgbClr val="FCE2DA"/>
          </a:solidFill>
        </p:grpSpPr>
        <p:sp>
          <p:nvSpPr>
            <p:cNvPr id="47" name="円形吹き出し 46"/>
            <p:cNvSpPr/>
            <p:nvPr/>
          </p:nvSpPr>
          <p:spPr>
            <a:xfrm>
              <a:off x="539552" y="3717032"/>
              <a:ext cx="1008112" cy="360040"/>
            </a:xfrm>
            <a:prstGeom prst="wedgeEllipseCallout">
              <a:avLst>
                <a:gd name="adj1" fmla="val 20610"/>
                <a:gd name="adj2" fmla="val 113968"/>
              </a:avLst>
            </a:prstGeom>
            <a:grpFill/>
            <a:ln w="12700">
              <a:solidFill>
                <a:srgbClr val="EA5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b="1" dirty="0" smtClean="0">
                <a:solidFill>
                  <a:srgbClr val="EA5550"/>
                </a:solidFill>
                <a:latin typeface="Arial" charset="0"/>
                <a:ea typeface="HGP創英角ｺﾞｼｯｸUB" pitchFamily="50" charset="-128"/>
              </a:endParaRPr>
            </a:p>
          </p:txBody>
        </p:sp>
        <p:sp>
          <p:nvSpPr>
            <p:cNvPr id="48" name="テキスト ボックス 47"/>
            <p:cNvSpPr txBox="1"/>
            <p:nvPr/>
          </p:nvSpPr>
          <p:spPr>
            <a:xfrm>
              <a:off x="549213" y="3778649"/>
              <a:ext cx="1028166" cy="246221"/>
            </a:xfrm>
            <a:prstGeom prst="rect">
              <a:avLst/>
            </a:prstGeom>
            <a:noFill/>
          </p:spPr>
          <p:txBody>
            <a:bodyPr wrap="square" rtlCol="0">
              <a:spAutoFit/>
            </a:bodyPr>
            <a:lstStyle/>
            <a:p>
              <a:pPr algn="ctr">
                <a:spcBef>
                  <a:spcPct val="0"/>
                </a:spcBef>
              </a:pPr>
              <a:r>
                <a:rPr lang="en-US" altLang="ja-JP" sz="1000" b="1" dirty="0" smtClean="0">
                  <a:solidFill>
                    <a:srgbClr val="EA5550"/>
                  </a:solidFill>
                  <a:latin typeface="Arial" pitchFamily="34" charset="0"/>
                  <a:cs typeface="Arial" pitchFamily="34" charset="0"/>
                </a:rPr>
                <a:t>092-123-4322</a:t>
              </a:r>
              <a:endParaRPr lang="en-US" altLang="ja-JP" sz="1000" b="1" dirty="0">
                <a:solidFill>
                  <a:srgbClr val="EA5550"/>
                </a:solidFill>
                <a:latin typeface="Arial" pitchFamily="34" charset="0"/>
                <a:cs typeface="Arial" pitchFamily="34" charset="0"/>
              </a:endParaRPr>
            </a:p>
          </p:txBody>
        </p:sp>
      </p:grpSp>
      <p:sp>
        <p:nvSpPr>
          <p:cNvPr id="50" name="テキスト ボックス 49"/>
          <p:cNvSpPr txBox="1"/>
          <p:nvPr/>
        </p:nvSpPr>
        <p:spPr>
          <a:xfrm>
            <a:off x="5558663" y="4848259"/>
            <a:ext cx="3129395" cy="430887"/>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Businesspeople that work both inside and outside the company.</a:t>
            </a:r>
          </a:p>
        </p:txBody>
      </p:sp>
      <p:sp>
        <p:nvSpPr>
          <p:cNvPr id="54" name="テキスト ボックス 53"/>
          <p:cNvSpPr txBox="1"/>
          <p:nvPr/>
        </p:nvSpPr>
        <p:spPr>
          <a:xfrm>
            <a:off x="2123728" y="2348880"/>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extLst>
      <p:ext uri="{BB962C8B-B14F-4D97-AF65-F5344CB8AC3E}">
        <p14:creationId xmlns:p14="http://schemas.microsoft.com/office/powerpoint/2010/main" val="709986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2405410" y="2924945"/>
            <a:ext cx="1984447" cy="1224136"/>
            <a:chOff x="2405410" y="3068961"/>
            <a:chExt cx="1984447" cy="1224136"/>
          </a:xfrm>
        </p:grpSpPr>
        <p:sp>
          <p:nvSpPr>
            <p:cNvPr id="64" name="AutoShape 66"/>
            <p:cNvSpPr>
              <a:spLocks noChangeArrowheads="1"/>
            </p:cNvSpPr>
            <p:nvPr/>
          </p:nvSpPr>
          <p:spPr bwMode="auto">
            <a:xfrm rot="5400000">
              <a:off x="2913693" y="2816933"/>
              <a:ext cx="1224136" cy="1728192"/>
            </a:xfrm>
            <a:prstGeom prst="roundRect">
              <a:avLst>
                <a:gd name="adj" fmla="val 10690"/>
              </a:avLst>
            </a:prstGeom>
            <a:solidFill>
              <a:srgbClr val="FCE2DA"/>
            </a:solidFill>
            <a:ln w="25400" algn="ctr">
              <a:noFill/>
              <a:round/>
              <a:headEnd/>
              <a:tailEnd/>
            </a:ln>
          </p:spPr>
          <p:txBody>
            <a:bodyPr wrap="none" anchor="ctr"/>
            <a:lstStyle/>
            <a:p>
              <a:endParaRPr lang="ja-JP" altLang="ja-JP">
                <a:solidFill>
                  <a:srgbClr val="FF0000"/>
                </a:solidFill>
              </a:endParaRPr>
            </a:p>
          </p:txBody>
        </p:sp>
        <p:sp>
          <p:nvSpPr>
            <p:cNvPr id="65" name="AutoShape 68"/>
            <p:cNvSpPr>
              <a:spLocks noChangeArrowheads="1"/>
            </p:cNvSpPr>
            <p:nvPr/>
          </p:nvSpPr>
          <p:spPr bwMode="auto">
            <a:xfrm rot="5400000" flipV="1">
              <a:off x="1983026" y="3534777"/>
              <a:ext cx="1132077" cy="287309"/>
            </a:xfrm>
            <a:prstGeom prst="triangle">
              <a:avLst>
                <a:gd name="adj" fmla="val 50000"/>
              </a:avLst>
            </a:prstGeom>
            <a:solidFill>
              <a:srgbClr val="FCE2DA"/>
            </a:solidFill>
            <a:ln w="25400" algn="ctr">
              <a:noFill/>
              <a:miter lim="800000"/>
              <a:headEnd/>
              <a:tailEnd/>
            </a:ln>
          </p:spPr>
          <p:txBody>
            <a:bodyPr wrap="none" anchor="ctr"/>
            <a:lstStyle/>
            <a:p>
              <a:endParaRPr lang="ja-JP" altLang="en-US">
                <a:solidFill>
                  <a:srgbClr val="FF0000"/>
                </a:solidFill>
              </a:endParaRPr>
            </a:p>
          </p:txBody>
        </p:sp>
      </p:grpSp>
      <p:sp>
        <p:nvSpPr>
          <p:cNvPr id="4" name="Line 15"/>
          <p:cNvSpPr>
            <a:spLocks noChangeShapeType="1"/>
          </p:cNvSpPr>
          <p:nvPr/>
        </p:nvSpPr>
        <p:spPr bwMode="auto">
          <a:xfrm>
            <a:off x="1734976" y="2976899"/>
            <a:ext cx="0" cy="1296144"/>
          </a:xfrm>
          <a:prstGeom prst="line">
            <a:avLst/>
          </a:prstGeom>
          <a:noFill/>
          <a:ln w="25400">
            <a:solidFill>
              <a:srgbClr val="EA5550"/>
            </a:solidFill>
            <a:prstDash val="sysDot"/>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15" name="Rectangle 41"/>
          <p:cNvSpPr>
            <a:spLocks noChangeArrowheads="1"/>
          </p:cNvSpPr>
          <p:nvPr/>
        </p:nvSpPr>
        <p:spPr bwMode="auto">
          <a:xfrm>
            <a:off x="303213" y="771525"/>
            <a:ext cx="84661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ja-JP" altLang="en-US" sz="2000" dirty="0"/>
          </a:p>
        </p:txBody>
      </p:sp>
      <p:graphicFrame>
        <p:nvGraphicFramePr>
          <p:cNvPr id="19" name="Group 63"/>
          <p:cNvGraphicFramePr>
            <a:graphicFrameLocks noGrp="1"/>
          </p:cNvGraphicFramePr>
          <p:nvPr/>
        </p:nvGraphicFramePr>
        <p:xfrm>
          <a:off x="2771800" y="3243420"/>
          <a:ext cx="1440160" cy="731520"/>
        </p:xfrm>
        <a:graphic>
          <a:graphicData uri="http://schemas.openxmlformats.org/drawingml/2006/table">
            <a:tbl>
              <a:tblPr/>
              <a:tblGrid>
                <a:gridCol w="720080"/>
                <a:gridCol w="720080"/>
              </a:tblGrid>
              <a:tr h="198438">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rgbClr val="005BAC"/>
                          </a:solidFill>
                          <a:effectLst/>
                          <a:latin typeface="Arial" pitchFamily="34" charset="0"/>
                          <a:ea typeface="ＭＳ Ｐゴシック" pitchFamily="50" charset="-128"/>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rgbClr val="005BAC"/>
                          </a:solidFill>
                          <a:effectLst/>
                          <a:latin typeface="Arial" pitchFamily="34" charset="0"/>
                          <a:ea typeface="ＭＳ Ｐゴシック" pitchFamily="50" charset="-128"/>
                        </a:rPr>
                        <a:t>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005BAC"/>
                          </a:solidFill>
                          <a:effectLst/>
                          <a:latin typeface="Arial" pitchFamily="34" charset="0"/>
                          <a:ea typeface="ＭＳ Ｐゴシック" pitchFamily="50" charset="-128"/>
                        </a:rPr>
                        <a:t>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rgbClr val="005BAC"/>
                          </a:solidFill>
                          <a:effectLst/>
                          <a:latin typeface="Arial" pitchFamily="34" charset="0"/>
                          <a:ea typeface="ＭＳ Ｐゴシック" pitchFamily="50" charset="-128"/>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bg1"/>
                          </a:solidFill>
                          <a:effectLst/>
                          <a:latin typeface="Arial" pitchFamily="34" charset="0"/>
                          <a:ea typeface="ＭＳ Ｐゴシック" pitchFamily="50" charset="-128"/>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6C69"/>
                    </a:solidFill>
                  </a:tcPr>
                </a:tc>
                <a:tc>
                  <a:txBody>
                    <a:bodyPr/>
                    <a:lstStyle>
                      <a:lvl1pPr algn="l" eaLnBrk="0" hangingPunct="0">
                        <a:spcBef>
                          <a:spcPct val="20000"/>
                        </a:spcBef>
                        <a:defRPr kumimoji="1" sz="2800">
                          <a:solidFill>
                            <a:schemeClr val="tx1"/>
                          </a:solidFill>
                          <a:latin typeface="Arial" pitchFamily="34" charset="0"/>
                          <a:ea typeface="ＭＳ Ｐゴシック" pitchFamily="50" charset="-128"/>
                        </a:defRPr>
                      </a:lvl1pPr>
                      <a:lvl2pPr algn="l" eaLnBrk="0" hangingPunct="0">
                        <a:spcBef>
                          <a:spcPct val="20000"/>
                        </a:spcBef>
                        <a:defRPr kumimoji="1" sz="2400">
                          <a:solidFill>
                            <a:schemeClr val="tx1"/>
                          </a:solidFill>
                          <a:latin typeface="Arial" pitchFamily="34" charset="0"/>
                          <a:ea typeface="ＭＳ Ｐゴシック" pitchFamily="50" charset="-128"/>
                        </a:defRPr>
                      </a:lvl2pPr>
                      <a:lvl3pPr algn="l" eaLnBrk="0" hangingPunct="0">
                        <a:spcBef>
                          <a:spcPct val="20000"/>
                        </a:spcBef>
                        <a:defRPr kumimoji="1" sz="2000">
                          <a:solidFill>
                            <a:schemeClr val="tx1"/>
                          </a:solidFill>
                          <a:latin typeface="Arial" pitchFamily="34" charset="0"/>
                          <a:ea typeface="ＭＳ Ｐゴシック" pitchFamily="50" charset="-128"/>
                        </a:defRPr>
                      </a:lvl3pPr>
                      <a:lvl4pPr algn="l" eaLnBrk="0" hangingPunct="0">
                        <a:spcBef>
                          <a:spcPct val="20000"/>
                        </a:spcBef>
                        <a:defRPr kumimoji="1">
                          <a:solidFill>
                            <a:schemeClr val="tx1"/>
                          </a:solidFill>
                          <a:latin typeface="Arial" pitchFamily="34" charset="0"/>
                          <a:ea typeface="ＭＳ Ｐゴシック" pitchFamily="50" charset="-128"/>
                        </a:defRPr>
                      </a:lvl4pPr>
                      <a:lvl5pPr algn="l" eaLnBrk="0" hangingPunct="0">
                        <a:spcBef>
                          <a:spcPct val="20000"/>
                        </a:spcBef>
                        <a:defRPr kumimoji="1">
                          <a:solidFill>
                            <a:schemeClr val="tx1"/>
                          </a:solidFill>
                          <a:latin typeface="Arial" pitchFamily="34" charset="0"/>
                          <a:ea typeface="ＭＳ Ｐゴシック" pitchFamily="50" charset="-128"/>
                        </a:defRPr>
                      </a:lvl5pPr>
                      <a:lvl6pPr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 name="Rectangle 139"/>
          <p:cNvSpPr>
            <a:spLocks noChangeArrowheads="1"/>
          </p:cNvSpPr>
          <p:nvPr/>
        </p:nvSpPr>
        <p:spPr bwMode="auto">
          <a:xfrm>
            <a:off x="2062111" y="5619684"/>
            <a:ext cx="10081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000" dirty="0" smtClean="0">
                <a:solidFill>
                  <a:srgbClr val="595757"/>
                </a:solidFill>
                <a:latin typeface="Arial" pitchFamily="34" charset="0"/>
                <a:cs typeface="Arial" pitchFamily="34" charset="0"/>
              </a:rPr>
              <a:t>No answer</a:t>
            </a:r>
            <a:endParaRPr lang="ja-JP" altLang="en-US" sz="1000" dirty="0">
              <a:solidFill>
                <a:srgbClr val="595757"/>
              </a:solidFill>
              <a:latin typeface="Arial" pitchFamily="34" charset="0"/>
              <a:cs typeface="Arial" pitchFamily="34" charset="0"/>
            </a:endParaRPr>
          </a:p>
        </p:txBody>
      </p:sp>
      <p:sp>
        <p:nvSpPr>
          <p:cNvPr id="36" name="テキスト ボックス 35"/>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EA5550"/>
                </a:solidFill>
                <a:latin typeface="Calibri" pitchFamily="34" charset="0"/>
              </a:rPr>
              <a:t>Voice Mail Solution </a:t>
            </a:r>
            <a:r>
              <a:rPr lang="en-US" altLang="ja-JP" b="1" dirty="0">
                <a:solidFill>
                  <a:srgbClr val="EA5550"/>
                </a:solidFill>
              </a:rPr>
              <a:t>-</a:t>
            </a:r>
            <a:r>
              <a:rPr lang="en-US" altLang="ja-JP" b="1" dirty="0" smtClean="0">
                <a:solidFill>
                  <a:srgbClr val="EA5550"/>
                </a:solidFill>
              </a:rPr>
              <a:t>Voice Mail- </a:t>
            </a:r>
            <a:endParaRPr kumimoji="1" lang="ja-JP" altLang="en-US" b="1" dirty="0">
              <a:solidFill>
                <a:srgbClr val="EA5550"/>
              </a:solidFill>
            </a:endParaRPr>
          </a:p>
        </p:txBody>
      </p:sp>
      <p:grpSp>
        <p:nvGrpSpPr>
          <p:cNvPr id="23" name="グループ化 11"/>
          <p:cNvGrpSpPr/>
          <p:nvPr/>
        </p:nvGrpSpPr>
        <p:grpSpPr>
          <a:xfrm>
            <a:off x="5508104" y="1844824"/>
            <a:ext cx="3312368" cy="1152128"/>
            <a:chOff x="5508104" y="2565699"/>
            <a:chExt cx="3312368" cy="1152128"/>
          </a:xfrm>
        </p:grpSpPr>
        <p:sp>
          <p:nvSpPr>
            <p:cNvPr id="24" name="角丸四角形 23"/>
            <p:cNvSpPr/>
            <p:nvPr/>
          </p:nvSpPr>
          <p:spPr>
            <a:xfrm>
              <a:off x="5508104" y="2780927"/>
              <a:ext cx="3312368" cy="936900"/>
            </a:xfrm>
            <a:prstGeom prst="roundRect">
              <a:avLst>
                <a:gd name="adj" fmla="val 6607"/>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endParaRPr kumimoji="1" lang="ja-JP" altLang="en-US" dirty="0"/>
            </a:p>
          </p:txBody>
        </p:sp>
        <p:grpSp>
          <p:nvGrpSpPr>
            <p:cNvPr id="25" name="グループ化 9"/>
            <p:cNvGrpSpPr/>
            <p:nvPr/>
          </p:nvGrpSpPr>
          <p:grpSpPr>
            <a:xfrm>
              <a:off x="5508104" y="2565699"/>
              <a:ext cx="3312368" cy="299049"/>
              <a:chOff x="5436096" y="1761799"/>
              <a:chExt cx="3312368" cy="299049"/>
            </a:xfrm>
          </p:grpSpPr>
          <p:sp>
            <p:nvSpPr>
              <p:cNvPr id="26" name="角丸四角形 25"/>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grpSp>
        <p:nvGrpSpPr>
          <p:cNvPr id="31" name="グループ化 11"/>
          <p:cNvGrpSpPr/>
          <p:nvPr/>
        </p:nvGrpSpPr>
        <p:grpSpPr>
          <a:xfrm>
            <a:off x="5508104" y="3212976"/>
            <a:ext cx="3312368" cy="1368152"/>
            <a:chOff x="5508104" y="2565699"/>
            <a:chExt cx="3312368" cy="1368152"/>
          </a:xfrm>
        </p:grpSpPr>
        <p:sp>
          <p:nvSpPr>
            <p:cNvPr id="33" name="角丸四角形 32"/>
            <p:cNvSpPr/>
            <p:nvPr/>
          </p:nvSpPr>
          <p:spPr>
            <a:xfrm>
              <a:off x="5508104" y="2780929"/>
              <a:ext cx="3312368" cy="1152922"/>
            </a:xfrm>
            <a:prstGeom prst="roundRect">
              <a:avLst>
                <a:gd name="adj" fmla="val 6611"/>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9"/>
            <p:cNvGrpSpPr/>
            <p:nvPr/>
          </p:nvGrpSpPr>
          <p:grpSpPr>
            <a:xfrm>
              <a:off x="5508104" y="2565699"/>
              <a:ext cx="3312368" cy="299049"/>
              <a:chOff x="5436096" y="1761799"/>
              <a:chExt cx="3312368" cy="299049"/>
            </a:xfrm>
          </p:grpSpPr>
          <p:sp>
            <p:nvSpPr>
              <p:cNvPr id="40" name="角丸四角形 39"/>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42" name="テキスト ボックス 41"/>
          <p:cNvSpPr txBox="1"/>
          <p:nvPr/>
        </p:nvSpPr>
        <p:spPr>
          <a:xfrm>
            <a:off x="886285" y="3161750"/>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pic>
        <p:nvPicPr>
          <p:cNvPr id="44" name="Picture 55" descr="C:\Documents and Settings\noriko_shinohara.ITP\デスクトップ\illust\ai-png\Education-7.png"/>
          <p:cNvPicPr>
            <a:picLocks noChangeAspect="1" noChangeArrowheads="1"/>
          </p:cNvPicPr>
          <p:nvPr/>
        </p:nvPicPr>
        <p:blipFill>
          <a:blip r:embed="rId2" cstate="print"/>
          <a:srcRect r="99"/>
          <a:stretch>
            <a:fillRect/>
          </a:stretch>
        </p:blipFill>
        <p:spPr bwMode="auto">
          <a:xfrm>
            <a:off x="1322981" y="1772816"/>
            <a:ext cx="851397" cy="720080"/>
          </a:xfrm>
          <a:prstGeom prst="rect">
            <a:avLst/>
          </a:prstGeom>
          <a:noFill/>
          <a:ln w="9525">
            <a:noFill/>
            <a:miter lim="800000"/>
            <a:headEnd/>
            <a:tailEnd/>
          </a:ln>
        </p:spPr>
      </p:pic>
      <p:sp>
        <p:nvSpPr>
          <p:cNvPr id="45" name="Text Box 41"/>
          <p:cNvSpPr txBox="1">
            <a:spLocks noChangeArrowheads="1"/>
          </p:cNvSpPr>
          <p:nvPr/>
        </p:nvSpPr>
        <p:spPr bwMode="auto">
          <a:xfrm>
            <a:off x="1096566" y="2492896"/>
            <a:ext cx="12241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Customer or </a:t>
            </a:r>
          </a:p>
          <a:p>
            <a:pPr algn="ctr"/>
            <a:r>
              <a:rPr lang="en-US" altLang="ja-JP" sz="1000" dirty="0" smtClean="0">
                <a:solidFill>
                  <a:srgbClr val="005BAC"/>
                </a:solidFill>
              </a:rPr>
              <a:t>other extension </a:t>
            </a:r>
            <a:endParaRPr lang="en-US" altLang="ja-JP" sz="1000" dirty="0">
              <a:solidFill>
                <a:srgbClr val="005BAC"/>
              </a:solidFill>
            </a:endParaRPr>
          </a:p>
        </p:txBody>
      </p:sp>
      <p:grpSp>
        <p:nvGrpSpPr>
          <p:cNvPr id="60" name="グループ化 59"/>
          <p:cNvGrpSpPr/>
          <p:nvPr/>
        </p:nvGrpSpPr>
        <p:grpSpPr>
          <a:xfrm>
            <a:off x="808534" y="3573016"/>
            <a:ext cx="1728192" cy="1296144"/>
            <a:chOff x="1259632" y="3717032"/>
            <a:chExt cx="1728192" cy="1296144"/>
          </a:xfrm>
        </p:grpSpPr>
        <p:sp>
          <p:nvSpPr>
            <p:cNvPr id="5" name="Line 4"/>
            <p:cNvSpPr>
              <a:spLocks noChangeShapeType="1"/>
            </p:cNvSpPr>
            <p:nvPr/>
          </p:nvSpPr>
          <p:spPr bwMode="auto">
            <a:xfrm>
              <a:off x="1259632" y="4509120"/>
              <a:ext cx="1728192" cy="0"/>
            </a:xfrm>
            <a:prstGeom prst="line">
              <a:avLst/>
            </a:prstGeom>
            <a:noFill/>
            <a:ln w="19050">
              <a:solidFill>
                <a:srgbClr val="EA55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7" name="Line 3"/>
            <p:cNvSpPr>
              <a:spLocks noChangeShapeType="1"/>
            </p:cNvSpPr>
            <p:nvPr/>
          </p:nvSpPr>
          <p:spPr bwMode="auto">
            <a:xfrm flipH="1">
              <a:off x="1270023" y="4509120"/>
              <a:ext cx="0" cy="504056"/>
            </a:xfrm>
            <a:prstGeom prst="line">
              <a:avLst/>
            </a:prstGeom>
            <a:noFill/>
            <a:ln w="19050">
              <a:solidFill>
                <a:srgbClr val="EA55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58" name="Line 3"/>
            <p:cNvSpPr>
              <a:spLocks noChangeShapeType="1"/>
            </p:cNvSpPr>
            <p:nvPr/>
          </p:nvSpPr>
          <p:spPr bwMode="auto">
            <a:xfrm flipH="1">
              <a:off x="2123728" y="3717032"/>
              <a:ext cx="0" cy="1296144"/>
            </a:xfrm>
            <a:prstGeom prst="line">
              <a:avLst/>
            </a:prstGeom>
            <a:noFill/>
            <a:ln w="19050">
              <a:solidFill>
                <a:srgbClr val="EA55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59" name="Line 3"/>
            <p:cNvSpPr>
              <a:spLocks noChangeShapeType="1"/>
            </p:cNvSpPr>
            <p:nvPr/>
          </p:nvSpPr>
          <p:spPr bwMode="auto">
            <a:xfrm flipH="1">
              <a:off x="2987824" y="4498728"/>
              <a:ext cx="0" cy="514448"/>
            </a:xfrm>
            <a:prstGeom prst="line">
              <a:avLst/>
            </a:prstGeom>
            <a:noFill/>
            <a:ln w="19050">
              <a:solidFill>
                <a:srgbClr val="EA55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grpSp>
      <p:grpSp>
        <p:nvGrpSpPr>
          <p:cNvPr id="57" name="グループ化 56"/>
          <p:cNvGrpSpPr/>
          <p:nvPr/>
        </p:nvGrpSpPr>
        <p:grpSpPr>
          <a:xfrm>
            <a:off x="1356023" y="4734770"/>
            <a:ext cx="648072" cy="943998"/>
            <a:chOff x="1807121" y="4725144"/>
            <a:chExt cx="648072" cy="943998"/>
          </a:xfrm>
        </p:grpSpPr>
        <p:pic>
          <p:nvPicPr>
            <p:cNvPr id="49" name="Picture 6" descr="E:\Panasonic2011\和田さま☆アイコン集\from_dobashi\Proprietary Telephone\NT343_DT343.png"/>
            <p:cNvPicPr>
              <a:picLocks noChangeAspect="1" noChangeArrowheads="1"/>
            </p:cNvPicPr>
            <p:nvPr/>
          </p:nvPicPr>
          <p:blipFill>
            <a:blip r:embed="rId3" cstate="print"/>
            <a:srcRect/>
            <a:stretch>
              <a:fillRect/>
            </a:stretch>
          </p:blipFill>
          <p:spPr bwMode="auto">
            <a:xfrm>
              <a:off x="1907704" y="4725144"/>
              <a:ext cx="448733" cy="504056"/>
            </a:xfrm>
            <a:prstGeom prst="rect">
              <a:avLst/>
            </a:prstGeom>
            <a:noFill/>
            <a:ln w="9525">
              <a:noFill/>
              <a:miter lim="800000"/>
              <a:headEnd/>
              <a:tailEnd/>
            </a:ln>
          </p:spPr>
        </p:pic>
        <p:sp>
          <p:nvSpPr>
            <p:cNvPr id="53" name="Text Box 41"/>
            <p:cNvSpPr txBox="1">
              <a:spLocks noChangeArrowheads="1"/>
            </p:cNvSpPr>
            <p:nvPr/>
          </p:nvSpPr>
          <p:spPr bwMode="auto">
            <a:xfrm>
              <a:off x="1807121" y="5269032"/>
              <a:ext cx="648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cs typeface="Arial" pitchFamily="34" charset="0"/>
                </a:rPr>
                <a:t>102         </a:t>
              </a:r>
              <a:br>
                <a:rPr lang="en-US" altLang="ja-JP" sz="1000" dirty="0" smtClean="0">
                  <a:solidFill>
                    <a:srgbClr val="005BAC"/>
                  </a:solidFill>
                  <a:cs typeface="Arial" pitchFamily="34" charset="0"/>
                </a:rPr>
              </a:br>
              <a:r>
                <a:rPr lang="en-US" altLang="ja-JP" sz="1000" dirty="0" smtClean="0">
                  <a:solidFill>
                    <a:srgbClr val="005BAC"/>
                  </a:solidFill>
                  <a:cs typeface="Arial" pitchFamily="34" charset="0"/>
                </a:rPr>
                <a:t> Mike</a:t>
              </a:r>
              <a:endParaRPr lang="en-US" altLang="ja-JP" sz="1000" dirty="0">
                <a:solidFill>
                  <a:srgbClr val="005BAC"/>
                </a:solidFill>
              </a:endParaRPr>
            </a:p>
          </p:txBody>
        </p:sp>
      </p:grpSp>
      <p:grpSp>
        <p:nvGrpSpPr>
          <p:cNvPr id="55" name="グループ化 54"/>
          <p:cNvGrpSpPr/>
          <p:nvPr/>
        </p:nvGrpSpPr>
        <p:grpSpPr>
          <a:xfrm>
            <a:off x="467544" y="4734770"/>
            <a:ext cx="648072" cy="928549"/>
            <a:chOff x="918642" y="4725144"/>
            <a:chExt cx="648072" cy="928549"/>
          </a:xfrm>
        </p:grpSpPr>
        <p:pic>
          <p:nvPicPr>
            <p:cNvPr id="51" name="図 78" descr="NT511.png"/>
            <p:cNvPicPr>
              <a:picLocks noChangeAspect="1"/>
            </p:cNvPicPr>
            <p:nvPr/>
          </p:nvPicPr>
          <p:blipFill>
            <a:blip r:embed="rId4" cstate="print"/>
            <a:srcRect/>
            <a:stretch>
              <a:fillRect/>
            </a:stretch>
          </p:blipFill>
          <p:spPr bwMode="auto">
            <a:xfrm>
              <a:off x="1043608" y="4725144"/>
              <a:ext cx="438269" cy="504056"/>
            </a:xfrm>
            <a:prstGeom prst="rect">
              <a:avLst/>
            </a:prstGeom>
            <a:noFill/>
            <a:ln w="9525">
              <a:noFill/>
              <a:miter lim="800000"/>
              <a:headEnd/>
              <a:tailEnd/>
            </a:ln>
          </p:spPr>
        </p:pic>
        <p:sp>
          <p:nvSpPr>
            <p:cNvPr id="52" name="Text Box 41"/>
            <p:cNvSpPr txBox="1">
              <a:spLocks noChangeArrowheads="1"/>
            </p:cNvSpPr>
            <p:nvPr/>
          </p:nvSpPr>
          <p:spPr bwMode="auto">
            <a:xfrm>
              <a:off x="918642" y="5253583"/>
              <a:ext cx="648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cs typeface="Arial" pitchFamily="34" charset="0"/>
                </a:rPr>
                <a:t>101         </a:t>
              </a:r>
              <a:br>
                <a:rPr lang="en-US" altLang="ja-JP" sz="1000" dirty="0" smtClean="0">
                  <a:solidFill>
                    <a:srgbClr val="005BAC"/>
                  </a:solidFill>
                  <a:cs typeface="Arial" pitchFamily="34" charset="0"/>
                </a:rPr>
              </a:br>
              <a:r>
                <a:rPr lang="en-US" altLang="ja-JP" sz="1000" dirty="0" smtClean="0">
                  <a:solidFill>
                    <a:srgbClr val="005BAC"/>
                  </a:solidFill>
                  <a:cs typeface="Arial" pitchFamily="34" charset="0"/>
                </a:rPr>
                <a:t>Susan</a:t>
              </a:r>
              <a:endParaRPr lang="en-US" altLang="ja-JP" sz="1000" dirty="0">
                <a:solidFill>
                  <a:srgbClr val="005BAC"/>
                </a:solidFill>
              </a:endParaRPr>
            </a:p>
          </p:txBody>
        </p:sp>
      </p:grpSp>
      <p:pic>
        <p:nvPicPr>
          <p:cNvPr id="43" name="図 42" descr="NS500.png"/>
          <p:cNvPicPr>
            <a:picLocks noChangeAspect="1"/>
          </p:cNvPicPr>
          <p:nvPr/>
        </p:nvPicPr>
        <p:blipFill>
          <a:blip r:embed="rId5" cstate="print"/>
          <a:stretch>
            <a:fillRect/>
          </a:stretch>
        </p:blipFill>
        <p:spPr>
          <a:xfrm>
            <a:off x="1024558" y="3403504"/>
            <a:ext cx="1296144" cy="242369"/>
          </a:xfrm>
          <a:prstGeom prst="rect">
            <a:avLst/>
          </a:prstGeom>
        </p:spPr>
      </p:pic>
      <p:sp>
        <p:nvSpPr>
          <p:cNvPr id="62" name="Line 15"/>
          <p:cNvSpPr>
            <a:spLocks noChangeShapeType="1"/>
          </p:cNvSpPr>
          <p:nvPr/>
        </p:nvSpPr>
        <p:spPr bwMode="auto">
          <a:xfrm>
            <a:off x="2619125" y="4252261"/>
            <a:ext cx="0" cy="545757"/>
          </a:xfrm>
          <a:prstGeom prst="line">
            <a:avLst/>
          </a:prstGeom>
          <a:noFill/>
          <a:ln w="25400">
            <a:solidFill>
              <a:srgbClr val="EA555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63" name="Line 15"/>
          <p:cNvSpPr>
            <a:spLocks noChangeShapeType="1"/>
          </p:cNvSpPr>
          <p:nvPr/>
        </p:nvSpPr>
        <p:spPr bwMode="auto">
          <a:xfrm>
            <a:off x="1744638" y="4262652"/>
            <a:ext cx="864096" cy="0"/>
          </a:xfrm>
          <a:prstGeom prst="line">
            <a:avLst/>
          </a:prstGeom>
          <a:noFill/>
          <a:ln w="25400">
            <a:solidFill>
              <a:srgbClr val="EA5550"/>
            </a:solidFill>
            <a:prstDash val="sysDot"/>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67" name="テキスト ボックス 66"/>
          <p:cNvSpPr txBox="1"/>
          <p:nvPr/>
        </p:nvSpPr>
        <p:spPr>
          <a:xfrm>
            <a:off x="2699792" y="2996952"/>
            <a:ext cx="792088" cy="253916"/>
          </a:xfrm>
          <a:prstGeom prst="rect">
            <a:avLst/>
          </a:prstGeom>
          <a:noFill/>
        </p:spPr>
        <p:txBody>
          <a:bodyPr wrap="square" rtlCol="0">
            <a:spAutoFit/>
          </a:bodyPr>
          <a:lstStyle/>
          <a:p>
            <a:pPr>
              <a:spcBef>
                <a:spcPct val="0"/>
              </a:spcBef>
            </a:pPr>
            <a:r>
              <a:rPr lang="en-US" altLang="ja-JP" sz="1050" b="1" dirty="0" smtClean="0">
                <a:solidFill>
                  <a:srgbClr val="EA5550"/>
                </a:solidFill>
                <a:latin typeface="Arial" pitchFamily="34" charset="0"/>
                <a:ea typeface="HGP創英角ｺﾞｼｯｸUB" pitchFamily="50" charset="-128"/>
                <a:cs typeface="Arial" pitchFamily="34" charset="0"/>
              </a:rPr>
              <a:t>Mailbox</a:t>
            </a:r>
            <a:endParaRPr lang="en-US" altLang="ja-JP" sz="1050" b="1" dirty="0">
              <a:solidFill>
                <a:srgbClr val="EA5550"/>
              </a:solidFill>
              <a:latin typeface="Arial" pitchFamily="34" charset="0"/>
              <a:ea typeface="HGP創英角ｺﾞｼｯｸUB" pitchFamily="50" charset="-128"/>
              <a:cs typeface="Arial" pitchFamily="34" charset="0"/>
            </a:endParaRPr>
          </a:p>
        </p:txBody>
      </p:sp>
      <p:sp>
        <p:nvSpPr>
          <p:cNvPr id="69" name="Line 15"/>
          <p:cNvSpPr>
            <a:spLocks noChangeShapeType="1"/>
          </p:cNvSpPr>
          <p:nvPr/>
        </p:nvSpPr>
        <p:spPr bwMode="auto">
          <a:xfrm flipV="1">
            <a:off x="3131840" y="4005064"/>
            <a:ext cx="0" cy="1008112"/>
          </a:xfrm>
          <a:prstGeom prst="line">
            <a:avLst/>
          </a:prstGeom>
          <a:noFill/>
          <a:ln w="25400">
            <a:solidFill>
              <a:srgbClr val="EA555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70" name="Line 15"/>
          <p:cNvSpPr>
            <a:spLocks noChangeShapeType="1"/>
          </p:cNvSpPr>
          <p:nvPr/>
        </p:nvSpPr>
        <p:spPr bwMode="auto">
          <a:xfrm>
            <a:off x="2699792" y="5013176"/>
            <a:ext cx="432048" cy="0"/>
          </a:xfrm>
          <a:prstGeom prst="line">
            <a:avLst/>
          </a:prstGeom>
          <a:noFill/>
          <a:ln w="25400">
            <a:solidFill>
              <a:srgbClr val="EA5550"/>
            </a:solidFill>
            <a:prstDash val="sysDot"/>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grpSp>
        <p:nvGrpSpPr>
          <p:cNvPr id="61" name="グループ化 60"/>
          <p:cNvGrpSpPr/>
          <p:nvPr/>
        </p:nvGrpSpPr>
        <p:grpSpPr>
          <a:xfrm>
            <a:off x="2207859" y="4725144"/>
            <a:ext cx="648072" cy="934574"/>
            <a:chOff x="2658957" y="4643510"/>
            <a:chExt cx="648072" cy="934574"/>
          </a:xfrm>
        </p:grpSpPr>
        <p:pic>
          <p:nvPicPr>
            <p:cNvPr id="50" name="図 78" descr="NT511.png"/>
            <p:cNvPicPr>
              <a:picLocks noChangeAspect="1"/>
            </p:cNvPicPr>
            <p:nvPr/>
          </p:nvPicPr>
          <p:blipFill>
            <a:blip r:embed="rId4" cstate="print"/>
            <a:srcRect/>
            <a:stretch>
              <a:fillRect/>
            </a:stretch>
          </p:blipFill>
          <p:spPr bwMode="auto">
            <a:xfrm>
              <a:off x="2779456" y="4643510"/>
              <a:ext cx="438269" cy="504056"/>
            </a:xfrm>
            <a:prstGeom prst="rect">
              <a:avLst/>
            </a:prstGeom>
            <a:noFill/>
            <a:ln w="9525">
              <a:noFill/>
              <a:miter lim="800000"/>
              <a:headEnd/>
              <a:tailEnd/>
            </a:ln>
          </p:spPr>
        </p:pic>
        <p:sp>
          <p:nvSpPr>
            <p:cNvPr id="54" name="Text Box 41"/>
            <p:cNvSpPr txBox="1">
              <a:spLocks noChangeArrowheads="1"/>
            </p:cNvSpPr>
            <p:nvPr/>
          </p:nvSpPr>
          <p:spPr bwMode="auto">
            <a:xfrm>
              <a:off x="2658957" y="5177974"/>
              <a:ext cx="648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b="1" dirty="0" smtClean="0">
                  <a:solidFill>
                    <a:srgbClr val="EA5550"/>
                  </a:solidFill>
                  <a:cs typeface="Arial" pitchFamily="34" charset="0"/>
                </a:rPr>
                <a:t>103</a:t>
              </a:r>
              <a:r>
                <a:rPr lang="en-US" altLang="ja-JP" sz="1000" dirty="0" smtClean="0">
                  <a:solidFill>
                    <a:srgbClr val="EA5550"/>
                  </a:solidFill>
                  <a:cs typeface="Arial" pitchFamily="34" charset="0"/>
                </a:rPr>
                <a:t>         </a:t>
              </a:r>
              <a:br>
                <a:rPr lang="en-US" altLang="ja-JP" sz="1000" dirty="0" smtClean="0">
                  <a:solidFill>
                    <a:srgbClr val="EA5550"/>
                  </a:solidFill>
                  <a:cs typeface="Arial" pitchFamily="34" charset="0"/>
                </a:rPr>
              </a:br>
              <a:r>
                <a:rPr lang="en-US" altLang="ja-JP" sz="1000" dirty="0" smtClean="0">
                  <a:solidFill>
                    <a:srgbClr val="005BAC"/>
                  </a:solidFill>
                  <a:cs typeface="Arial" pitchFamily="34" charset="0"/>
                </a:rPr>
                <a:t> </a:t>
              </a:r>
              <a:r>
                <a:rPr lang="en-US" altLang="ja-JP" sz="1000" dirty="0" smtClean="0">
                  <a:solidFill>
                    <a:srgbClr val="EA5550"/>
                  </a:solidFill>
                  <a:cs typeface="Arial" pitchFamily="34" charset="0"/>
                </a:rPr>
                <a:t>Tom</a:t>
              </a:r>
              <a:endParaRPr lang="en-US" altLang="ja-JP" sz="1000" dirty="0">
                <a:solidFill>
                  <a:srgbClr val="EA5550"/>
                </a:solidFill>
              </a:endParaRPr>
            </a:p>
          </p:txBody>
        </p:sp>
      </p:grpSp>
      <p:sp>
        <p:nvSpPr>
          <p:cNvPr id="71" name="角丸四角形吹き出し 70"/>
          <p:cNvSpPr/>
          <p:nvPr/>
        </p:nvSpPr>
        <p:spPr>
          <a:xfrm>
            <a:off x="3419872" y="4190644"/>
            <a:ext cx="1800200" cy="432048"/>
          </a:xfrm>
          <a:prstGeom prst="wedgeRoundRectCallout">
            <a:avLst>
              <a:gd name="adj1" fmla="val -60803"/>
              <a:gd name="adj2" fmla="val -58844"/>
              <a:gd name="adj3" fmla="val 16667"/>
            </a:avLst>
          </a:prstGeom>
          <a:solidFill>
            <a:schemeClr val="bg1"/>
          </a:solidFill>
          <a:ln w="12700">
            <a:solidFill>
              <a:srgbClr val="005B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ja-JP" sz="900" dirty="0" smtClean="0">
                <a:solidFill>
                  <a:srgbClr val="005BAC"/>
                </a:solidFill>
                <a:latin typeface="Arial" pitchFamily="34" charset="0"/>
                <a:ea typeface="HGP創英角ｺﾞｼｯｸUB" pitchFamily="50" charset="-128"/>
                <a:cs typeface="Arial" pitchFamily="34" charset="0"/>
              </a:rPr>
              <a:t>Hello, this is Tom.</a:t>
            </a:r>
            <a:br>
              <a:rPr lang="en-US" altLang="ja-JP" sz="900" dirty="0" smtClean="0">
                <a:solidFill>
                  <a:srgbClr val="005BAC"/>
                </a:solidFill>
                <a:latin typeface="Arial" pitchFamily="34" charset="0"/>
                <a:ea typeface="HGP創英角ｺﾞｼｯｸUB" pitchFamily="50" charset="-128"/>
                <a:cs typeface="Arial" pitchFamily="34" charset="0"/>
              </a:rPr>
            </a:br>
            <a:r>
              <a:rPr lang="en-US" altLang="ja-JP" sz="900" dirty="0" smtClean="0">
                <a:solidFill>
                  <a:srgbClr val="005BAC"/>
                </a:solidFill>
                <a:latin typeface="Arial" pitchFamily="34" charset="0"/>
                <a:ea typeface="HGP創英角ｺﾞｼｯｸUB" pitchFamily="50" charset="-128"/>
                <a:cs typeface="Arial" pitchFamily="34" charset="0"/>
              </a:rPr>
              <a:t>Please leave a voice message.</a:t>
            </a:r>
            <a:endParaRPr lang="ja-JP" altLang="en-US" sz="900" b="1" dirty="0">
              <a:solidFill>
                <a:srgbClr val="005BAC"/>
              </a:solidFill>
              <a:latin typeface="Arial" pitchFamily="34" charset="0"/>
              <a:ea typeface="HGP創英角ｺﾞｼｯｸUB" pitchFamily="50" charset="-128"/>
              <a:cs typeface="Arial" pitchFamily="34" charset="0"/>
            </a:endParaRPr>
          </a:p>
        </p:txBody>
      </p:sp>
      <p:sp>
        <p:nvSpPr>
          <p:cNvPr id="48" name="テキスト ボックス 47"/>
          <p:cNvSpPr txBox="1"/>
          <p:nvPr/>
        </p:nvSpPr>
        <p:spPr>
          <a:xfrm>
            <a:off x="5547060" y="3570401"/>
            <a:ext cx="3201404" cy="938719"/>
          </a:xfrm>
          <a:prstGeom prst="rect">
            <a:avLst/>
          </a:prstGeom>
          <a:noFill/>
        </p:spPr>
        <p:txBody>
          <a:bodyPr wrap="square" rtlCol="0">
            <a:spAutoFit/>
          </a:bodyPr>
          <a:lstStyle/>
          <a:p>
            <a:pPr>
              <a:buBlip>
                <a:blip r:embed="rId6"/>
              </a:buBlip>
            </a:pPr>
            <a:r>
              <a:rPr lang="en-US" altLang="ja-JP" sz="1100" dirty="0" smtClean="0">
                <a:latin typeface="Arial" pitchFamily="34" charset="0"/>
                <a:cs typeface="Arial" pitchFamily="34" charset="0"/>
              </a:rPr>
              <a:t> Companies which get calls outside of business hours. </a:t>
            </a:r>
          </a:p>
          <a:p>
            <a:pPr>
              <a:buBlip>
                <a:blip r:embed="rId6"/>
              </a:buBlip>
            </a:pPr>
            <a:endParaRPr lang="en-US" altLang="ja-JP" sz="1100" dirty="0" smtClean="0">
              <a:latin typeface="Arial" pitchFamily="34" charset="0"/>
              <a:cs typeface="Arial" pitchFamily="34" charset="0"/>
            </a:endParaRPr>
          </a:p>
          <a:p>
            <a:pPr>
              <a:buBlip>
                <a:blip r:embed="rId6"/>
              </a:buBlip>
            </a:pPr>
            <a:r>
              <a:rPr lang="en-US" altLang="ja-JP" sz="1100" dirty="0" smtClean="0">
                <a:latin typeface="Arial" pitchFamily="34" charset="0"/>
                <a:cs typeface="Arial" pitchFamily="34" charset="0"/>
              </a:rPr>
              <a:t> Employees who work away from the phone or out of the office.</a:t>
            </a:r>
          </a:p>
        </p:txBody>
      </p:sp>
      <p:sp>
        <p:nvSpPr>
          <p:cNvPr id="66" name="テキスト ボックス 65"/>
          <p:cNvSpPr txBox="1"/>
          <p:nvPr/>
        </p:nvSpPr>
        <p:spPr>
          <a:xfrm>
            <a:off x="251520" y="855876"/>
            <a:ext cx="4472506" cy="276999"/>
          </a:xfrm>
          <a:prstGeom prst="rect">
            <a:avLst/>
          </a:prstGeom>
          <a:noFill/>
        </p:spPr>
        <p:txBody>
          <a:bodyPr wrap="none" rtlCol="0">
            <a:spAutoFit/>
          </a:bodyPr>
          <a:lstStyle/>
          <a:p>
            <a:r>
              <a:rPr kumimoji="1" lang="en-US" altLang="ja-JP" sz="1200" dirty="0" smtClean="0">
                <a:solidFill>
                  <a:srgbClr val="595757"/>
                </a:solidFill>
                <a:latin typeface="Arial" pitchFamily="34" charset="0"/>
                <a:cs typeface="Arial" pitchFamily="34" charset="0"/>
              </a:rPr>
              <a:t>Customers can leave voice mail if they call when you are away.</a:t>
            </a:r>
            <a:endParaRPr kumimoji="1" lang="ja-JP" altLang="en-US" sz="1200" dirty="0">
              <a:solidFill>
                <a:srgbClr val="595757"/>
              </a:solidFill>
              <a:latin typeface="Arial" pitchFamily="34" charset="0"/>
              <a:cs typeface="Arial" pitchFamily="34" charset="0"/>
            </a:endParaRPr>
          </a:p>
        </p:txBody>
      </p:sp>
      <p:sp>
        <p:nvSpPr>
          <p:cNvPr id="72" name="テキスト ボックス 2"/>
          <p:cNvSpPr txBox="1"/>
          <p:nvPr/>
        </p:nvSpPr>
        <p:spPr>
          <a:xfrm>
            <a:off x="5552172" y="2159422"/>
            <a:ext cx="3196292" cy="769441"/>
          </a:xfrm>
          <a:prstGeom prst="rect">
            <a:avLst/>
          </a:prstGeom>
          <a:noFill/>
        </p:spPr>
        <p:txBody>
          <a:bodyPr wrap="square" rtlCol="0">
            <a:spAutoFit/>
          </a:bodyPr>
          <a:lstStyle/>
          <a:p>
            <a:pPr>
              <a:buBlip>
                <a:blip r:embed="rId7"/>
              </a:buBlip>
            </a:pPr>
            <a:r>
              <a:rPr lang="en-US" altLang="ja-JP" sz="1100" dirty="0" smtClean="0">
                <a:latin typeface="Arial" pitchFamily="34" charset="0"/>
                <a:cs typeface="Arial" pitchFamily="34" charset="0"/>
              </a:rPr>
              <a:t> Record a maximum of 24 channels at the same time.</a:t>
            </a:r>
          </a:p>
          <a:p>
            <a:endParaRPr lang="en-US" altLang="ja-JP" sz="1100" dirty="0" smtClean="0">
              <a:latin typeface="Arial" pitchFamily="34" charset="0"/>
              <a:cs typeface="Arial" pitchFamily="34" charset="0"/>
            </a:endParaRPr>
          </a:p>
          <a:p>
            <a:pPr>
              <a:buBlip>
                <a:blip r:embed="rId7"/>
              </a:buBlip>
            </a:pPr>
            <a:r>
              <a:rPr lang="en-US" altLang="ja-JP" sz="1100" dirty="0" smtClean="0">
                <a:latin typeface="Arial" pitchFamily="34" charset="0"/>
                <a:cs typeface="Arial" pitchFamily="34" charset="0"/>
              </a:rPr>
              <a:t> Record up to 400 hours.</a:t>
            </a:r>
            <a:endParaRPr lang="en-US" altLang="ja-JP" sz="1100" dirty="0">
              <a:latin typeface="Arial" pitchFamily="34" charset="0"/>
              <a:cs typeface="Arial" pitchFamily="34" charset="0"/>
            </a:endParaRPr>
          </a:p>
        </p:txBody>
      </p:sp>
      <p:sp>
        <p:nvSpPr>
          <p:cNvPr id="73" name="テキスト ボックス 72"/>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32</a:t>
            </a:r>
            <a:endParaRPr kumimoji="1" lang="ja-JP" altLang="en-US" sz="1300" dirty="0">
              <a:solidFill>
                <a:srgbClr val="595757"/>
              </a:solidFill>
              <a:latin typeface="Calibri" pitchFamily="34" charset="0"/>
            </a:endParaRPr>
          </a:p>
        </p:txBody>
      </p:sp>
    </p:spTree>
    <p:extLst>
      <p:ext uri="{BB962C8B-B14F-4D97-AF65-F5344CB8AC3E}">
        <p14:creationId xmlns:p14="http://schemas.microsoft.com/office/powerpoint/2010/main" val="3528441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EA5550"/>
                </a:solidFill>
                <a:latin typeface="Calibri" pitchFamily="34" charset="0"/>
              </a:rPr>
              <a:t>Voice Mail Solution </a:t>
            </a:r>
            <a:r>
              <a:rPr lang="en-US" altLang="ja-JP" b="1" dirty="0" smtClean="0">
                <a:solidFill>
                  <a:srgbClr val="EA5550"/>
                </a:solidFill>
                <a:latin typeface="Calibri" pitchFamily="34" charset="0"/>
              </a:rPr>
              <a:t>-E-mail Notification-</a:t>
            </a:r>
            <a:endParaRPr kumimoji="1" lang="ja-JP" altLang="en-US" sz="2000" b="1" dirty="0">
              <a:solidFill>
                <a:srgbClr val="EA5550"/>
              </a:solidFill>
              <a:latin typeface="Calibri" pitchFamily="34" charset="0"/>
            </a:endParaRPr>
          </a:p>
        </p:txBody>
      </p:sp>
      <p:sp>
        <p:nvSpPr>
          <p:cNvPr id="54" name="テキスト ボックス 53"/>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33</a:t>
            </a:r>
            <a:endParaRPr kumimoji="1" lang="ja-JP" altLang="en-US" sz="1300" dirty="0">
              <a:solidFill>
                <a:srgbClr val="595757"/>
              </a:solidFill>
              <a:latin typeface="Calibri" pitchFamily="34" charset="0"/>
            </a:endParaRPr>
          </a:p>
        </p:txBody>
      </p:sp>
      <p:grpSp>
        <p:nvGrpSpPr>
          <p:cNvPr id="182" name="グループ化 181"/>
          <p:cNvGrpSpPr/>
          <p:nvPr/>
        </p:nvGrpSpPr>
        <p:grpSpPr>
          <a:xfrm>
            <a:off x="1763688" y="4509120"/>
            <a:ext cx="1512168" cy="864096"/>
            <a:chOff x="1547664" y="4365104"/>
            <a:chExt cx="1368152" cy="936104"/>
          </a:xfrm>
        </p:grpSpPr>
        <p:sp>
          <p:nvSpPr>
            <p:cNvPr id="104" name="Line 84"/>
            <p:cNvSpPr>
              <a:spLocks noChangeShapeType="1"/>
            </p:cNvSpPr>
            <p:nvPr/>
          </p:nvSpPr>
          <p:spPr bwMode="auto">
            <a:xfrm>
              <a:off x="2902509" y="4365104"/>
              <a:ext cx="0" cy="936104"/>
            </a:xfrm>
            <a:prstGeom prst="line">
              <a:avLst/>
            </a:prstGeom>
            <a:noFill/>
            <a:ln w="22225">
              <a:solidFill>
                <a:srgbClr val="EA555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110" name="Line 92"/>
            <p:cNvSpPr>
              <a:spLocks noChangeShapeType="1"/>
            </p:cNvSpPr>
            <p:nvPr/>
          </p:nvSpPr>
          <p:spPr bwMode="auto">
            <a:xfrm>
              <a:off x="1547664" y="4365104"/>
              <a:ext cx="1368152" cy="0"/>
            </a:xfrm>
            <a:prstGeom prst="line">
              <a:avLst/>
            </a:prstGeom>
            <a:noFill/>
            <a:ln w="22225">
              <a:solidFill>
                <a:srgbClr val="EA5550"/>
              </a:solidFill>
              <a:prstDash val="sysDot"/>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grpSp>
      <p:sp>
        <p:nvSpPr>
          <p:cNvPr id="139" name="AutoShape 47"/>
          <p:cNvSpPr>
            <a:spLocks noChangeArrowheads="1"/>
          </p:cNvSpPr>
          <p:nvPr/>
        </p:nvSpPr>
        <p:spPr bwMode="auto">
          <a:xfrm>
            <a:off x="611560" y="2852936"/>
            <a:ext cx="2232248" cy="3240360"/>
          </a:xfrm>
          <a:prstGeom prst="roundRect">
            <a:avLst>
              <a:gd name="adj" fmla="val 6538"/>
            </a:avLst>
          </a:prstGeom>
          <a:noFill/>
          <a:ln w="19050" algn="ctr">
            <a:solidFill>
              <a:srgbClr val="F08E7E"/>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40" name="Text Box 41"/>
          <p:cNvSpPr txBox="1">
            <a:spLocks noChangeArrowheads="1"/>
          </p:cNvSpPr>
          <p:nvPr/>
        </p:nvSpPr>
        <p:spPr bwMode="auto">
          <a:xfrm>
            <a:off x="663881" y="2852936"/>
            <a:ext cx="811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400" b="1" dirty="0" smtClean="0">
                <a:solidFill>
                  <a:srgbClr val="EA5550"/>
                </a:solidFill>
              </a:rPr>
              <a:t>Office</a:t>
            </a:r>
          </a:p>
        </p:txBody>
      </p:sp>
      <p:grpSp>
        <p:nvGrpSpPr>
          <p:cNvPr id="150" name="グループ化 149"/>
          <p:cNvGrpSpPr/>
          <p:nvPr/>
        </p:nvGrpSpPr>
        <p:grpSpPr>
          <a:xfrm>
            <a:off x="1197286" y="1700808"/>
            <a:ext cx="968006" cy="864096"/>
            <a:chOff x="323528" y="4005064"/>
            <a:chExt cx="968006" cy="864096"/>
          </a:xfrm>
        </p:grpSpPr>
        <p:pic>
          <p:nvPicPr>
            <p:cNvPr id="147" name="Picture 75" descr="18"/>
            <p:cNvPicPr>
              <a:picLocks noChangeAspect="1" noChangeArrowheads="1"/>
            </p:cNvPicPr>
            <p:nvPr/>
          </p:nvPicPr>
          <p:blipFill>
            <a:blip r:embed="rId2" cstate="print"/>
            <a:srcRect/>
            <a:stretch>
              <a:fillRect/>
            </a:stretch>
          </p:blipFill>
          <p:spPr bwMode="auto">
            <a:xfrm>
              <a:off x="323528" y="4005064"/>
              <a:ext cx="882461" cy="719162"/>
            </a:xfrm>
            <a:prstGeom prst="rect">
              <a:avLst/>
            </a:prstGeom>
            <a:noFill/>
            <a:ln w="9525">
              <a:noFill/>
              <a:miter lim="800000"/>
              <a:headEnd/>
              <a:tailEnd/>
            </a:ln>
          </p:spPr>
        </p:pic>
        <p:sp>
          <p:nvSpPr>
            <p:cNvPr id="143" name="Text Box 41"/>
            <p:cNvSpPr txBox="1">
              <a:spLocks noChangeArrowheads="1"/>
            </p:cNvSpPr>
            <p:nvPr/>
          </p:nvSpPr>
          <p:spPr bwMode="auto">
            <a:xfrm flipH="1">
              <a:off x="355430" y="4622939"/>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a:t>
              </a:r>
              <a:endParaRPr lang="en-US" altLang="ja-JP" sz="1000" dirty="0">
                <a:solidFill>
                  <a:srgbClr val="005BAC"/>
                </a:solidFill>
              </a:endParaRPr>
            </a:p>
          </p:txBody>
        </p:sp>
      </p:grpSp>
      <p:grpSp>
        <p:nvGrpSpPr>
          <p:cNvPr id="175" name="グループ化 174"/>
          <p:cNvGrpSpPr/>
          <p:nvPr/>
        </p:nvGrpSpPr>
        <p:grpSpPr>
          <a:xfrm flipH="1">
            <a:off x="1589228" y="4653136"/>
            <a:ext cx="750524" cy="720080"/>
            <a:chOff x="6228184" y="5013176"/>
            <a:chExt cx="648072" cy="504056"/>
          </a:xfrm>
        </p:grpSpPr>
        <p:sp>
          <p:nvSpPr>
            <p:cNvPr id="167" name="Line 3"/>
            <p:cNvSpPr>
              <a:spLocks noChangeShapeType="1"/>
            </p:cNvSpPr>
            <p:nvPr/>
          </p:nvSpPr>
          <p:spPr bwMode="auto">
            <a:xfrm flipH="1">
              <a:off x="6876256" y="5013176"/>
              <a:ext cx="0" cy="504056"/>
            </a:xfrm>
            <a:prstGeom prst="line">
              <a:avLst/>
            </a:prstGeom>
            <a:noFill/>
            <a:ln w="19050">
              <a:solidFill>
                <a:srgbClr val="EA5550"/>
              </a:solidFill>
              <a:prstDash val="sysDot"/>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165" name="Line 4"/>
            <p:cNvSpPr>
              <a:spLocks noChangeShapeType="1"/>
            </p:cNvSpPr>
            <p:nvPr/>
          </p:nvSpPr>
          <p:spPr bwMode="auto">
            <a:xfrm>
              <a:off x="6228184" y="5301208"/>
              <a:ext cx="648072" cy="0"/>
            </a:xfrm>
            <a:prstGeom prst="line">
              <a:avLst/>
            </a:prstGeom>
            <a:noFill/>
            <a:ln w="19050">
              <a:solidFill>
                <a:srgbClr val="EA5550"/>
              </a:solidFill>
              <a:prstDash val="sysDot"/>
              <a:round/>
              <a:headEnd/>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166" name="Line 3"/>
            <p:cNvSpPr>
              <a:spLocks noChangeShapeType="1"/>
            </p:cNvSpPr>
            <p:nvPr/>
          </p:nvSpPr>
          <p:spPr bwMode="auto">
            <a:xfrm flipH="1">
              <a:off x="6248966" y="5301208"/>
              <a:ext cx="0" cy="216024"/>
            </a:xfrm>
            <a:prstGeom prst="line">
              <a:avLst/>
            </a:prstGeom>
            <a:noFill/>
            <a:ln w="19050">
              <a:solidFill>
                <a:srgbClr val="EA5550"/>
              </a:solidFill>
              <a:prstDash val="sysDot"/>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grpSp>
      <p:pic>
        <p:nvPicPr>
          <p:cNvPr id="113" name="Picture 2" descr="E:\Panasonic2011\和田さま☆アイコン集\from_dobashi\Otehrs3\laptop.png"/>
          <p:cNvPicPr>
            <a:picLocks noChangeAspect="1" noChangeArrowheads="1"/>
          </p:cNvPicPr>
          <p:nvPr/>
        </p:nvPicPr>
        <p:blipFill>
          <a:blip r:embed="rId3" cstate="print"/>
          <a:srcRect/>
          <a:stretch>
            <a:fillRect/>
          </a:stretch>
        </p:blipFill>
        <p:spPr bwMode="auto">
          <a:xfrm>
            <a:off x="2062111" y="5373216"/>
            <a:ext cx="409492" cy="432048"/>
          </a:xfrm>
          <a:prstGeom prst="rect">
            <a:avLst/>
          </a:prstGeom>
          <a:noFill/>
          <a:ln w="9525">
            <a:noFill/>
            <a:miter lim="800000"/>
            <a:headEnd/>
            <a:tailEnd/>
          </a:ln>
        </p:spPr>
      </p:pic>
      <p:pic>
        <p:nvPicPr>
          <p:cNvPr id="130" name="Picture 52" descr="C:\Documents and Settings\noriko_shinohara\デスクトップ\Smartphone.png"/>
          <p:cNvPicPr>
            <a:picLocks noChangeAspect="1" noChangeArrowheads="1"/>
          </p:cNvPicPr>
          <p:nvPr/>
        </p:nvPicPr>
        <p:blipFill>
          <a:blip r:embed="rId4" cstate="print"/>
          <a:srcRect/>
          <a:stretch>
            <a:fillRect/>
          </a:stretch>
        </p:blipFill>
        <p:spPr bwMode="auto">
          <a:xfrm>
            <a:off x="3147712" y="5373216"/>
            <a:ext cx="220934" cy="360040"/>
          </a:xfrm>
          <a:prstGeom prst="rect">
            <a:avLst/>
          </a:prstGeom>
          <a:noFill/>
          <a:ln w="9525">
            <a:noFill/>
            <a:miter lim="800000"/>
            <a:headEnd/>
            <a:tailEnd/>
          </a:ln>
        </p:spPr>
      </p:pic>
      <p:pic>
        <p:nvPicPr>
          <p:cNvPr id="174" name="Picture 2" descr="E:\Panasonic2011\和田さま☆アイコン集\from_dobashi\Otehrs3\laptop.png"/>
          <p:cNvPicPr>
            <a:picLocks noChangeAspect="1" noChangeArrowheads="1"/>
          </p:cNvPicPr>
          <p:nvPr/>
        </p:nvPicPr>
        <p:blipFill>
          <a:blip r:embed="rId3" cstate="print"/>
          <a:srcRect/>
          <a:stretch>
            <a:fillRect/>
          </a:stretch>
        </p:blipFill>
        <p:spPr bwMode="auto">
          <a:xfrm>
            <a:off x="1354196" y="5373216"/>
            <a:ext cx="409492" cy="432048"/>
          </a:xfrm>
          <a:prstGeom prst="rect">
            <a:avLst/>
          </a:prstGeom>
          <a:noFill/>
          <a:ln w="9525">
            <a:noFill/>
            <a:miter lim="800000"/>
            <a:headEnd/>
            <a:tailEnd/>
          </a:ln>
        </p:spPr>
      </p:pic>
      <p:sp>
        <p:nvSpPr>
          <p:cNvPr id="103" name="Rectangle 83"/>
          <p:cNvSpPr>
            <a:spLocks noChangeArrowheads="1"/>
          </p:cNvSpPr>
          <p:nvPr/>
        </p:nvSpPr>
        <p:spPr bwMode="auto">
          <a:xfrm>
            <a:off x="911441" y="4159471"/>
            <a:ext cx="648072"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000" dirty="0">
                <a:solidFill>
                  <a:srgbClr val="005BAC"/>
                </a:solidFill>
                <a:latin typeface="Arial" pitchFamily="34" charset="0"/>
                <a:cs typeface="Arial" pitchFamily="34" charset="0"/>
              </a:rPr>
              <a:t>E-mail </a:t>
            </a:r>
            <a:endParaRPr lang="en-US" altLang="ja-JP" sz="1000" dirty="0" smtClean="0">
              <a:solidFill>
                <a:srgbClr val="005BAC"/>
              </a:solidFill>
              <a:latin typeface="Arial" pitchFamily="34" charset="0"/>
              <a:cs typeface="Arial" pitchFamily="34" charset="0"/>
            </a:endParaRPr>
          </a:p>
          <a:p>
            <a:r>
              <a:rPr lang="en-US" altLang="ja-JP" sz="1000" dirty="0" smtClean="0">
                <a:solidFill>
                  <a:srgbClr val="005BAC"/>
                </a:solidFill>
                <a:latin typeface="Arial" pitchFamily="34" charset="0"/>
                <a:cs typeface="Arial" pitchFamily="34" charset="0"/>
              </a:rPr>
              <a:t>server</a:t>
            </a:r>
            <a:endParaRPr lang="ja-JP" altLang="en-US" sz="1000" dirty="0">
              <a:solidFill>
                <a:srgbClr val="005BAC"/>
              </a:solidFill>
              <a:latin typeface="Arial" pitchFamily="34" charset="0"/>
              <a:cs typeface="Arial" pitchFamily="34" charset="0"/>
            </a:endParaRPr>
          </a:p>
        </p:txBody>
      </p:sp>
      <p:pic>
        <p:nvPicPr>
          <p:cNvPr id="106" name="Picture 10" descr="E:\Panasonic2011\和田さま☆アイコン集\from_dobashi\Otehrs3\server.png"/>
          <p:cNvPicPr>
            <a:picLocks noChangeAspect="1" noChangeArrowheads="1"/>
          </p:cNvPicPr>
          <p:nvPr/>
        </p:nvPicPr>
        <p:blipFill>
          <a:blip r:embed="rId5" cstate="print"/>
          <a:srcRect/>
          <a:stretch>
            <a:fillRect/>
          </a:stretch>
        </p:blipFill>
        <p:spPr bwMode="auto">
          <a:xfrm>
            <a:off x="1445212" y="4077072"/>
            <a:ext cx="260275" cy="595802"/>
          </a:xfrm>
          <a:prstGeom prst="rect">
            <a:avLst/>
          </a:prstGeom>
          <a:noFill/>
          <a:ln w="9525">
            <a:noFill/>
            <a:miter lim="800000"/>
            <a:headEnd/>
            <a:tailEnd/>
          </a:ln>
        </p:spPr>
      </p:pic>
      <p:sp>
        <p:nvSpPr>
          <p:cNvPr id="179" name="Line 105"/>
          <p:cNvSpPr>
            <a:spLocks noChangeShapeType="1"/>
          </p:cNvSpPr>
          <p:nvPr/>
        </p:nvSpPr>
        <p:spPr bwMode="auto">
          <a:xfrm>
            <a:off x="1570863" y="2636913"/>
            <a:ext cx="0" cy="648072"/>
          </a:xfrm>
          <a:prstGeom prst="line">
            <a:avLst/>
          </a:prstGeom>
          <a:noFill/>
          <a:ln w="19050">
            <a:solidFill>
              <a:srgbClr val="EA5550"/>
            </a:solidFill>
            <a:round/>
            <a:headEnd/>
            <a:tailEnd type="triangle" w="med" len="med"/>
          </a:ln>
        </p:spPr>
        <p:txBody>
          <a:bodyPr/>
          <a:lstStyle/>
          <a:p>
            <a:endParaRPr lang="ja-JP" altLang="en-US" sz="1200"/>
          </a:p>
        </p:txBody>
      </p:sp>
      <p:sp>
        <p:nvSpPr>
          <p:cNvPr id="181" name="Line 84"/>
          <p:cNvSpPr>
            <a:spLocks noChangeShapeType="1"/>
          </p:cNvSpPr>
          <p:nvPr/>
        </p:nvSpPr>
        <p:spPr bwMode="auto">
          <a:xfrm>
            <a:off x="1578837" y="3501008"/>
            <a:ext cx="0" cy="574476"/>
          </a:xfrm>
          <a:prstGeom prst="line">
            <a:avLst/>
          </a:prstGeom>
          <a:noFill/>
          <a:ln w="22225">
            <a:solidFill>
              <a:srgbClr val="EA555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pic>
        <p:nvPicPr>
          <p:cNvPr id="131" name="図 130" descr="NS500.png"/>
          <p:cNvPicPr>
            <a:picLocks noChangeAspect="1"/>
          </p:cNvPicPr>
          <p:nvPr/>
        </p:nvPicPr>
        <p:blipFill>
          <a:blip r:embed="rId6" cstate="print"/>
          <a:stretch>
            <a:fillRect/>
          </a:stretch>
        </p:blipFill>
        <p:spPr>
          <a:xfrm>
            <a:off x="941156" y="3451240"/>
            <a:ext cx="1296144" cy="242369"/>
          </a:xfrm>
          <a:prstGeom prst="rect">
            <a:avLst/>
          </a:prstGeom>
        </p:spPr>
      </p:pic>
      <p:grpSp>
        <p:nvGrpSpPr>
          <p:cNvPr id="186" name="Group 64"/>
          <p:cNvGrpSpPr>
            <a:grpSpLocks/>
          </p:cNvGrpSpPr>
          <p:nvPr/>
        </p:nvGrpSpPr>
        <p:grpSpPr bwMode="auto">
          <a:xfrm>
            <a:off x="1280414" y="4797152"/>
            <a:ext cx="216024" cy="144016"/>
            <a:chOff x="2744" y="2105"/>
            <a:chExt cx="182" cy="146"/>
          </a:xfrm>
        </p:grpSpPr>
        <p:sp>
          <p:nvSpPr>
            <p:cNvPr id="187" name="Rectangle 62"/>
            <p:cNvSpPr>
              <a:spLocks noChangeArrowheads="1"/>
            </p:cNvSpPr>
            <p:nvPr/>
          </p:nvSpPr>
          <p:spPr bwMode="auto">
            <a:xfrm>
              <a:off x="2744" y="2105"/>
              <a:ext cx="182" cy="146"/>
            </a:xfrm>
            <a:prstGeom prst="rect">
              <a:avLst/>
            </a:prstGeom>
            <a:solidFill>
              <a:srgbClr val="005CB8"/>
            </a:solidFill>
            <a:ln w="9525">
              <a:noFill/>
              <a:miter lim="800000"/>
              <a:headEnd/>
              <a:tailEnd/>
            </a:ln>
          </p:spPr>
          <p:txBody>
            <a:bodyPr wrap="none" anchor="ctr"/>
            <a:lstStyle/>
            <a:p>
              <a:pPr algn="l"/>
              <a:endParaRPr lang="ja-JP" altLang="ja-JP"/>
            </a:p>
          </p:txBody>
        </p:sp>
        <p:sp>
          <p:nvSpPr>
            <p:cNvPr id="188" name="AutoShape 63"/>
            <p:cNvSpPr>
              <a:spLocks noChangeArrowheads="1"/>
            </p:cNvSpPr>
            <p:nvPr/>
          </p:nvSpPr>
          <p:spPr bwMode="auto">
            <a:xfrm flipV="1">
              <a:off x="2744" y="2107"/>
              <a:ext cx="181" cy="98"/>
            </a:xfrm>
            <a:prstGeom prst="triangle">
              <a:avLst>
                <a:gd name="adj" fmla="val 50000"/>
              </a:avLst>
            </a:prstGeom>
            <a:noFill/>
            <a:ln w="9525">
              <a:solidFill>
                <a:srgbClr val="99CCFF"/>
              </a:solidFill>
              <a:miter lim="800000"/>
              <a:headEnd/>
              <a:tailEnd/>
            </a:ln>
          </p:spPr>
          <p:txBody>
            <a:bodyPr rot="10800000" wrap="none" anchor="ctr"/>
            <a:lstStyle/>
            <a:p>
              <a:pPr algn="l"/>
              <a:endParaRPr lang="ja-JP" altLang="ja-JP"/>
            </a:p>
          </p:txBody>
        </p:sp>
      </p:grpSp>
      <p:pic>
        <p:nvPicPr>
          <p:cNvPr id="189" name="Picture 68" descr="15"/>
          <p:cNvPicPr>
            <a:picLocks noChangeAspect="1" noChangeArrowheads="1"/>
          </p:cNvPicPr>
          <p:nvPr/>
        </p:nvPicPr>
        <p:blipFill>
          <a:blip r:embed="rId7" cstate="print"/>
          <a:srcRect/>
          <a:stretch>
            <a:fillRect/>
          </a:stretch>
        </p:blipFill>
        <p:spPr bwMode="auto">
          <a:xfrm>
            <a:off x="3491880" y="5003514"/>
            <a:ext cx="765390" cy="1182876"/>
          </a:xfrm>
          <a:prstGeom prst="rect">
            <a:avLst/>
          </a:prstGeom>
          <a:noFill/>
          <a:ln w="9525">
            <a:noFill/>
            <a:miter lim="800000"/>
            <a:headEnd/>
            <a:tailEnd/>
          </a:ln>
        </p:spPr>
      </p:pic>
      <p:sp>
        <p:nvSpPr>
          <p:cNvPr id="190" name="Text Box 40"/>
          <p:cNvSpPr txBox="1">
            <a:spLocks noChangeArrowheads="1"/>
          </p:cNvSpPr>
          <p:nvPr/>
        </p:nvSpPr>
        <p:spPr bwMode="auto">
          <a:xfrm>
            <a:off x="3347864" y="4437112"/>
            <a:ext cx="93610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EA5550"/>
                </a:solidFill>
                <a:latin typeface="Arial" pitchFamily="34" charset="0"/>
                <a:cs typeface="Arial" pitchFamily="34" charset="0"/>
              </a:rPr>
              <a:t>Outside</a:t>
            </a:r>
          </a:p>
        </p:txBody>
      </p:sp>
      <p:grpSp>
        <p:nvGrpSpPr>
          <p:cNvPr id="191" name="グループ化 21"/>
          <p:cNvGrpSpPr/>
          <p:nvPr/>
        </p:nvGrpSpPr>
        <p:grpSpPr>
          <a:xfrm>
            <a:off x="5508104" y="1863296"/>
            <a:ext cx="3312368" cy="1277672"/>
            <a:chOff x="5508104" y="2565699"/>
            <a:chExt cx="3312368" cy="1277672"/>
          </a:xfrm>
        </p:grpSpPr>
        <p:grpSp>
          <p:nvGrpSpPr>
            <p:cNvPr id="192" name="グループ化 11"/>
            <p:cNvGrpSpPr/>
            <p:nvPr/>
          </p:nvGrpSpPr>
          <p:grpSpPr>
            <a:xfrm>
              <a:off x="5508104" y="2565699"/>
              <a:ext cx="3312368" cy="1277672"/>
              <a:chOff x="5508104" y="2565699"/>
              <a:chExt cx="3312368" cy="1277672"/>
            </a:xfrm>
          </p:grpSpPr>
          <p:sp>
            <p:nvSpPr>
              <p:cNvPr id="194" name="角丸四角形 193"/>
              <p:cNvSpPr/>
              <p:nvPr/>
            </p:nvSpPr>
            <p:spPr>
              <a:xfrm>
                <a:off x="5508104" y="2780927"/>
                <a:ext cx="3312368" cy="1062444"/>
              </a:xfrm>
              <a:prstGeom prst="roundRect">
                <a:avLst>
                  <a:gd name="adj" fmla="val 5113"/>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5" name="グループ化 9"/>
              <p:cNvGrpSpPr/>
              <p:nvPr/>
            </p:nvGrpSpPr>
            <p:grpSpPr>
              <a:xfrm>
                <a:off x="5508104" y="2565699"/>
                <a:ext cx="3312368" cy="299049"/>
                <a:chOff x="5436096" y="1761799"/>
                <a:chExt cx="3312368" cy="299049"/>
              </a:xfrm>
            </p:grpSpPr>
            <p:sp>
              <p:nvSpPr>
                <p:cNvPr id="196" name="角丸四角形 195"/>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テキスト ボックス 196"/>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193" name="テキスト ボックス 2"/>
            <p:cNvSpPr txBox="1"/>
            <p:nvPr/>
          </p:nvSpPr>
          <p:spPr>
            <a:xfrm>
              <a:off x="5552172" y="2902910"/>
              <a:ext cx="3268300" cy="769441"/>
            </a:xfrm>
            <a:prstGeom prst="rect">
              <a:avLst/>
            </a:prstGeom>
            <a:noFill/>
          </p:spPr>
          <p:txBody>
            <a:bodyPr wrap="square" rtlCol="0">
              <a:spAutoFit/>
            </a:bodyPr>
            <a:lstStyle/>
            <a:p>
              <a:pPr>
                <a:buBlip>
                  <a:blip r:embed="rId8"/>
                </a:buBlip>
              </a:pPr>
              <a:r>
                <a:rPr lang="en-US" altLang="ja-JP" sz="1100" dirty="0" smtClean="0">
                  <a:latin typeface="Arial" pitchFamily="34" charset="0"/>
                  <a:cs typeface="Arial" pitchFamily="34" charset="0"/>
                </a:rPr>
                <a:t> The </a:t>
              </a:r>
              <a:r>
                <a:rPr lang="en-US" altLang="ja-JP" sz="1100" dirty="0">
                  <a:latin typeface="Arial" pitchFamily="34" charset="0"/>
                  <a:cs typeface="Arial" pitchFamily="34" charset="0"/>
                </a:rPr>
                <a:t>notification contains </a:t>
              </a:r>
              <a:r>
                <a:rPr lang="en-US" altLang="ja-JP" sz="1100" dirty="0" smtClean="0">
                  <a:latin typeface="Arial" pitchFamily="34" charset="0"/>
                  <a:cs typeface="Arial" pitchFamily="34" charset="0"/>
                </a:rPr>
                <a:t>information regarding </a:t>
              </a:r>
              <a:r>
                <a:rPr lang="en-US" altLang="ja-JP" sz="1100" dirty="0">
                  <a:latin typeface="Arial" pitchFamily="34" charset="0"/>
                  <a:cs typeface="Arial" pitchFamily="34" charset="0"/>
                </a:rPr>
                <a:t>the sender of the message, </a:t>
              </a:r>
              <a:r>
                <a:rPr lang="en-US" altLang="ja-JP" sz="1100" dirty="0" smtClean="0">
                  <a:latin typeface="Arial" pitchFamily="34" charset="0"/>
                  <a:cs typeface="Arial" pitchFamily="34" charset="0"/>
                </a:rPr>
                <a:t>the length </a:t>
              </a:r>
              <a:r>
                <a:rPr lang="en-US" altLang="ja-JP" sz="1100" dirty="0">
                  <a:latin typeface="Arial" pitchFamily="34" charset="0"/>
                  <a:cs typeface="Arial" pitchFamily="34" charset="0"/>
                </a:rPr>
                <a:t>of the message, the number of messages, and a callback </a:t>
              </a:r>
              <a:r>
                <a:rPr lang="en-US" altLang="ja-JP" sz="1100" dirty="0" smtClean="0">
                  <a:latin typeface="Arial" pitchFamily="34" charset="0"/>
                  <a:cs typeface="Arial" pitchFamily="34" charset="0"/>
                </a:rPr>
                <a:t>number.</a:t>
              </a:r>
            </a:p>
          </p:txBody>
        </p:sp>
      </p:grpSp>
      <p:grpSp>
        <p:nvGrpSpPr>
          <p:cNvPr id="198" name="グループ化 28"/>
          <p:cNvGrpSpPr/>
          <p:nvPr/>
        </p:nvGrpSpPr>
        <p:grpSpPr>
          <a:xfrm>
            <a:off x="5508104" y="3429000"/>
            <a:ext cx="3312368" cy="1421688"/>
            <a:chOff x="5148064" y="4144724"/>
            <a:chExt cx="3312368" cy="1421688"/>
          </a:xfrm>
        </p:grpSpPr>
        <p:grpSp>
          <p:nvGrpSpPr>
            <p:cNvPr id="199" name="グループ化 11"/>
            <p:cNvGrpSpPr/>
            <p:nvPr/>
          </p:nvGrpSpPr>
          <p:grpSpPr>
            <a:xfrm>
              <a:off x="5148064" y="4144724"/>
              <a:ext cx="3312368" cy="1421688"/>
              <a:chOff x="5508104" y="2561343"/>
              <a:chExt cx="3312368" cy="1421688"/>
            </a:xfrm>
          </p:grpSpPr>
          <p:sp>
            <p:nvSpPr>
              <p:cNvPr id="201" name="角丸四角形 200"/>
              <p:cNvSpPr/>
              <p:nvPr/>
            </p:nvSpPr>
            <p:spPr>
              <a:xfrm>
                <a:off x="5508104" y="2780929"/>
                <a:ext cx="3312368" cy="1202102"/>
              </a:xfrm>
              <a:prstGeom prst="roundRect">
                <a:avLst>
                  <a:gd name="adj" fmla="val 6228"/>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2" name="グループ化 9"/>
              <p:cNvGrpSpPr/>
              <p:nvPr/>
            </p:nvGrpSpPr>
            <p:grpSpPr>
              <a:xfrm>
                <a:off x="5508104" y="2561343"/>
                <a:ext cx="3312368" cy="303405"/>
                <a:chOff x="5436096" y="1757443"/>
                <a:chExt cx="3312368" cy="303405"/>
              </a:xfrm>
            </p:grpSpPr>
            <p:sp>
              <p:nvSpPr>
                <p:cNvPr id="203" name="角丸四角形 202"/>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テキスト ボックス 203"/>
                <p:cNvSpPr txBox="1"/>
                <p:nvPr/>
              </p:nvSpPr>
              <p:spPr>
                <a:xfrm>
                  <a:off x="5436891" y="1757443"/>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200" name="テキスト ボックス 199"/>
            <p:cNvSpPr txBox="1"/>
            <p:nvPr/>
          </p:nvSpPr>
          <p:spPr>
            <a:xfrm>
              <a:off x="5187020" y="4487086"/>
              <a:ext cx="3201404" cy="938719"/>
            </a:xfrm>
            <a:prstGeom prst="rect">
              <a:avLst/>
            </a:prstGeom>
            <a:noFill/>
          </p:spPr>
          <p:txBody>
            <a:bodyPr wrap="square" rtlCol="0">
              <a:spAutoFit/>
            </a:bodyPr>
            <a:lstStyle/>
            <a:p>
              <a:pPr>
                <a:buBlip>
                  <a:blip r:embed="rId9"/>
                </a:buBlip>
              </a:pPr>
              <a:r>
                <a:rPr lang="en-US" altLang="ja-JP" sz="1100" dirty="0" smtClean="0">
                  <a:latin typeface="Arial" pitchFamily="34" charset="0"/>
                  <a:cs typeface="Arial" pitchFamily="34" charset="0"/>
                </a:rPr>
                <a:t> Companies which get calls outside of business hours. </a:t>
              </a:r>
            </a:p>
            <a:p>
              <a:pPr>
                <a:buBlip>
                  <a:blip r:embed="rId9"/>
                </a:buBlip>
              </a:pPr>
              <a:endParaRPr lang="en-US" altLang="ja-JP" sz="1100" dirty="0" smtClean="0">
                <a:latin typeface="Arial" pitchFamily="34" charset="0"/>
                <a:cs typeface="Arial" pitchFamily="34" charset="0"/>
              </a:endParaRPr>
            </a:p>
            <a:p>
              <a:pPr>
                <a:buBlip>
                  <a:blip r:embed="rId9"/>
                </a:buBlip>
              </a:pPr>
              <a:r>
                <a:rPr lang="en-US" altLang="ja-JP" sz="1100" dirty="0" smtClean="0">
                  <a:latin typeface="Arial" pitchFamily="34" charset="0"/>
                  <a:cs typeface="Arial" pitchFamily="34" charset="0"/>
                </a:rPr>
                <a:t> Employees who work away from the phone or out of the office.</a:t>
              </a:r>
            </a:p>
          </p:txBody>
        </p:sp>
      </p:grpSp>
      <p:grpSp>
        <p:nvGrpSpPr>
          <p:cNvPr id="205" name="Group 64"/>
          <p:cNvGrpSpPr>
            <a:grpSpLocks/>
          </p:cNvGrpSpPr>
          <p:nvPr/>
        </p:nvGrpSpPr>
        <p:grpSpPr bwMode="auto">
          <a:xfrm>
            <a:off x="2956651" y="4797152"/>
            <a:ext cx="216024" cy="144016"/>
            <a:chOff x="2744" y="2105"/>
            <a:chExt cx="182" cy="146"/>
          </a:xfrm>
        </p:grpSpPr>
        <p:sp>
          <p:nvSpPr>
            <p:cNvPr id="206" name="Rectangle 62"/>
            <p:cNvSpPr>
              <a:spLocks noChangeArrowheads="1"/>
            </p:cNvSpPr>
            <p:nvPr/>
          </p:nvSpPr>
          <p:spPr bwMode="auto">
            <a:xfrm>
              <a:off x="2744" y="2105"/>
              <a:ext cx="182" cy="146"/>
            </a:xfrm>
            <a:prstGeom prst="rect">
              <a:avLst/>
            </a:prstGeom>
            <a:solidFill>
              <a:srgbClr val="005CB8"/>
            </a:solidFill>
            <a:ln w="9525">
              <a:noFill/>
              <a:miter lim="800000"/>
              <a:headEnd/>
              <a:tailEnd/>
            </a:ln>
          </p:spPr>
          <p:txBody>
            <a:bodyPr wrap="none" anchor="ctr"/>
            <a:lstStyle/>
            <a:p>
              <a:pPr algn="l"/>
              <a:endParaRPr lang="ja-JP" altLang="ja-JP"/>
            </a:p>
          </p:txBody>
        </p:sp>
        <p:sp>
          <p:nvSpPr>
            <p:cNvPr id="207" name="AutoShape 63"/>
            <p:cNvSpPr>
              <a:spLocks noChangeArrowheads="1"/>
            </p:cNvSpPr>
            <p:nvPr/>
          </p:nvSpPr>
          <p:spPr bwMode="auto">
            <a:xfrm flipV="1">
              <a:off x="2744" y="2107"/>
              <a:ext cx="181" cy="98"/>
            </a:xfrm>
            <a:prstGeom prst="triangle">
              <a:avLst>
                <a:gd name="adj" fmla="val 50000"/>
              </a:avLst>
            </a:prstGeom>
            <a:noFill/>
            <a:ln w="9525">
              <a:solidFill>
                <a:srgbClr val="99CCFF"/>
              </a:solidFill>
              <a:miter lim="800000"/>
              <a:headEnd/>
              <a:tailEnd/>
            </a:ln>
          </p:spPr>
          <p:txBody>
            <a:bodyPr rot="10800000" wrap="none" anchor="ctr"/>
            <a:lstStyle/>
            <a:p>
              <a:pPr algn="l"/>
              <a:endParaRPr lang="ja-JP" altLang="ja-JP"/>
            </a:p>
          </p:txBody>
        </p:sp>
      </p:grpSp>
      <p:sp>
        <p:nvSpPr>
          <p:cNvPr id="49" name="Rectangle 82"/>
          <p:cNvSpPr>
            <a:spLocks noChangeArrowheads="1"/>
          </p:cNvSpPr>
          <p:nvPr/>
        </p:nvSpPr>
        <p:spPr bwMode="auto">
          <a:xfrm>
            <a:off x="2123728" y="1844824"/>
            <a:ext cx="18722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ja-JP" sz="1000" dirty="0" smtClean="0">
                <a:solidFill>
                  <a:srgbClr val="595757"/>
                </a:solidFill>
                <a:latin typeface="Arial" pitchFamily="34" charset="0"/>
                <a:cs typeface="Arial" pitchFamily="34" charset="0"/>
              </a:rPr>
              <a:t>A customer </a:t>
            </a:r>
            <a:r>
              <a:rPr lang="en-US" altLang="ja-JP" sz="1000" dirty="0">
                <a:solidFill>
                  <a:srgbClr val="595757"/>
                </a:solidFill>
                <a:latin typeface="Arial" pitchFamily="34" charset="0"/>
                <a:cs typeface="Arial" pitchFamily="34" charset="0"/>
              </a:rPr>
              <a:t>leaves </a:t>
            </a:r>
            <a:r>
              <a:rPr lang="en-US" altLang="ja-JP" sz="1000" dirty="0" smtClean="0">
                <a:solidFill>
                  <a:srgbClr val="595757"/>
                </a:solidFill>
                <a:latin typeface="Arial" pitchFamily="34" charset="0"/>
                <a:cs typeface="Arial" pitchFamily="34" charset="0"/>
              </a:rPr>
              <a:t>VM or </a:t>
            </a:r>
            <a:r>
              <a:rPr lang="en-US" altLang="ja-JP" sz="1000" dirty="0">
                <a:solidFill>
                  <a:srgbClr val="595757"/>
                </a:solidFill>
                <a:latin typeface="Arial" pitchFamily="34" charset="0"/>
                <a:cs typeface="Arial" pitchFamily="34" charset="0"/>
              </a:rPr>
              <a:t>disconnects </a:t>
            </a:r>
            <a:r>
              <a:rPr lang="en-US" altLang="ja-JP" sz="1000" dirty="0" smtClean="0">
                <a:solidFill>
                  <a:srgbClr val="595757"/>
                </a:solidFill>
                <a:latin typeface="Arial" pitchFamily="34" charset="0"/>
                <a:cs typeface="Arial" pitchFamily="34" charset="0"/>
              </a:rPr>
              <a:t>the call </a:t>
            </a:r>
            <a:r>
              <a:rPr lang="en-US" altLang="ja-JP" sz="1000" dirty="0">
                <a:solidFill>
                  <a:srgbClr val="595757"/>
                </a:solidFill>
                <a:latin typeface="Arial" pitchFamily="34" charset="0"/>
                <a:cs typeface="Arial" pitchFamily="34" charset="0"/>
              </a:rPr>
              <a:t>without </a:t>
            </a:r>
            <a:r>
              <a:rPr lang="en-US" altLang="ja-JP" sz="1000" dirty="0" smtClean="0">
                <a:solidFill>
                  <a:srgbClr val="595757"/>
                </a:solidFill>
                <a:latin typeface="Arial" pitchFamily="34" charset="0"/>
                <a:cs typeface="Arial" pitchFamily="34" charset="0"/>
              </a:rPr>
              <a:t>leaving VM</a:t>
            </a:r>
            <a:r>
              <a:rPr lang="en-US" altLang="ja-JP" sz="1000" dirty="0">
                <a:solidFill>
                  <a:srgbClr val="595757"/>
                </a:solidFill>
                <a:latin typeface="Arial" pitchFamily="34" charset="0"/>
                <a:cs typeface="Arial" pitchFamily="34" charset="0"/>
              </a:rPr>
              <a:t>.</a:t>
            </a:r>
            <a:endParaRPr lang="ja-JP" altLang="en-US" sz="1000" dirty="0">
              <a:solidFill>
                <a:srgbClr val="595757"/>
              </a:solidFill>
              <a:latin typeface="Arial" pitchFamily="34" charset="0"/>
              <a:cs typeface="Arial" pitchFamily="34" charset="0"/>
            </a:endParaRPr>
          </a:p>
        </p:txBody>
      </p:sp>
      <p:sp>
        <p:nvSpPr>
          <p:cNvPr id="50" name="テキスト ボックス 49"/>
          <p:cNvSpPr txBox="1"/>
          <p:nvPr/>
        </p:nvSpPr>
        <p:spPr>
          <a:xfrm>
            <a:off x="251520" y="836712"/>
            <a:ext cx="8712968" cy="461665"/>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The</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KX-NS500 sends an e-mail to the corresponding user when they have new messages. Missed calls without a voice message also can be e-mailed. This enables you to contact customers quickly.</a:t>
            </a:r>
          </a:p>
        </p:txBody>
      </p:sp>
      <p:sp>
        <p:nvSpPr>
          <p:cNvPr id="51" name="Rectangle 91"/>
          <p:cNvSpPr>
            <a:spLocks noChangeArrowheads="1"/>
          </p:cNvSpPr>
          <p:nvPr/>
        </p:nvSpPr>
        <p:spPr bwMode="auto">
          <a:xfrm>
            <a:off x="1691680" y="4077072"/>
            <a:ext cx="165618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000" dirty="0" smtClean="0">
                <a:solidFill>
                  <a:srgbClr val="EA5550"/>
                </a:solidFill>
                <a:latin typeface="Arial" pitchFamily="34" charset="0"/>
                <a:cs typeface="Arial" pitchFamily="34" charset="0"/>
              </a:rPr>
              <a:t>With VM attached/</a:t>
            </a:r>
          </a:p>
          <a:p>
            <a:r>
              <a:rPr lang="en-US" altLang="ja-JP" sz="1000" dirty="0" smtClean="0">
                <a:solidFill>
                  <a:srgbClr val="EA5550"/>
                </a:solidFill>
                <a:latin typeface="Arial" pitchFamily="34" charset="0"/>
                <a:cs typeface="Arial" pitchFamily="34" charset="0"/>
              </a:rPr>
              <a:t>missed call notification</a:t>
            </a:r>
            <a:endParaRPr lang="ja-JP" altLang="en-US" sz="1000" dirty="0">
              <a:solidFill>
                <a:srgbClr val="EA5550"/>
              </a:solidFill>
              <a:latin typeface="Arial" pitchFamily="34" charset="0"/>
              <a:cs typeface="Arial" pitchFamily="34" charset="0"/>
            </a:endParaRPr>
          </a:p>
        </p:txBody>
      </p:sp>
      <p:sp>
        <p:nvSpPr>
          <p:cNvPr id="52" name="テキスト ボックス 51"/>
          <p:cNvSpPr txBox="1"/>
          <p:nvPr/>
        </p:nvSpPr>
        <p:spPr>
          <a:xfrm>
            <a:off x="1125278" y="3243420"/>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EA5550"/>
                </a:solidFill>
                <a:latin typeface="Calibri" pitchFamily="34" charset="0"/>
              </a:rPr>
              <a:t>Voice Mail Solution </a:t>
            </a:r>
            <a:r>
              <a:rPr lang="en-US" altLang="ja-JP" b="1" dirty="0" smtClean="0">
                <a:solidFill>
                  <a:srgbClr val="EA5550"/>
                </a:solidFill>
                <a:latin typeface="Calibri" pitchFamily="34" charset="0"/>
              </a:rPr>
              <a:t>-MS Outlook &amp; IMAP4 Integration-</a:t>
            </a:r>
            <a:endParaRPr kumimoji="1" lang="ja-JP" altLang="en-US" sz="2000" b="1" dirty="0">
              <a:solidFill>
                <a:srgbClr val="EA5550"/>
              </a:solidFill>
              <a:latin typeface="Calibri" pitchFamily="34" charset="0"/>
            </a:endParaRPr>
          </a:p>
        </p:txBody>
      </p:sp>
      <p:sp>
        <p:nvSpPr>
          <p:cNvPr id="6" name="テキスト ボックス 5"/>
          <p:cNvSpPr txBox="1"/>
          <p:nvPr/>
        </p:nvSpPr>
        <p:spPr>
          <a:xfrm>
            <a:off x="251520" y="836712"/>
            <a:ext cx="8640960" cy="646331"/>
          </a:xfrm>
          <a:prstGeom prst="rect">
            <a:avLst/>
          </a:prstGeom>
          <a:noFill/>
        </p:spPr>
        <p:txBody>
          <a:bodyPr wrap="square" rtlCol="0">
            <a:spAutoFit/>
          </a:bodyPr>
          <a:lstStyle/>
          <a:p>
            <a:pPr>
              <a:defRPr/>
            </a:pPr>
            <a:r>
              <a:rPr lang="en-US" altLang="ja-JP" sz="1200" dirty="0" smtClean="0">
                <a:solidFill>
                  <a:srgbClr val="595757"/>
                </a:solidFill>
                <a:latin typeface="Arial" pitchFamily="34" charset="0"/>
                <a:ea typeface="MS PGothic" pitchFamily="50" charset="-128"/>
                <a:cs typeface="Arial" pitchFamily="34" charset="0"/>
              </a:rPr>
              <a:t>The KX-NS500</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works as a</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voice IMAP4 server,</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so</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users can access the content of their mailboxes</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using a common e-mail client which supports</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the</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IMAP4 protocol. With</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the Microsoft Outlook plug-in, users can access the content of their mailboxes through Microsoft Outlook in the same way as</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they do for</a:t>
            </a:r>
            <a:r>
              <a:rPr lang="ja-JP" altLang="en-US" sz="1200" dirty="0" smtClean="0">
                <a:solidFill>
                  <a:srgbClr val="595757"/>
                </a:solidFill>
                <a:latin typeface="Arial" pitchFamily="34" charset="0"/>
                <a:ea typeface="MS PGothic" pitchFamily="50" charset="-128"/>
                <a:cs typeface="Arial" pitchFamily="34" charset="0"/>
              </a:rPr>
              <a:t> </a:t>
            </a:r>
            <a:r>
              <a:rPr lang="en-US" altLang="ja-JP" sz="1200" dirty="0" smtClean="0">
                <a:solidFill>
                  <a:srgbClr val="595757"/>
                </a:solidFill>
                <a:latin typeface="Arial" pitchFamily="34" charset="0"/>
                <a:ea typeface="MS PGothic" pitchFamily="50" charset="-128"/>
                <a:cs typeface="Arial" pitchFamily="34" charset="0"/>
              </a:rPr>
              <a:t>e-mail. </a:t>
            </a:r>
            <a:endParaRPr lang="en-US" altLang="ja-JP" sz="1200" dirty="0">
              <a:solidFill>
                <a:srgbClr val="595757"/>
              </a:solidFill>
              <a:latin typeface="Arial" pitchFamily="34" charset="0"/>
              <a:ea typeface="MS PGothic" pitchFamily="50" charset="-128"/>
              <a:cs typeface="Arial" pitchFamily="34" charset="0"/>
            </a:endParaRPr>
          </a:p>
        </p:txBody>
      </p:sp>
      <p:sp>
        <p:nvSpPr>
          <p:cNvPr id="8" name="正方形/長方形 76"/>
          <p:cNvSpPr>
            <a:spLocks noChangeArrowheads="1"/>
          </p:cNvSpPr>
          <p:nvPr/>
        </p:nvSpPr>
        <p:spPr bwMode="auto">
          <a:xfrm>
            <a:off x="251520" y="3717032"/>
            <a:ext cx="4164583" cy="276999"/>
          </a:xfrm>
          <a:prstGeom prst="rect">
            <a:avLst/>
          </a:prstGeom>
          <a:noFill/>
          <a:ln w="9525">
            <a:noFill/>
            <a:miter lim="800000"/>
            <a:headEnd/>
            <a:tailEnd/>
          </a:ln>
        </p:spPr>
        <p:txBody>
          <a:bodyPr wrap="square">
            <a:spAutoFit/>
          </a:bodyPr>
          <a:lstStyle/>
          <a:p>
            <a:pPr algn="l"/>
            <a:r>
              <a:rPr lang="en-US" altLang="ja-JP" sz="1200" b="1" dirty="0">
                <a:solidFill>
                  <a:srgbClr val="EA5550"/>
                </a:solidFill>
                <a:latin typeface="Arial" pitchFamily="34" charset="0"/>
                <a:cs typeface="Arial" pitchFamily="34" charset="0"/>
              </a:rPr>
              <a:t>With the Outlook plug-in, users can do the following:</a:t>
            </a:r>
          </a:p>
        </p:txBody>
      </p:sp>
      <p:sp>
        <p:nvSpPr>
          <p:cNvPr id="9" name="正方形/長方形 77"/>
          <p:cNvSpPr>
            <a:spLocks noChangeArrowheads="1"/>
          </p:cNvSpPr>
          <p:nvPr/>
        </p:nvSpPr>
        <p:spPr bwMode="auto">
          <a:xfrm>
            <a:off x="383655" y="3951982"/>
            <a:ext cx="3999607" cy="1015663"/>
          </a:xfrm>
          <a:prstGeom prst="rect">
            <a:avLst/>
          </a:prstGeom>
          <a:noFill/>
          <a:ln w="9525">
            <a:noFill/>
            <a:miter lim="800000"/>
            <a:headEnd/>
            <a:tailEnd/>
          </a:ln>
        </p:spPr>
        <p:txBody>
          <a:bodyPr wrap="square">
            <a:spAutoFit/>
          </a:bodyPr>
          <a:lstStyle/>
          <a:p>
            <a:pPr algn="l"/>
            <a:r>
              <a:rPr lang="en-US" altLang="ja-JP" sz="1000" b="0" dirty="0">
                <a:solidFill>
                  <a:srgbClr val="000000"/>
                </a:solidFill>
                <a:latin typeface="Arial" pitchFamily="34" charset="0"/>
                <a:cs typeface="Arial" pitchFamily="34" charset="0"/>
              </a:rPr>
              <a:t> - Play back voice messages</a:t>
            </a:r>
          </a:p>
          <a:p>
            <a:pPr algn="l"/>
            <a:r>
              <a:rPr lang="en-US" altLang="ja-JP" sz="1000" b="0" dirty="0" smtClean="0">
                <a:solidFill>
                  <a:srgbClr val="000000"/>
                </a:solidFill>
                <a:latin typeface="Arial" pitchFamily="34" charset="0"/>
                <a:cs typeface="Arial" pitchFamily="34" charset="0"/>
              </a:rPr>
              <a:t> - </a:t>
            </a:r>
            <a:r>
              <a:rPr lang="en-US" altLang="ja-JP" sz="1000" b="0" dirty="0">
                <a:solidFill>
                  <a:srgbClr val="000000"/>
                </a:solidFill>
                <a:latin typeface="Arial" pitchFamily="34" charset="0"/>
                <a:cs typeface="Arial" pitchFamily="34" charset="0"/>
              </a:rPr>
              <a:t>Record and send voice messages</a:t>
            </a:r>
          </a:p>
          <a:p>
            <a:pPr algn="l"/>
            <a:r>
              <a:rPr lang="ja-JP" altLang="en-US" sz="1000" b="0" dirty="0">
                <a:solidFill>
                  <a:srgbClr val="000000"/>
                </a:solidFill>
                <a:latin typeface="Arial" pitchFamily="34" charset="0"/>
                <a:cs typeface="Arial" pitchFamily="34" charset="0"/>
              </a:rPr>
              <a:t> </a:t>
            </a:r>
            <a:r>
              <a:rPr lang="en-US" altLang="ja-JP" sz="1000" b="0" dirty="0">
                <a:solidFill>
                  <a:srgbClr val="000000"/>
                </a:solidFill>
                <a:latin typeface="Arial" pitchFamily="34" charset="0"/>
                <a:cs typeface="Arial" pitchFamily="34" charset="0"/>
              </a:rPr>
              <a:t>- Forward and reply to messages</a:t>
            </a:r>
          </a:p>
          <a:p>
            <a:pPr algn="l"/>
            <a:r>
              <a:rPr lang="ja-JP" altLang="en-US" sz="1000" b="0" dirty="0">
                <a:solidFill>
                  <a:srgbClr val="000000"/>
                </a:solidFill>
                <a:latin typeface="Arial" pitchFamily="34" charset="0"/>
                <a:cs typeface="Arial" pitchFamily="34" charset="0"/>
              </a:rPr>
              <a:t> </a:t>
            </a:r>
            <a:r>
              <a:rPr lang="en-US" altLang="ja-JP" sz="1000" b="0" dirty="0">
                <a:solidFill>
                  <a:srgbClr val="000000"/>
                </a:solidFill>
                <a:latin typeface="Arial" pitchFamily="34" charset="0"/>
                <a:cs typeface="Arial" pitchFamily="34" charset="0"/>
              </a:rPr>
              <a:t>- Call back the sender of a message</a:t>
            </a:r>
          </a:p>
          <a:p>
            <a:pPr algn="l"/>
            <a:r>
              <a:rPr lang="ja-JP" altLang="en-US" sz="1000" b="0" dirty="0">
                <a:solidFill>
                  <a:srgbClr val="000000"/>
                </a:solidFill>
                <a:latin typeface="Arial" pitchFamily="34" charset="0"/>
                <a:cs typeface="Arial" pitchFamily="34" charset="0"/>
              </a:rPr>
              <a:t> </a:t>
            </a:r>
            <a:r>
              <a:rPr lang="en-US" altLang="ja-JP" sz="1000" b="0" dirty="0">
                <a:solidFill>
                  <a:srgbClr val="000000"/>
                </a:solidFill>
                <a:latin typeface="Arial" pitchFamily="34" charset="0"/>
                <a:cs typeface="Arial" pitchFamily="34" charset="0"/>
              </a:rPr>
              <a:t>- Export voice </a:t>
            </a:r>
            <a:r>
              <a:rPr lang="en-US" altLang="ja-JP" sz="1000" b="0" dirty="0" smtClean="0">
                <a:solidFill>
                  <a:srgbClr val="000000"/>
                </a:solidFill>
                <a:latin typeface="Arial" pitchFamily="34" charset="0"/>
                <a:cs typeface="Arial" pitchFamily="34" charset="0"/>
              </a:rPr>
              <a:t>message </a:t>
            </a:r>
            <a:r>
              <a:rPr lang="en-US" altLang="ja-JP" sz="1000" b="0" dirty="0">
                <a:solidFill>
                  <a:srgbClr val="000000"/>
                </a:solidFill>
                <a:latin typeface="Arial" pitchFamily="34" charset="0"/>
                <a:cs typeface="Arial" pitchFamily="34" charset="0"/>
              </a:rPr>
              <a:t>data</a:t>
            </a:r>
          </a:p>
          <a:p>
            <a:pPr algn="l"/>
            <a:r>
              <a:rPr lang="ja-JP" altLang="en-US" sz="1000" b="0" dirty="0">
                <a:solidFill>
                  <a:srgbClr val="000000"/>
                </a:solidFill>
                <a:latin typeface="Arial" pitchFamily="34" charset="0"/>
                <a:cs typeface="Arial" pitchFamily="34" charset="0"/>
              </a:rPr>
              <a:t> </a:t>
            </a:r>
            <a:r>
              <a:rPr lang="en-US" altLang="ja-JP" sz="1000" b="0" dirty="0">
                <a:solidFill>
                  <a:srgbClr val="000000"/>
                </a:solidFill>
                <a:latin typeface="Arial" pitchFamily="34" charset="0"/>
                <a:cs typeface="Arial" pitchFamily="34" charset="0"/>
              </a:rPr>
              <a:t>- Attach voice messages </a:t>
            </a:r>
            <a:r>
              <a:rPr lang="en-US" altLang="ja-JP" sz="1000" b="0" dirty="0" smtClean="0">
                <a:solidFill>
                  <a:srgbClr val="000000"/>
                </a:solidFill>
                <a:latin typeface="Arial" pitchFamily="34" charset="0"/>
                <a:cs typeface="Arial" pitchFamily="34" charset="0"/>
              </a:rPr>
              <a:t>to </a:t>
            </a:r>
            <a:r>
              <a:rPr lang="en-US" altLang="ja-JP" sz="1000" b="0" dirty="0">
                <a:solidFill>
                  <a:srgbClr val="000000"/>
                </a:solidFill>
                <a:latin typeface="Arial" pitchFamily="34" charset="0"/>
                <a:cs typeface="Arial" pitchFamily="34" charset="0"/>
              </a:rPr>
              <a:t>other e-mail messages</a:t>
            </a:r>
            <a:endParaRPr lang="ja-JP" altLang="en-US" sz="1000" dirty="0">
              <a:latin typeface="Arial" pitchFamily="34" charset="0"/>
              <a:cs typeface="Arial" pitchFamily="34" charset="0"/>
            </a:endParaRPr>
          </a:p>
        </p:txBody>
      </p:sp>
      <p:sp>
        <p:nvSpPr>
          <p:cNvPr id="27" name="正方形/長方形 2"/>
          <p:cNvSpPr>
            <a:spLocks noChangeArrowheads="1"/>
          </p:cNvSpPr>
          <p:nvPr/>
        </p:nvSpPr>
        <p:spPr bwMode="auto">
          <a:xfrm>
            <a:off x="395536" y="1844824"/>
            <a:ext cx="2951807" cy="553998"/>
          </a:xfrm>
          <a:prstGeom prst="rect">
            <a:avLst/>
          </a:prstGeom>
          <a:noFill/>
          <a:ln w="9525">
            <a:noFill/>
            <a:miter lim="800000"/>
            <a:headEnd/>
            <a:tailEnd/>
          </a:ln>
        </p:spPr>
        <p:txBody>
          <a:bodyPr wrap="square">
            <a:spAutoFit/>
          </a:bodyPr>
          <a:lstStyle/>
          <a:p>
            <a:pPr algn="l"/>
            <a:r>
              <a:rPr lang="en-US" altLang="ja-JP" sz="1000" b="0" dirty="0">
                <a:solidFill>
                  <a:srgbClr val="000000"/>
                </a:solidFill>
                <a:latin typeface="Arial" pitchFamily="34" charset="0"/>
                <a:cs typeface="Arial" pitchFamily="34" charset="0"/>
              </a:rPr>
              <a:t>- Play back voice messages</a:t>
            </a:r>
          </a:p>
          <a:p>
            <a:pPr algn="l"/>
            <a:r>
              <a:rPr lang="en-US" altLang="ja-JP" sz="1000" b="0" dirty="0" smtClean="0">
                <a:solidFill>
                  <a:srgbClr val="000000"/>
                </a:solidFill>
                <a:latin typeface="Arial" pitchFamily="34" charset="0"/>
                <a:cs typeface="Arial" pitchFamily="34" charset="0"/>
              </a:rPr>
              <a:t>- </a:t>
            </a:r>
            <a:r>
              <a:rPr lang="en-US" altLang="ja-JP" sz="1000" b="0" dirty="0">
                <a:solidFill>
                  <a:srgbClr val="000000"/>
                </a:solidFill>
                <a:latin typeface="Arial" pitchFamily="34" charset="0"/>
                <a:cs typeface="Arial" pitchFamily="34" charset="0"/>
              </a:rPr>
              <a:t>Save voice </a:t>
            </a:r>
            <a:r>
              <a:rPr lang="en-US" altLang="ja-JP" sz="1000" b="0" dirty="0" smtClean="0">
                <a:solidFill>
                  <a:srgbClr val="000000"/>
                </a:solidFill>
                <a:latin typeface="Arial" pitchFamily="34" charset="0"/>
                <a:cs typeface="Arial" pitchFamily="34" charset="0"/>
              </a:rPr>
              <a:t>data </a:t>
            </a:r>
            <a:r>
              <a:rPr lang="en-US" altLang="ja-JP" sz="1000" b="0" dirty="0">
                <a:solidFill>
                  <a:srgbClr val="000000"/>
                </a:solidFill>
                <a:latin typeface="Arial" pitchFamily="34" charset="0"/>
                <a:cs typeface="Arial" pitchFamily="34" charset="0"/>
              </a:rPr>
              <a:t>to their PCs</a:t>
            </a:r>
          </a:p>
          <a:p>
            <a:pPr algn="l"/>
            <a:r>
              <a:rPr lang="en-US" altLang="ja-JP" sz="1000" b="0" dirty="0">
                <a:solidFill>
                  <a:srgbClr val="000000"/>
                </a:solidFill>
                <a:latin typeface="Arial" pitchFamily="34" charset="0"/>
                <a:cs typeface="Arial" pitchFamily="34" charset="0"/>
              </a:rPr>
              <a:t>- Delete voice </a:t>
            </a:r>
            <a:r>
              <a:rPr lang="en-US" altLang="ja-JP" sz="1000" b="0" dirty="0" smtClean="0">
                <a:solidFill>
                  <a:srgbClr val="000000"/>
                </a:solidFill>
                <a:latin typeface="Arial" pitchFamily="34" charset="0"/>
                <a:cs typeface="Arial" pitchFamily="34" charset="0"/>
              </a:rPr>
              <a:t>messages</a:t>
            </a:r>
            <a:endParaRPr lang="ja-JP" altLang="en-US" sz="1000" dirty="0">
              <a:solidFill>
                <a:srgbClr val="000000"/>
              </a:solidFill>
              <a:latin typeface="Arial" pitchFamily="34" charset="0"/>
              <a:cs typeface="Arial" pitchFamily="34" charset="0"/>
            </a:endParaRPr>
          </a:p>
        </p:txBody>
      </p:sp>
      <p:sp>
        <p:nvSpPr>
          <p:cNvPr id="28" name="正方形/長方形 4"/>
          <p:cNvSpPr>
            <a:spLocks noChangeArrowheads="1"/>
          </p:cNvSpPr>
          <p:nvPr/>
        </p:nvSpPr>
        <p:spPr bwMode="auto">
          <a:xfrm>
            <a:off x="251520" y="1628800"/>
            <a:ext cx="4608513" cy="276999"/>
          </a:xfrm>
          <a:prstGeom prst="rect">
            <a:avLst/>
          </a:prstGeom>
          <a:noFill/>
          <a:ln w="9525">
            <a:noFill/>
            <a:miter lim="800000"/>
            <a:headEnd/>
            <a:tailEnd/>
          </a:ln>
        </p:spPr>
        <p:txBody>
          <a:bodyPr>
            <a:spAutoFit/>
          </a:bodyPr>
          <a:lstStyle/>
          <a:p>
            <a:r>
              <a:rPr lang="en-US" altLang="ja-JP" sz="1200" b="1" dirty="0">
                <a:solidFill>
                  <a:srgbClr val="EA5550"/>
                </a:solidFill>
                <a:latin typeface="Arial" pitchFamily="34" charset="0"/>
                <a:cs typeface="Arial" pitchFamily="34" charset="0"/>
              </a:rPr>
              <a:t>With IMAP integration, users can do the </a:t>
            </a:r>
            <a:r>
              <a:rPr lang="en-US" altLang="ja-JP" sz="1200" b="1" dirty="0" smtClean="0">
                <a:solidFill>
                  <a:srgbClr val="EA5550"/>
                </a:solidFill>
                <a:latin typeface="Arial" pitchFamily="34" charset="0"/>
                <a:cs typeface="Arial" pitchFamily="34" charset="0"/>
              </a:rPr>
              <a:t>following:</a:t>
            </a:r>
            <a:endParaRPr lang="ja-JP" altLang="en-US" sz="1200" b="1" dirty="0">
              <a:solidFill>
                <a:srgbClr val="EA5550"/>
              </a:solidFill>
              <a:latin typeface="Arial" pitchFamily="34" charset="0"/>
              <a:cs typeface="Arial" pitchFamily="34" charset="0"/>
            </a:endParaRPr>
          </a:p>
        </p:txBody>
      </p:sp>
      <p:sp>
        <p:nvSpPr>
          <p:cNvPr id="30" name="テキスト ボックス 2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34</a:t>
            </a:r>
            <a:endParaRPr kumimoji="1" lang="ja-JP" altLang="en-US" sz="1300" dirty="0">
              <a:solidFill>
                <a:srgbClr val="595757"/>
              </a:solidFill>
              <a:latin typeface="Calibri" pitchFamily="34" charset="0"/>
            </a:endParaRPr>
          </a:p>
        </p:txBody>
      </p:sp>
      <p:grpSp>
        <p:nvGrpSpPr>
          <p:cNvPr id="50" name="グループ化 11"/>
          <p:cNvGrpSpPr/>
          <p:nvPr/>
        </p:nvGrpSpPr>
        <p:grpSpPr>
          <a:xfrm>
            <a:off x="5508104" y="1772816"/>
            <a:ext cx="3312368" cy="1536076"/>
            <a:chOff x="5508104" y="2565699"/>
            <a:chExt cx="3312368" cy="1536076"/>
          </a:xfrm>
        </p:grpSpPr>
        <p:sp>
          <p:nvSpPr>
            <p:cNvPr id="52" name="角丸四角形 51"/>
            <p:cNvSpPr/>
            <p:nvPr/>
          </p:nvSpPr>
          <p:spPr>
            <a:xfrm>
              <a:off x="5508104" y="2780927"/>
              <a:ext cx="3312368" cy="1320848"/>
            </a:xfrm>
            <a:prstGeom prst="roundRect">
              <a:avLst>
                <a:gd name="adj" fmla="val 4389"/>
              </a:avLst>
            </a:prstGeom>
            <a:solidFill>
              <a:srgbClr val="FC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9"/>
            <p:cNvGrpSpPr/>
            <p:nvPr/>
          </p:nvGrpSpPr>
          <p:grpSpPr>
            <a:xfrm>
              <a:off x="5508104" y="2565699"/>
              <a:ext cx="3312368" cy="299049"/>
              <a:chOff x="5436096" y="1761799"/>
              <a:chExt cx="3312368" cy="299049"/>
            </a:xfrm>
          </p:grpSpPr>
          <p:sp>
            <p:nvSpPr>
              <p:cNvPr id="54" name="角丸四角形 53"/>
              <p:cNvSpPr/>
              <p:nvPr/>
            </p:nvSpPr>
            <p:spPr>
              <a:xfrm>
                <a:off x="5436096" y="1772816"/>
                <a:ext cx="3312368" cy="288032"/>
              </a:xfrm>
              <a:prstGeom prst="roundRect">
                <a:avLst/>
              </a:prstGeom>
              <a:solidFill>
                <a:srgbClr val="EA5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63" name="テキスト ボックス 2"/>
          <p:cNvSpPr txBox="1"/>
          <p:nvPr/>
        </p:nvSpPr>
        <p:spPr>
          <a:xfrm>
            <a:off x="5552172" y="2086119"/>
            <a:ext cx="3124284" cy="1107996"/>
          </a:xfrm>
          <a:prstGeom prst="rect">
            <a:avLst/>
          </a:prstGeom>
          <a:noFill/>
        </p:spPr>
        <p:txBody>
          <a:bodyPr wrap="square" rtlCol="0">
            <a:spAutoFit/>
          </a:bodyPr>
          <a:lstStyle/>
          <a:p>
            <a:pPr>
              <a:buBlip>
                <a:blip r:embed="rId2"/>
              </a:buBlip>
            </a:pPr>
            <a:r>
              <a:rPr lang="en-US" altLang="ja-JP" sz="1100" dirty="0" smtClean="0">
                <a:latin typeface="Arial" pitchFamily="34" charset="0"/>
                <a:ea typeface="MS PGothic" pitchFamily="50" charset="-128"/>
                <a:cs typeface="Arial" pitchFamily="34" charset="0"/>
              </a:rPr>
              <a:t> Users can easily listen to and transfer voice messages.</a:t>
            </a:r>
          </a:p>
          <a:p>
            <a:pPr>
              <a:buBlip>
                <a:blip r:embed="rId2"/>
              </a:buBlip>
            </a:pPr>
            <a:endParaRPr lang="en-US" altLang="ja-JP" sz="1100" dirty="0" smtClean="0">
              <a:latin typeface="Arial" pitchFamily="34" charset="0"/>
              <a:ea typeface="MS PGothic" pitchFamily="50" charset="-128"/>
              <a:cs typeface="Arial" pitchFamily="34" charset="0"/>
            </a:endParaRPr>
          </a:p>
          <a:p>
            <a:pPr>
              <a:buBlip>
                <a:blip r:embed="rId2"/>
              </a:buBlip>
            </a:pPr>
            <a:r>
              <a:rPr lang="en-US" altLang="ja-JP" sz="1100" dirty="0" smtClean="0">
                <a:latin typeface="Arial" pitchFamily="34" charset="0"/>
                <a:cs typeface="Arial" pitchFamily="34" charset="0"/>
              </a:rPr>
              <a:t> A UC environment that includes voice messages, e-mail, an SNS, and a scheduler can be constructed with Outlook alone.</a:t>
            </a:r>
          </a:p>
        </p:txBody>
      </p:sp>
      <p:grpSp>
        <p:nvGrpSpPr>
          <p:cNvPr id="65" name="グループ化 64"/>
          <p:cNvGrpSpPr/>
          <p:nvPr/>
        </p:nvGrpSpPr>
        <p:grpSpPr>
          <a:xfrm>
            <a:off x="5508104" y="3573016"/>
            <a:ext cx="3312368" cy="1800200"/>
            <a:chOff x="5508104" y="3717032"/>
            <a:chExt cx="3312368" cy="1800200"/>
          </a:xfrm>
        </p:grpSpPr>
        <p:grpSp>
          <p:nvGrpSpPr>
            <p:cNvPr id="57" name="グループ化 11"/>
            <p:cNvGrpSpPr/>
            <p:nvPr/>
          </p:nvGrpSpPr>
          <p:grpSpPr>
            <a:xfrm>
              <a:off x="5508104" y="3717032"/>
              <a:ext cx="3312368" cy="1800200"/>
              <a:chOff x="5508104" y="2565699"/>
              <a:chExt cx="3312368" cy="1800200"/>
            </a:xfrm>
          </p:grpSpPr>
          <p:sp>
            <p:nvSpPr>
              <p:cNvPr id="59" name="角丸四角形 58"/>
              <p:cNvSpPr/>
              <p:nvPr/>
            </p:nvSpPr>
            <p:spPr>
              <a:xfrm>
                <a:off x="5508104" y="2780929"/>
                <a:ext cx="3312368" cy="1584970"/>
              </a:xfrm>
              <a:prstGeom prst="roundRect">
                <a:avLst>
                  <a:gd name="adj" fmla="val 3635"/>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9"/>
              <p:cNvGrpSpPr/>
              <p:nvPr/>
            </p:nvGrpSpPr>
            <p:grpSpPr>
              <a:xfrm>
                <a:off x="5508104" y="2565699"/>
                <a:ext cx="3312368" cy="299049"/>
                <a:chOff x="5436096" y="1761799"/>
                <a:chExt cx="3312368" cy="299049"/>
              </a:xfrm>
            </p:grpSpPr>
            <p:sp>
              <p:nvSpPr>
                <p:cNvPr id="61" name="角丸四角形 60"/>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64" name="テキスト ボックス 63"/>
            <p:cNvSpPr txBox="1"/>
            <p:nvPr/>
          </p:nvSpPr>
          <p:spPr>
            <a:xfrm>
              <a:off x="5547060" y="4005064"/>
              <a:ext cx="3201404" cy="1446550"/>
            </a:xfrm>
            <a:prstGeom prst="rect">
              <a:avLst/>
            </a:prstGeom>
            <a:noFill/>
          </p:spPr>
          <p:txBody>
            <a:bodyPr wrap="square" rtlCol="0">
              <a:spAutoFit/>
            </a:bodyPr>
            <a:lstStyle/>
            <a:p>
              <a:pPr>
                <a:buBlip>
                  <a:blip r:embed="rId3"/>
                </a:buBlip>
              </a:pP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Companies that require information to be shared between agents</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Companies using Outlook</a:t>
              </a:r>
            </a:p>
            <a:p>
              <a:pPr>
                <a:buBlip>
                  <a:blip r:embed="rId3"/>
                </a:buBlip>
              </a:pPr>
              <a:endParaRPr lang="en-US" altLang="ja-JP" sz="1100" dirty="0" smtClean="0">
                <a:latin typeface="Arial" pitchFamily="34" charset="0"/>
                <a:cs typeface="Arial" pitchFamily="34" charset="0"/>
              </a:endParaRPr>
            </a:p>
            <a:p>
              <a:pPr>
                <a:buBlip>
                  <a:blip r:embed="rId3"/>
                </a:buBlip>
              </a:pPr>
              <a:r>
                <a:rPr lang="en-US" altLang="ja-JP" sz="1100" dirty="0" smtClean="0">
                  <a:latin typeface="Arial" pitchFamily="34" charset="0"/>
                  <a:cs typeface="Arial" pitchFamily="34" charset="0"/>
                </a:rPr>
                <a:t> Companies that want to construct an efficient office environment that integrates various communication methods</a:t>
              </a:r>
            </a:p>
          </p:txBody>
        </p:sp>
      </p:grpSp>
      <p:grpSp>
        <p:nvGrpSpPr>
          <p:cNvPr id="56" name="グループ化 55"/>
          <p:cNvGrpSpPr/>
          <p:nvPr/>
        </p:nvGrpSpPr>
        <p:grpSpPr>
          <a:xfrm>
            <a:off x="1509795" y="1916832"/>
            <a:ext cx="2774173" cy="1584176"/>
            <a:chOff x="1403648" y="2060848"/>
            <a:chExt cx="2774173" cy="1584176"/>
          </a:xfrm>
        </p:grpSpPr>
        <p:grpSp>
          <p:nvGrpSpPr>
            <p:cNvPr id="41" name="グループ化 40"/>
            <p:cNvGrpSpPr/>
            <p:nvPr/>
          </p:nvGrpSpPr>
          <p:grpSpPr>
            <a:xfrm>
              <a:off x="1403648" y="2060848"/>
              <a:ext cx="2774173" cy="1584176"/>
              <a:chOff x="5623702" y="4869160"/>
              <a:chExt cx="2774173" cy="1584176"/>
            </a:xfrm>
          </p:grpSpPr>
          <p:sp>
            <p:nvSpPr>
              <p:cNvPr id="16" name="正方形/長方形 15"/>
              <p:cNvSpPr>
                <a:spLocks noChangeArrowheads="1"/>
              </p:cNvSpPr>
              <p:nvPr/>
            </p:nvSpPr>
            <p:spPr bwMode="auto">
              <a:xfrm>
                <a:off x="7092280" y="4869160"/>
                <a:ext cx="1160021" cy="400110"/>
              </a:xfrm>
              <a:prstGeom prst="rect">
                <a:avLst/>
              </a:prstGeom>
              <a:noFill/>
              <a:ln w="9525">
                <a:noFill/>
                <a:miter lim="800000"/>
                <a:headEnd/>
                <a:tailEnd/>
              </a:ln>
            </p:spPr>
            <p:txBody>
              <a:bodyPr wrap="square">
                <a:spAutoFit/>
              </a:bodyPr>
              <a:lstStyle/>
              <a:p>
                <a:pPr algn="ctr"/>
                <a:r>
                  <a:rPr lang="en-US" altLang="ja-JP" sz="1000" b="0" dirty="0">
                    <a:solidFill>
                      <a:schemeClr val="tx1"/>
                    </a:solidFill>
                    <a:latin typeface="Arial" pitchFamily="34" charset="0"/>
                    <a:cs typeface="Arial" pitchFamily="34" charset="0"/>
                  </a:rPr>
                  <a:t>Voice mail</a:t>
                </a:r>
                <a:r>
                  <a:rPr lang="en-GB" altLang="ja-JP" sz="1000" b="0" dirty="0" smtClean="0">
                    <a:solidFill>
                      <a:schemeClr val="tx1"/>
                    </a:solidFill>
                    <a:latin typeface="Arial" pitchFamily="34" charset="0"/>
                    <a:cs typeface="Arial" pitchFamily="34" charset="0"/>
                  </a:rPr>
                  <a:t>/</a:t>
                </a:r>
              </a:p>
              <a:p>
                <a:pPr algn="ctr"/>
                <a:r>
                  <a:rPr lang="en-GB" altLang="ja-JP" sz="1000" b="0" dirty="0" smtClean="0">
                    <a:solidFill>
                      <a:schemeClr val="tx1"/>
                    </a:solidFill>
                    <a:latin typeface="Arial" pitchFamily="34" charset="0"/>
                    <a:cs typeface="Arial" pitchFamily="34" charset="0"/>
                  </a:rPr>
                  <a:t> </a:t>
                </a:r>
                <a:r>
                  <a:rPr lang="en-GB" altLang="ja-JP" sz="1000" b="0" dirty="0">
                    <a:solidFill>
                      <a:schemeClr val="tx1"/>
                    </a:solidFill>
                    <a:latin typeface="Arial" pitchFamily="34" charset="0"/>
                    <a:cs typeface="Arial" pitchFamily="34" charset="0"/>
                  </a:rPr>
                  <a:t>IMAP4 server</a:t>
                </a:r>
                <a:endParaRPr lang="en-US" altLang="ja-JP" sz="1000" b="0" dirty="0">
                  <a:solidFill>
                    <a:schemeClr val="tx1"/>
                  </a:solidFill>
                  <a:latin typeface="Arial" pitchFamily="34" charset="0"/>
                  <a:cs typeface="Arial" pitchFamily="34" charset="0"/>
                </a:endParaRPr>
              </a:p>
            </p:txBody>
          </p:sp>
          <p:sp>
            <p:nvSpPr>
              <p:cNvPr id="26" name="正方形/長方形 25"/>
              <p:cNvSpPr>
                <a:spLocks noChangeArrowheads="1"/>
              </p:cNvSpPr>
              <p:nvPr/>
            </p:nvSpPr>
            <p:spPr bwMode="auto">
              <a:xfrm>
                <a:off x="5623702" y="6207140"/>
                <a:ext cx="2774173" cy="246196"/>
              </a:xfrm>
              <a:prstGeom prst="rect">
                <a:avLst/>
              </a:prstGeom>
              <a:noFill/>
              <a:ln w="9525">
                <a:noFill/>
                <a:miter lim="800000"/>
                <a:headEnd/>
                <a:tailEnd/>
              </a:ln>
            </p:spPr>
            <p:txBody>
              <a:bodyPr wrap="none">
                <a:spAutoFit/>
              </a:bodyPr>
              <a:lstStyle/>
              <a:p>
                <a:r>
                  <a:rPr lang="en-US" altLang="ja-JP" sz="1000" b="0" dirty="0">
                    <a:solidFill>
                      <a:schemeClr val="tx1"/>
                    </a:solidFill>
                    <a:latin typeface="Arial" pitchFamily="34" charset="0"/>
                    <a:cs typeface="Arial" pitchFamily="34" charset="0"/>
                  </a:rPr>
                  <a:t>Common email application supporting IMAP4 </a:t>
                </a:r>
                <a:endParaRPr lang="ja-JP" altLang="en-US" sz="1000" dirty="0">
                  <a:latin typeface="Arial" pitchFamily="34" charset="0"/>
                  <a:cs typeface="Arial" pitchFamily="34" charset="0"/>
                </a:endParaRPr>
              </a:p>
            </p:txBody>
          </p:sp>
          <p:cxnSp>
            <p:nvCxnSpPr>
              <p:cNvPr id="35" name="直線矢印コネクタ 34"/>
              <p:cNvCxnSpPr/>
              <p:nvPr/>
            </p:nvCxnSpPr>
            <p:spPr bwMode="auto">
              <a:xfrm flipH="1">
                <a:off x="5940152" y="5661248"/>
                <a:ext cx="2232248" cy="0"/>
              </a:xfrm>
              <a:prstGeom prst="straightConnector1">
                <a:avLst/>
              </a:prstGeom>
              <a:solidFill>
                <a:srgbClr val="CCECFF"/>
              </a:solidFill>
              <a:ln w="25400" cap="flat" cmpd="sng" algn="ctr">
                <a:solidFill>
                  <a:srgbClr val="EA55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直線矢印コネクタ 38"/>
              <p:cNvCxnSpPr/>
              <p:nvPr/>
            </p:nvCxnSpPr>
            <p:spPr bwMode="auto">
              <a:xfrm>
                <a:off x="7668344" y="5373216"/>
                <a:ext cx="0" cy="288032"/>
              </a:xfrm>
              <a:prstGeom prst="straightConnector1">
                <a:avLst/>
              </a:prstGeom>
              <a:solidFill>
                <a:srgbClr val="CCECFF"/>
              </a:solidFill>
              <a:ln w="25400" cap="flat" cmpd="sng" algn="ctr">
                <a:solidFill>
                  <a:srgbClr val="EA55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直線矢印コネクタ 39"/>
              <p:cNvCxnSpPr/>
              <p:nvPr/>
            </p:nvCxnSpPr>
            <p:spPr bwMode="auto">
              <a:xfrm>
                <a:off x="6156176" y="5661248"/>
                <a:ext cx="0" cy="216024"/>
              </a:xfrm>
              <a:prstGeom prst="straightConnector1">
                <a:avLst/>
              </a:prstGeom>
              <a:solidFill>
                <a:srgbClr val="CCECFF"/>
              </a:solidFill>
              <a:ln w="25400" cap="flat" cmpd="sng" algn="ctr">
                <a:solidFill>
                  <a:srgbClr val="EA55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2" name="Picture 2" descr="E:\Panasonic2011\和田さま☆アイコン集\from_dobashi\Otehrs3\laptop.png"/>
              <p:cNvPicPr>
                <a:picLocks noChangeAspect="1" noChangeArrowheads="1"/>
              </p:cNvPicPr>
              <p:nvPr/>
            </p:nvPicPr>
            <p:blipFill>
              <a:blip r:embed="rId4" cstate="print"/>
              <a:srcRect/>
              <a:stretch>
                <a:fillRect/>
              </a:stretch>
            </p:blipFill>
            <p:spPr bwMode="auto">
              <a:xfrm>
                <a:off x="6012160" y="5877272"/>
                <a:ext cx="288032" cy="303898"/>
              </a:xfrm>
              <a:prstGeom prst="rect">
                <a:avLst/>
              </a:prstGeom>
              <a:noFill/>
              <a:ln w="9525">
                <a:noFill/>
                <a:miter lim="800000"/>
                <a:headEnd/>
                <a:tailEnd/>
              </a:ln>
            </p:spPr>
          </p:pic>
          <p:cxnSp>
            <p:nvCxnSpPr>
              <p:cNvPr id="43" name="直線矢印コネクタ 42"/>
              <p:cNvCxnSpPr/>
              <p:nvPr/>
            </p:nvCxnSpPr>
            <p:spPr bwMode="auto">
              <a:xfrm>
                <a:off x="6732240" y="5661248"/>
                <a:ext cx="0" cy="216024"/>
              </a:xfrm>
              <a:prstGeom prst="straightConnector1">
                <a:avLst/>
              </a:prstGeom>
              <a:solidFill>
                <a:srgbClr val="CCECFF"/>
              </a:solidFill>
              <a:ln w="25400" cap="flat" cmpd="sng" algn="ctr">
                <a:solidFill>
                  <a:srgbClr val="EA55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4" name="Picture 2" descr="E:\Panasonic2011\和田さま☆アイコン集\from_dobashi\Otehrs3\laptop.png"/>
              <p:cNvPicPr>
                <a:picLocks noChangeAspect="1" noChangeArrowheads="1"/>
              </p:cNvPicPr>
              <p:nvPr/>
            </p:nvPicPr>
            <p:blipFill>
              <a:blip r:embed="rId4" cstate="print"/>
              <a:srcRect/>
              <a:stretch>
                <a:fillRect/>
              </a:stretch>
            </p:blipFill>
            <p:spPr bwMode="auto">
              <a:xfrm>
                <a:off x="6588224" y="5877272"/>
                <a:ext cx="288032" cy="303898"/>
              </a:xfrm>
              <a:prstGeom prst="rect">
                <a:avLst/>
              </a:prstGeom>
              <a:noFill/>
              <a:ln w="9525">
                <a:noFill/>
                <a:miter lim="800000"/>
                <a:headEnd/>
                <a:tailEnd/>
              </a:ln>
            </p:spPr>
          </p:pic>
          <p:cxnSp>
            <p:nvCxnSpPr>
              <p:cNvPr id="45" name="直線矢印コネクタ 44"/>
              <p:cNvCxnSpPr/>
              <p:nvPr/>
            </p:nvCxnSpPr>
            <p:spPr bwMode="auto">
              <a:xfrm>
                <a:off x="7236296" y="5661248"/>
                <a:ext cx="0" cy="216024"/>
              </a:xfrm>
              <a:prstGeom prst="straightConnector1">
                <a:avLst/>
              </a:prstGeom>
              <a:solidFill>
                <a:srgbClr val="CCECFF"/>
              </a:solidFill>
              <a:ln w="25400" cap="flat" cmpd="sng" algn="ctr">
                <a:solidFill>
                  <a:srgbClr val="EA55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6" name="Picture 2" descr="E:\Panasonic2011\和田さま☆アイコン集\from_dobashi\Otehrs3\laptop.png"/>
              <p:cNvPicPr>
                <a:picLocks noChangeAspect="1" noChangeArrowheads="1"/>
              </p:cNvPicPr>
              <p:nvPr/>
            </p:nvPicPr>
            <p:blipFill>
              <a:blip r:embed="rId4" cstate="print"/>
              <a:srcRect/>
              <a:stretch>
                <a:fillRect/>
              </a:stretch>
            </p:blipFill>
            <p:spPr bwMode="auto">
              <a:xfrm>
                <a:off x="7092280" y="5877272"/>
                <a:ext cx="288032" cy="303898"/>
              </a:xfrm>
              <a:prstGeom prst="rect">
                <a:avLst/>
              </a:prstGeom>
              <a:noFill/>
              <a:ln w="9525">
                <a:noFill/>
                <a:miter lim="800000"/>
                <a:headEnd/>
                <a:tailEnd/>
              </a:ln>
            </p:spPr>
          </p:pic>
          <p:cxnSp>
            <p:nvCxnSpPr>
              <p:cNvPr id="47" name="直線矢印コネクタ 46"/>
              <p:cNvCxnSpPr/>
              <p:nvPr/>
            </p:nvCxnSpPr>
            <p:spPr bwMode="auto">
              <a:xfrm>
                <a:off x="7740352" y="5661248"/>
                <a:ext cx="0" cy="216024"/>
              </a:xfrm>
              <a:prstGeom prst="straightConnector1">
                <a:avLst/>
              </a:prstGeom>
              <a:solidFill>
                <a:srgbClr val="CCECFF"/>
              </a:solidFill>
              <a:ln w="25400" cap="flat" cmpd="sng" algn="ctr">
                <a:solidFill>
                  <a:srgbClr val="EA55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8" name="Picture 2" descr="E:\Panasonic2011\和田さま☆アイコン集\from_dobashi\Otehrs3\laptop.png"/>
              <p:cNvPicPr>
                <a:picLocks noChangeAspect="1" noChangeArrowheads="1"/>
              </p:cNvPicPr>
              <p:nvPr/>
            </p:nvPicPr>
            <p:blipFill>
              <a:blip r:embed="rId4" cstate="print"/>
              <a:srcRect/>
              <a:stretch>
                <a:fillRect/>
              </a:stretch>
            </p:blipFill>
            <p:spPr bwMode="auto">
              <a:xfrm>
                <a:off x="7596336" y="5877272"/>
                <a:ext cx="288032" cy="303898"/>
              </a:xfrm>
              <a:prstGeom prst="rect">
                <a:avLst/>
              </a:prstGeom>
              <a:noFill/>
              <a:ln w="9525">
                <a:noFill/>
                <a:miter lim="800000"/>
                <a:headEnd/>
                <a:tailEnd/>
              </a:ln>
            </p:spPr>
          </p:pic>
        </p:grpSp>
        <p:pic>
          <p:nvPicPr>
            <p:cNvPr id="49" name="図 48" descr="NS500.png"/>
            <p:cNvPicPr>
              <a:picLocks noChangeAspect="1"/>
            </p:cNvPicPr>
            <p:nvPr/>
          </p:nvPicPr>
          <p:blipFill>
            <a:blip r:embed="rId5" cstate="print"/>
            <a:stretch>
              <a:fillRect/>
            </a:stretch>
          </p:blipFill>
          <p:spPr>
            <a:xfrm>
              <a:off x="2915816" y="2420888"/>
              <a:ext cx="1080119" cy="201974"/>
            </a:xfrm>
            <a:prstGeom prst="rect">
              <a:avLst/>
            </a:prstGeom>
          </p:spPr>
        </p:pic>
      </p:grpSp>
      <p:pic>
        <p:nvPicPr>
          <p:cNvPr id="5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2885" y="5070207"/>
            <a:ext cx="2015781" cy="90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5083201"/>
            <a:ext cx="2442914" cy="141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66" name="テキスト ボックス 65"/>
          <p:cNvSpPr txBox="1"/>
          <p:nvPr/>
        </p:nvSpPr>
        <p:spPr>
          <a:xfrm>
            <a:off x="2226909" y="2245699"/>
            <a:ext cx="93610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KX-NS500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35</a:t>
            </a:r>
            <a:endParaRPr kumimoji="1" lang="ja-JP" altLang="en-US" sz="1300" dirty="0">
              <a:solidFill>
                <a:srgbClr val="595757"/>
              </a:solidFill>
              <a:latin typeface="Calibri" pitchFamily="34" charset="0"/>
            </a:endParaRPr>
          </a:p>
        </p:txBody>
      </p:sp>
      <p:pic>
        <p:nvPicPr>
          <p:cNvPr id="57" name="図 56" descr="コールセンター再.png"/>
          <p:cNvPicPr>
            <a:picLocks noChangeAspect="1"/>
          </p:cNvPicPr>
          <p:nvPr/>
        </p:nvPicPr>
        <p:blipFill>
          <a:blip r:embed="rId2" cstate="print"/>
          <a:stretch>
            <a:fillRect/>
          </a:stretch>
        </p:blipFill>
        <p:spPr>
          <a:xfrm>
            <a:off x="663515" y="1094300"/>
            <a:ext cx="5156790" cy="3273282"/>
          </a:xfrm>
          <a:prstGeom prst="rect">
            <a:avLst/>
          </a:prstGeom>
        </p:spPr>
      </p:pic>
      <p:sp>
        <p:nvSpPr>
          <p:cNvPr id="59" name="Text Box 41"/>
          <p:cNvSpPr txBox="1">
            <a:spLocks noChangeArrowheads="1"/>
          </p:cNvSpPr>
          <p:nvPr/>
        </p:nvSpPr>
        <p:spPr bwMode="auto">
          <a:xfrm>
            <a:off x="179512" y="620688"/>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400" b="1" dirty="0" smtClean="0">
                <a:solidFill>
                  <a:srgbClr val="00A161"/>
                </a:solidFill>
              </a:rPr>
              <a:t>Call Centre</a:t>
            </a:r>
          </a:p>
        </p:txBody>
      </p:sp>
      <p:grpSp>
        <p:nvGrpSpPr>
          <p:cNvPr id="2" name="グループ化 149"/>
          <p:cNvGrpSpPr/>
          <p:nvPr/>
        </p:nvGrpSpPr>
        <p:grpSpPr>
          <a:xfrm>
            <a:off x="544885" y="1530127"/>
            <a:ext cx="8208912" cy="3995489"/>
            <a:chOff x="251520" y="1377727"/>
            <a:chExt cx="8208912" cy="3995489"/>
          </a:xfrm>
        </p:grpSpPr>
        <p:cxnSp>
          <p:nvCxnSpPr>
            <p:cNvPr id="76" name="カギ線コネクタ 65"/>
            <p:cNvCxnSpPr>
              <a:cxnSpLocks noChangeShapeType="1"/>
            </p:cNvCxnSpPr>
            <p:nvPr/>
          </p:nvCxnSpPr>
          <p:spPr bwMode="auto">
            <a:xfrm flipH="1">
              <a:off x="251520" y="5373216"/>
              <a:ext cx="2016223" cy="0"/>
            </a:xfrm>
            <a:prstGeom prst="straightConnector1">
              <a:avLst/>
            </a:prstGeom>
            <a:noFill/>
            <a:ln w="12700" algn="ctr">
              <a:solidFill>
                <a:srgbClr val="003065"/>
              </a:solidFill>
              <a:prstDash val="solid"/>
              <a:round/>
              <a:headEnd/>
              <a:tailEnd/>
            </a:ln>
          </p:spPr>
        </p:cxnSp>
        <p:cxnSp>
          <p:nvCxnSpPr>
            <p:cNvPr id="77" name="カギ線コネクタ 65"/>
            <p:cNvCxnSpPr>
              <a:cxnSpLocks noChangeShapeType="1"/>
            </p:cNvCxnSpPr>
            <p:nvPr/>
          </p:nvCxnSpPr>
          <p:spPr bwMode="auto">
            <a:xfrm flipH="1">
              <a:off x="2267746" y="1377727"/>
              <a:ext cx="6192686" cy="3995489"/>
            </a:xfrm>
            <a:prstGeom prst="straightConnector1">
              <a:avLst/>
            </a:prstGeom>
            <a:noFill/>
            <a:ln w="12700" algn="ctr">
              <a:solidFill>
                <a:srgbClr val="003065"/>
              </a:solidFill>
              <a:prstDash val="solid"/>
              <a:round/>
              <a:headEnd/>
              <a:tailEnd/>
            </a:ln>
          </p:spPr>
        </p:cxnSp>
      </p:grpSp>
      <p:sp>
        <p:nvSpPr>
          <p:cNvPr id="78" name="Text Box 40"/>
          <p:cNvSpPr txBox="1">
            <a:spLocks noChangeArrowheads="1"/>
          </p:cNvSpPr>
          <p:nvPr/>
        </p:nvSpPr>
        <p:spPr bwMode="auto">
          <a:xfrm>
            <a:off x="5476931" y="1477521"/>
            <a:ext cx="1728192"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00A161"/>
                </a:solidFill>
                <a:latin typeface="Calibri" pitchFamily="34" charset="0"/>
              </a:rPr>
              <a:t>Queue Announcement</a:t>
            </a:r>
            <a:r>
              <a:rPr lang="en-US" altLang="ja-JP" sz="1050" dirty="0" smtClean="0">
                <a:solidFill>
                  <a:srgbClr val="00A161"/>
                </a:solidFill>
                <a:latin typeface="Calibri" pitchFamily="34" charset="0"/>
              </a:rPr>
              <a:t> </a:t>
            </a:r>
          </a:p>
          <a:p>
            <a:pPr>
              <a:buFont typeface="Wingdings" pitchFamily="2" charset="2"/>
              <a:buChar char="Ø"/>
            </a:pPr>
            <a:r>
              <a:rPr lang="en-US" altLang="ja-JP" sz="1050" dirty="0" smtClean="0">
                <a:solidFill>
                  <a:srgbClr val="00A161"/>
                </a:solidFill>
                <a:latin typeface="Calibri" pitchFamily="34" charset="0"/>
              </a:rPr>
              <a:t> See page 37</a:t>
            </a:r>
            <a:endParaRPr lang="ja-JP" altLang="en-US" sz="1050" dirty="0">
              <a:solidFill>
                <a:srgbClr val="00A161"/>
              </a:solidFill>
              <a:latin typeface="Calibri" pitchFamily="34" charset="0"/>
            </a:endParaRPr>
          </a:p>
        </p:txBody>
      </p:sp>
      <p:sp>
        <p:nvSpPr>
          <p:cNvPr id="81" name="テキスト ボックス 80"/>
          <p:cNvSpPr txBox="1"/>
          <p:nvPr/>
        </p:nvSpPr>
        <p:spPr>
          <a:xfrm>
            <a:off x="5096838" y="2816982"/>
            <a:ext cx="792088" cy="230832"/>
          </a:xfrm>
          <a:prstGeom prst="rect">
            <a:avLst/>
          </a:prstGeom>
          <a:noFill/>
        </p:spPr>
        <p:txBody>
          <a:bodyPr wrap="square" rtlCol="0">
            <a:spAutoFit/>
          </a:bodyPr>
          <a:lstStyle/>
          <a:p>
            <a:pPr algn="ctr"/>
            <a:r>
              <a:rPr lang="en-US" altLang="ja-JP" sz="900" dirty="0" smtClean="0">
                <a:solidFill>
                  <a:srgbClr val="005BAC"/>
                </a:solidFill>
                <a:latin typeface="Arial" pitchFamily="34" charset="0"/>
                <a:cs typeface="Arial" pitchFamily="34" charset="0"/>
              </a:rPr>
              <a:t>KX-NS500</a:t>
            </a:r>
          </a:p>
        </p:txBody>
      </p:sp>
      <p:sp>
        <p:nvSpPr>
          <p:cNvPr id="99" name="Text Box 41"/>
          <p:cNvSpPr txBox="1">
            <a:spLocks noChangeArrowheads="1"/>
          </p:cNvSpPr>
          <p:nvPr/>
        </p:nvSpPr>
        <p:spPr bwMode="auto">
          <a:xfrm>
            <a:off x="4283968" y="4725144"/>
            <a:ext cx="792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400" b="1" dirty="0" smtClean="0">
                <a:solidFill>
                  <a:srgbClr val="00A161"/>
                </a:solidFill>
              </a:rPr>
              <a:t>Office</a:t>
            </a:r>
          </a:p>
        </p:txBody>
      </p:sp>
      <p:grpSp>
        <p:nvGrpSpPr>
          <p:cNvPr id="3" name="グループ化 152"/>
          <p:cNvGrpSpPr/>
          <p:nvPr/>
        </p:nvGrpSpPr>
        <p:grpSpPr>
          <a:xfrm>
            <a:off x="5492882" y="1079424"/>
            <a:ext cx="2364798" cy="1413467"/>
            <a:chOff x="5152895" y="1079424"/>
            <a:chExt cx="2364798" cy="1413467"/>
          </a:xfrm>
        </p:grpSpPr>
        <p:grpSp>
          <p:nvGrpSpPr>
            <p:cNvPr id="4" name="グループ化 84"/>
            <p:cNvGrpSpPr/>
            <p:nvPr/>
          </p:nvGrpSpPr>
          <p:grpSpPr>
            <a:xfrm>
              <a:off x="5152895" y="1484780"/>
              <a:ext cx="1599398" cy="1008111"/>
              <a:chOff x="3923928" y="1412776"/>
              <a:chExt cx="3056237" cy="360040"/>
            </a:xfrm>
          </p:grpSpPr>
          <p:cxnSp>
            <p:nvCxnSpPr>
              <p:cNvPr id="87" name="直線矢印コネクタ 86"/>
              <p:cNvCxnSpPr/>
              <p:nvPr/>
            </p:nvCxnSpPr>
            <p:spPr>
              <a:xfrm>
                <a:off x="3936389" y="1412777"/>
                <a:ext cx="3043776" cy="0"/>
              </a:xfrm>
              <a:prstGeom prst="straightConnector1">
                <a:avLst/>
              </a:prstGeom>
              <a:ln w="12700">
                <a:solidFill>
                  <a:srgbClr val="FF0000"/>
                </a:solidFill>
                <a:prstDash val="sysDot"/>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3923928" y="1412776"/>
                <a:ext cx="0" cy="360040"/>
              </a:xfrm>
              <a:prstGeom prst="straightConnector1">
                <a:avLst/>
              </a:prstGeom>
              <a:ln w="12700" cap="sq">
                <a:solidFill>
                  <a:srgbClr val="FF0000"/>
                </a:solidFill>
                <a:prstDash val="sysDot"/>
                <a:headEnd type="none" w="med" len="lg"/>
                <a:tailEnd type="none" w="med" len="lg"/>
              </a:ln>
            </p:spPr>
            <p:style>
              <a:lnRef idx="1">
                <a:schemeClr val="accent1"/>
              </a:lnRef>
              <a:fillRef idx="0">
                <a:schemeClr val="accent1"/>
              </a:fillRef>
              <a:effectRef idx="0">
                <a:schemeClr val="accent1"/>
              </a:effectRef>
              <a:fontRef idx="minor">
                <a:schemeClr val="tx1"/>
              </a:fontRef>
            </p:style>
          </p:cxnSp>
        </p:grpSp>
        <p:grpSp>
          <p:nvGrpSpPr>
            <p:cNvPr id="6" name="グループ化 100"/>
            <p:cNvGrpSpPr/>
            <p:nvPr/>
          </p:nvGrpSpPr>
          <p:grpSpPr>
            <a:xfrm>
              <a:off x="6752293" y="1079424"/>
              <a:ext cx="765400" cy="765400"/>
              <a:chOff x="6752293" y="980728"/>
              <a:chExt cx="765400" cy="765400"/>
            </a:xfrm>
          </p:grpSpPr>
          <p:sp>
            <p:nvSpPr>
              <p:cNvPr id="103" name="円/楕円 102"/>
              <p:cNvSpPr/>
              <p:nvPr/>
            </p:nvSpPr>
            <p:spPr>
              <a:xfrm>
                <a:off x="6752293" y="980728"/>
                <a:ext cx="765400" cy="765400"/>
              </a:xfrm>
              <a:prstGeom prst="ellipse">
                <a:avLst/>
              </a:prstGeom>
              <a:solidFill>
                <a:schemeClr val="bg1"/>
              </a:solidFill>
              <a:ln w="12700">
                <a:solidFill>
                  <a:srgbClr val="EA5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4" name="図 103" descr="お客様１.png"/>
              <p:cNvPicPr>
                <a:picLocks noChangeAspect="1"/>
              </p:cNvPicPr>
              <p:nvPr/>
            </p:nvPicPr>
            <p:blipFill>
              <a:blip r:embed="rId3" cstate="print"/>
              <a:stretch>
                <a:fillRect/>
              </a:stretch>
            </p:blipFill>
            <p:spPr>
              <a:xfrm>
                <a:off x="6952749" y="1022292"/>
                <a:ext cx="375008" cy="648072"/>
              </a:xfrm>
              <a:prstGeom prst="rect">
                <a:avLst/>
              </a:prstGeom>
            </p:spPr>
          </p:pic>
        </p:grpSp>
      </p:grpSp>
      <p:grpSp>
        <p:nvGrpSpPr>
          <p:cNvPr id="7" name="グループ化 153"/>
          <p:cNvGrpSpPr/>
          <p:nvPr/>
        </p:nvGrpSpPr>
        <p:grpSpPr>
          <a:xfrm>
            <a:off x="591507" y="2015738"/>
            <a:ext cx="3096344" cy="3394646"/>
            <a:chOff x="251520" y="2015738"/>
            <a:chExt cx="3096344" cy="3394646"/>
          </a:xfrm>
        </p:grpSpPr>
        <p:sp>
          <p:nvSpPr>
            <p:cNvPr id="98" name="Text Box 40"/>
            <p:cNvSpPr txBox="1">
              <a:spLocks noChangeArrowheads="1"/>
            </p:cNvSpPr>
            <p:nvPr/>
          </p:nvSpPr>
          <p:spPr bwMode="auto">
            <a:xfrm>
              <a:off x="251520" y="3933056"/>
              <a:ext cx="3096344" cy="1477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00A161"/>
                  </a:solidFill>
                  <a:latin typeface="Calibri" pitchFamily="34" charset="0"/>
                </a:rPr>
                <a:t>Automatic Two-way Recording for Managers </a:t>
              </a:r>
            </a:p>
            <a:p>
              <a:pPr>
                <a:buFont typeface="Wingdings" pitchFamily="2" charset="2"/>
                <a:buChar char="Ø"/>
              </a:pPr>
              <a:r>
                <a:rPr lang="en-US" altLang="ja-JP" sz="1050" dirty="0" smtClean="0">
                  <a:solidFill>
                    <a:srgbClr val="00A161"/>
                  </a:solidFill>
                  <a:latin typeface="Calibri" pitchFamily="34" charset="0"/>
                </a:rPr>
                <a:t> See page 39</a:t>
              </a:r>
            </a:p>
            <a:p>
              <a:r>
                <a:rPr lang="en-US" altLang="ja-JP" sz="1200" b="1" dirty="0" smtClean="0">
                  <a:solidFill>
                    <a:srgbClr val="00A161"/>
                  </a:solidFill>
                  <a:latin typeface="Calibri" pitchFamily="34" charset="0"/>
                </a:rPr>
                <a:t>NAS Supported </a:t>
              </a:r>
            </a:p>
            <a:p>
              <a:pPr>
                <a:buFont typeface="Wingdings" pitchFamily="2" charset="2"/>
                <a:buChar char="Ø"/>
              </a:pPr>
              <a:r>
                <a:rPr lang="en-US" altLang="ja-JP" sz="1050" dirty="0" smtClean="0">
                  <a:solidFill>
                    <a:srgbClr val="00A161"/>
                  </a:solidFill>
                  <a:latin typeface="Calibri" pitchFamily="34" charset="0"/>
                </a:rPr>
                <a:t> See page 40 </a:t>
              </a:r>
            </a:p>
            <a:p>
              <a:r>
                <a:rPr lang="en-US" altLang="ja-JP" sz="1200" b="1" dirty="0" smtClean="0">
                  <a:solidFill>
                    <a:srgbClr val="00A161"/>
                  </a:solidFill>
                  <a:latin typeface="Calibri" pitchFamily="34" charset="0"/>
                </a:rPr>
                <a:t>Activity Monitor</a:t>
              </a:r>
            </a:p>
            <a:p>
              <a:pPr>
                <a:buFont typeface="Wingdings" pitchFamily="2" charset="2"/>
                <a:buChar char="Ø"/>
              </a:pPr>
              <a:r>
                <a:rPr lang="en-US" altLang="ja-JP" sz="1050" dirty="0" smtClean="0">
                  <a:solidFill>
                    <a:srgbClr val="00A161"/>
                  </a:solidFill>
                  <a:latin typeface="Calibri" pitchFamily="34" charset="0"/>
                </a:rPr>
                <a:t> See page 41</a:t>
              </a:r>
            </a:p>
            <a:p>
              <a:r>
                <a:rPr lang="en-US" altLang="ja-JP" sz="1200" b="1" dirty="0" smtClean="0">
                  <a:solidFill>
                    <a:srgbClr val="00A161"/>
                  </a:solidFill>
                  <a:latin typeface="Calibri" pitchFamily="34" charset="0"/>
                </a:rPr>
                <a:t>Activity Report</a:t>
              </a:r>
            </a:p>
            <a:p>
              <a:pPr>
                <a:buFont typeface="Wingdings" pitchFamily="2" charset="2"/>
                <a:buChar char="Ø"/>
              </a:pPr>
              <a:r>
                <a:rPr lang="en-US" altLang="ja-JP" sz="1050" dirty="0" smtClean="0">
                  <a:solidFill>
                    <a:srgbClr val="00A161"/>
                  </a:solidFill>
                  <a:latin typeface="Calibri" pitchFamily="34" charset="0"/>
                </a:rPr>
                <a:t> See page 42</a:t>
              </a:r>
              <a:endParaRPr lang="ja-JP" altLang="en-US" sz="1050" dirty="0">
                <a:solidFill>
                  <a:srgbClr val="00A161"/>
                </a:solidFill>
                <a:latin typeface="Calibri" pitchFamily="34" charset="0"/>
              </a:endParaRPr>
            </a:p>
          </p:txBody>
        </p:sp>
        <p:grpSp>
          <p:nvGrpSpPr>
            <p:cNvPr id="8" name="グループ化 105"/>
            <p:cNvGrpSpPr/>
            <p:nvPr/>
          </p:nvGrpSpPr>
          <p:grpSpPr>
            <a:xfrm>
              <a:off x="895716" y="2015738"/>
              <a:ext cx="1487482" cy="1917318"/>
              <a:chOff x="895716" y="2015738"/>
              <a:chExt cx="1487482" cy="1917318"/>
            </a:xfrm>
          </p:grpSpPr>
          <p:grpSp>
            <p:nvGrpSpPr>
              <p:cNvPr id="9" name="グループ化 135"/>
              <p:cNvGrpSpPr/>
              <p:nvPr/>
            </p:nvGrpSpPr>
            <p:grpSpPr>
              <a:xfrm>
                <a:off x="895716" y="2132856"/>
                <a:ext cx="1224736" cy="1800200"/>
                <a:chOff x="1128685" y="2132856"/>
                <a:chExt cx="991765" cy="1800200"/>
              </a:xfrm>
            </p:grpSpPr>
            <p:cxnSp>
              <p:nvCxnSpPr>
                <p:cNvPr id="109" name="直線矢印コネクタ 108"/>
                <p:cNvCxnSpPr/>
                <p:nvPr/>
              </p:nvCxnSpPr>
              <p:spPr>
                <a:xfrm flipV="1">
                  <a:off x="1128685" y="2132856"/>
                  <a:ext cx="0" cy="180020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1131825" y="2132856"/>
                  <a:ext cx="988625"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sp>
            <p:nvSpPr>
              <p:cNvPr id="108" name="円/楕円 107"/>
              <p:cNvSpPr/>
              <p:nvPr/>
            </p:nvSpPr>
            <p:spPr>
              <a:xfrm>
                <a:off x="2121809" y="2015738"/>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13" name="直線矢印コネクタ 112"/>
          <p:cNvCxnSpPr/>
          <p:nvPr/>
        </p:nvCxnSpPr>
        <p:spPr>
          <a:xfrm>
            <a:off x="3856542" y="908720"/>
            <a:ext cx="1847533"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nvGrpSpPr>
          <p:cNvPr id="10" name="グループ化 151"/>
          <p:cNvGrpSpPr/>
          <p:nvPr/>
        </p:nvGrpSpPr>
        <p:grpSpPr>
          <a:xfrm>
            <a:off x="3831867" y="476672"/>
            <a:ext cx="2664296" cy="1698887"/>
            <a:chOff x="3491880" y="476672"/>
            <a:chExt cx="2664296" cy="1698887"/>
          </a:xfrm>
        </p:grpSpPr>
        <p:grpSp>
          <p:nvGrpSpPr>
            <p:cNvPr id="11" name="グループ化 92"/>
            <p:cNvGrpSpPr/>
            <p:nvPr/>
          </p:nvGrpSpPr>
          <p:grpSpPr>
            <a:xfrm>
              <a:off x="5364088" y="512676"/>
              <a:ext cx="792088" cy="792088"/>
              <a:chOff x="7236296" y="1772816"/>
              <a:chExt cx="792088" cy="792088"/>
            </a:xfrm>
            <a:solidFill>
              <a:schemeClr val="bg1"/>
            </a:solidFill>
          </p:grpSpPr>
          <p:sp>
            <p:nvSpPr>
              <p:cNvPr id="94" name="円/楕円 93"/>
              <p:cNvSpPr/>
              <p:nvPr/>
            </p:nvSpPr>
            <p:spPr>
              <a:xfrm>
                <a:off x="7236296" y="1772816"/>
                <a:ext cx="792088" cy="792088"/>
              </a:xfrm>
              <a:prstGeom prst="ellipse">
                <a:avLst/>
              </a:prstGeom>
              <a:grpFill/>
              <a:ln w="12700">
                <a:solidFill>
                  <a:srgbClr val="EA5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7" name="図 96" descr="お客様３.png"/>
              <p:cNvPicPr>
                <a:picLocks noChangeAspect="1"/>
              </p:cNvPicPr>
              <p:nvPr/>
            </p:nvPicPr>
            <p:blipFill>
              <a:blip r:embed="rId4" cstate="print"/>
              <a:stretch>
                <a:fillRect/>
              </a:stretch>
            </p:blipFill>
            <p:spPr>
              <a:xfrm>
                <a:off x="7452320" y="1844824"/>
                <a:ext cx="375008" cy="648072"/>
              </a:xfrm>
              <a:prstGeom prst="rect">
                <a:avLst/>
              </a:prstGeom>
              <a:grpFill/>
            </p:spPr>
          </p:pic>
        </p:grpSp>
        <p:cxnSp>
          <p:nvCxnSpPr>
            <p:cNvPr id="112" name="直線矢印コネクタ 111"/>
            <p:cNvCxnSpPr/>
            <p:nvPr/>
          </p:nvCxnSpPr>
          <p:spPr>
            <a:xfrm flipV="1">
              <a:off x="3518168" y="908720"/>
              <a:ext cx="0" cy="725834"/>
            </a:xfrm>
            <a:prstGeom prst="straightConnector1">
              <a:avLst/>
            </a:prstGeom>
            <a:ln w="12700">
              <a:solidFill>
                <a:srgbClr val="FF0000"/>
              </a:solidFill>
              <a:prstDash val="sysDot"/>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flipV="1">
              <a:off x="3851902" y="901100"/>
              <a:ext cx="0" cy="906124"/>
            </a:xfrm>
            <a:prstGeom prst="straightConnector1">
              <a:avLst/>
            </a:prstGeom>
            <a:ln w="12700">
              <a:solidFill>
                <a:srgbClr val="FF0000"/>
              </a:solidFill>
              <a:prstDash val="sysDot"/>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flipV="1">
              <a:off x="4211960" y="901100"/>
              <a:ext cx="0" cy="1114639"/>
            </a:xfrm>
            <a:prstGeom prst="straightConnector1">
              <a:avLst/>
            </a:prstGeom>
            <a:ln w="12700">
              <a:solidFill>
                <a:srgbClr val="FF0000"/>
              </a:solidFill>
              <a:prstDash val="sysDot"/>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4572000" y="908720"/>
              <a:ext cx="0" cy="1266839"/>
            </a:xfrm>
            <a:prstGeom prst="straightConnector1">
              <a:avLst/>
            </a:prstGeom>
            <a:ln w="12700">
              <a:solidFill>
                <a:srgbClr val="FF0000"/>
              </a:solidFill>
              <a:prstDash val="sysDot"/>
              <a:headEnd type="stealth" w="med" len="lg"/>
              <a:tailEnd type="none" w="med" len="lg"/>
            </a:ln>
          </p:spPr>
          <p:style>
            <a:lnRef idx="1">
              <a:schemeClr val="accent1"/>
            </a:lnRef>
            <a:fillRef idx="0">
              <a:schemeClr val="accent1"/>
            </a:fillRef>
            <a:effectRef idx="0">
              <a:schemeClr val="accent1"/>
            </a:effectRef>
            <a:fontRef idx="minor">
              <a:schemeClr val="tx1"/>
            </a:fontRef>
          </p:style>
        </p:cxnSp>
        <p:sp>
          <p:nvSpPr>
            <p:cNvPr id="133" name="Text Box 40"/>
            <p:cNvSpPr txBox="1">
              <a:spLocks noChangeArrowheads="1"/>
            </p:cNvSpPr>
            <p:nvPr/>
          </p:nvSpPr>
          <p:spPr bwMode="auto">
            <a:xfrm>
              <a:off x="3491880" y="476672"/>
              <a:ext cx="1440160"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00A161"/>
                  </a:solidFill>
                  <a:latin typeface="Calibri" pitchFamily="34" charset="0"/>
                </a:rPr>
                <a:t>Call Distribution</a:t>
              </a:r>
              <a:r>
                <a:rPr lang="en-US" altLang="ja-JP" sz="1050" dirty="0" smtClean="0">
                  <a:solidFill>
                    <a:srgbClr val="00A161"/>
                  </a:solidFill>
                  <a:latin typeface="Calibri" pitchFamily="34" charset="0"/>
                </a:rPr>
                <a:t> </a:t>
              </a:r>
            </a:p>
            <a:p>
              <a:pPr>
                <a:buFont typeface="Wingdings" pitchFamily="2" charset="2"/>
                <a:buChar char="Ø"/>
              </a:pPr>
              <a:r>
                <a:rPr lang="en-US" altLang="ja-JP" sz="1050" dirty="0" smtClean="0">
                  <a:solidFill>
                    <a:srgbClr val="00A161"/>
                  </a:solidFill>
                  <a:latin typeface="Calibri" pitchFamily="34" charset="0"/>
                </a:rPr>
                <a:t> See page 38</a:t>
              </a:r>
              <a:endParaRPr lang="ja-JP" altLang="en-US" sz="1050" dirty="0">
                <a:solidFill>
                  <a:srgbClr val="00A161"/>
                </a:solidFill>
                <a:latin typeface="Calibri" pitchFamily="34" charset="0"/>
              </a:endParaRPr>
            </a:p>
          </p:txBody>
        </p:sp>
      </p:grpSp>
      <p:grpSp>
        <p:nvGrpSpPr>
          <p:cNvPr id="12" name="グループ化 150"/>
          <p:cNvGrpSpPr/>
          <p:nvPr/>
        </p:nvGrpSpPr>
        <p:grpSpPr>
          <a:xfrm>
            <a:off x="2915816" y="3651133"/>
            <a:ext cx="5976664" cy="2586179"/>
            <a:chOff x="2555776" y="3729675"/>
            <a:chExt cx="5976664" cy="2586179"/>
          </a:xfrm>
        </p:grpSpPr>
        <p:grpSp>
          <p:nvGrpSpPr>
            <p:cNvPr id="13" name="グループ化 143"/>
            <p:cNvGrpSpPr/>
            <p:nvPr/>
          </p:nvGrpSpPr>
          <p:grpSpPr>
            <a:xfrm>
              <a:off x="4716016" y="4384281"/>
              <a:ext cx="2322384" cy="1853031"/>
              <a:chOff x="4427984" y="4077072"/>
              <a:chExt cx="2322384" cy="1853031"/>
            </a:xfrm>
          </p:grpSpPr>
          <p:pic>
            <p:nvPicPr>
              <p:cNvPr id="142" name="図 141" descr="フロア３再.png"/>
              <p:cNvPicPr>
                <a:picLocks noChangeAspect="1"/>
              </p:cNvPicPr>
              <p:nvPr/>
            </p:nvPicPr>
            <p:blipFill>
              <a:blip r:embed="rId5" cstate="print"/>
              <a:stretch>
                <a:fillRect/>
              </a:stretch>
            </p:blipFill>
            <p:spPr>
              <a:xfrm>
                <a:off x="4427984" y="4077072"/>
                <a:ext cx="2322384" cy="1853031"/>
              </a:xfrm>
              <a:prstGeom prst="rect">
                <a:avLst/>
              </a:prstGeom>
            </p:spPr>
          </p:pic>
          <p:sp>
            <p:nvSpPr>
              <p:cNvPr id="143" name="テキスト ボックス 142"/>
              <p:cNvSpPr txBox="1"/>
              <p:nvPr/>
            </p:nvSpPr>
            <p:spPr>
              <a:xfrm>
                <a:off x="5857753" y="4380740"/>
                <a:ext cx="792088" cy="230832"/>
              </a:xfrm>
              <a:prstGeom prst="rect">
                <a:avLst/>
              </a:prstGeom>
              <a:noFill/>
            </p:spPr>
            <p:txBody>
              <a:bodyPr wrap="square" rtlCol="0">
                <a:spAutoFit/>
              </a:bodyPr>
              <a:lstStyle/>
              <a:p>
                <a:pPr algn="ctr"/>
                <a:r>
                  <a:rPr lang="en-US" altLang="ja-JP" sz="900" dirty="0" smtClean="0">
                    <a:solidFill>
                      <a:srgbClr val="005BAC"/>
                    </a:solidFill>
                    <a:latin typeface="Arial" pitchFamily="34" charset="0"/>
                    <a:cs typeface="Arial" pitchFamily="34" charset="0"/>
                  </a:rPr>
                  <a:t>KX-NS500</a:t>
                </a:r>
              </a:p>
            </p:txBody>
          </p:sp>
        </p:grpSp>
        <p:sp>
          <p:nvSpPr>
            <p:cNvPr id="60" name="Text Box 40"/>
            <p:cNvSpPr txBox="1">
              <a:spLocks noChangeArrowheads="1"/>
            </p:cNvSpPr>
            <p:nvPr/>
          </p:nvSpPr>
          <p:spPr bwMode="auto">
            <a:xfrm>
              <a:off x="6084168" y="3729675"/>
              <a:ext cx="1296144"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00A161"/>
                  </a:solidFill>
                  <a:latin typeface="Calibri" pitchFamily="34" charset="0"/>
                </a:rPr>
                <a:t>Built-in DISA</a:t>
              </a:r>
            </a:p>
            <a:p>
              <a:pPr>
                <a:buFont typeface="Wingdings" pitchFamily="2" charset="2"/>
                <a:buChar char="Ø"/>
              </a:pPr>
              <a:r>
                <a:rPr lang="en-US" altLang="ja-JP" sz="1050" dirty="0" smtClean="0">
                  <a:solidFill>
                    <a:srgbClr val="00A161"/>
                  </a:solidFill>
                  <a:latin typeface="Calibri" pitchFamily="34" charset="0"/>
                </a:rPr>
                <a:t> See page 36</a:t>
              </a:r>
            </a:p>
          </p:txBody>
        </p:sp>
        <p:grpSp>
          <p:nvGrpSpPr>
            <p:cNvPr id="14" name="グループ化 65"/>
            <p:cNvGrpSpPr/>
            <p:nvPr/>
          </p:nvGrpSpPr>
          <p:grpSpPr>
            <a:xfrm>
              <a:off x="6153568" y="4168257"/>
              <a:ext cx="1586784" cy="504056"/>
              <a:chOff x="7017665" y="3717032"/>
              <a:chExt cx="712296" cy="504056"/>
            </a:xfrm>
          </p:grpSpPr>
          <p:cxnSp>
            <p:nvCxnSpPr>
              <p:cNvPr id="67" name="直線矢印コネクタ 66"/>
              <p:cNvCxnSpPr/>
              <p:nvPr/>
            </p:nvCxnSpPr>
            <p:spPr>
              <a:xfrm flipV="1">
                <a:off x="7017665" y="3717032"/>
                <a:ext cx="0" cy="504056"/>
              </a:xfrm>
              <a:prstGeom prst="straightConnector1">
                <a:avLst/>
              </a:prstGeom>
              <a:ln w="12700">
                <a:solidFill>
                  <a:srgbClr val="FF0000"/>
                </a:solidFill>
                <a:prstDash val="sysDot"/>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7023151" y="3717032"/>
                <a:ext cx="706810"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grpSp>
          <p:nvGrpSpPr>
            <p:cNvPr id="15" name="グループ化 81"/>
            <p:cNvGrpSpPr/>
            <p:nvPr/>
          </p:nvGrpSpPr>
          <p:grpSpPr>
            <a:xfrm>
              <a:off x="7740352" y="3789040"/>
              <a:ext cx="792088" cy="792088"/>
              <a:chOff x="7740352" y="3068960"/>
              <a:chExt cx="792088" cy="792088"/>
            </a:xfrm>
          </p:grpSpPr>
          <p:sp>
            <p:nvSpPr>
              <p:cNvPr id="83" name="円/楕円 82"/>
              <p:cNvSpPr/>
              <p:nvPr/>
            </p:nvSpPr>
            <p:spPr>
              <a:xfrm>
                <a:off x="7740352" y="3068960"/>
                <a:ext cx="792088" cy="792088"/>
              </a:xfrm>
              <a:prstGeom prst="ellipse">
                <a:avLst/>
              </a:prstGeom>
              <a:noFill/>
              <a:ln w="12700">
                <a:solidFill>
                  <a:srgbClr val="EA5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4" name="図 83" descr="お客様２.png"/>
              <p:cNvPicPr>
                <a:picLocks noChangeAspect="1"/>
              </p:cNvPicPr>
              <p:nvPr/>
            </p:nvPicPr>
            <p:blipFill>
              <a:blip r:embed="rId6" cstate="print"/>
              <a:stretch>
                <a:fillRect/>
              </a:stretch>
            </p:blipFill>
            <p:spPr>
              <a:xfrm>
                <a:off x="7945985" y="3130576"/>
                <a:ext cx="377126" cy="648073"/>
              </a:xfrm>
              <a:prstGeom prst="rect">
                <a:avLst/>
              </a:prstGeom>
            </p:spPr>
          </p:pic>
        </p:grpSp>
        <p:sp>
          <p:nvSpPr>
            <p:cNvPr id="145" name="Text Box 40"/>
            <p:cNvSpPr txBox="1">
              <a:spLocks noChangeArrowheads="1"/>
            </p:cNvSpPr>
            <p:nvPr/>
          </p:nvSpPr>
          <p:spPr bwMode="auto">
            <a:xfrm>
              <a:off x="2555776" y="5877272"/>
              <a:ext cx="1944216" cy="4385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smtClean="0">
                  <a:solidFill>
                    <a:srgbClr val="00A161"/>
                  </a:solidFill>
                  <a:latin typeface="Calibri" pitchFamily="34" charset="0"/>
                </a:rPr>
                <a:t>Communication Assistant  </a:t>
              </a:r>
              <a:r>
                <a:rPr lang="en-US" altLang="ja-JP" sz="1050" dirty="0" smtClean="0">
                  <a:solidFill>
                    <a:srgbClr val="00A161"/>
                  </a:solidFill>
                  <a:latin typeface="Calibri" pitchFamily="34" charset="0"/>
                </a:rPr>
                <a:t> </a:t>
              </a:r>
            </a:p>
            <a:p>
              <a:pPr>
                <a:buFont typeface="Wingdings" pitchFamily="2" charset="2"/>
                <a:buChar char="Ø"/>
              </a:pPr>
              <a:r>
                <a:rPr lang="en-US" altLang="ja-JP" sz="1050" dirty="0" smtClean="0">
                  <a:solidFill>
                    <a:srgbClr val="00A161"/>
                  </a:solidFill>
                  <a:latin typeface="Calibri" pitchFamily="34" charset="0"/>
                </a:rPr>
                <a:t> See page 43</a:t>
              </a:r>
              <a:endParaRPr lang="ja-JP" altLang="en-US" sz="1050" dirty="0">
                <a:solidFill>
                  <a:srgbClr val="00A161"/>
                </a:solidFill>
                <a:latin typeface="Calibri" pitchFamily="34" charset="0"/>
              </a:endParaRPr>
            </a:p>
          </p:txBody>
        </p:sp>
        <p:sp>
          <p:nvSpPr>
            <p:cNvPr id="146" name="円/楕円 145"/>
            <p:cNvSpPr/>
            <p:nvPr/>
          </p:nvSpPr>
          <p:spPr>
            <a:xfrm>
              <a:off x="5620947" y="5280426"/>
              <a:ext cx="261389" cy="261389"/>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グループ化 99"/>
            <p:cNvGrpSpPr/>
            <p:nvPr/>
          </p:nvGrpSpPr>
          <p:grpSpPr>
            <a:xfrm flipH="1" flipV="1">
              <a:off x="4355976" y="5547676"/>
              <a:ext cx="1397867" cy="504056"/>
              <a:chOff x="971600" y="3861048"/>
              <a:chExt cx="1357650" cy="432048"/>
            </a:xfrm>
          </p:grpSpPr>
          <p:cxnSp>
            <p:nvCxnSpPr>
              <p:cNvPr id="148" name="直線矢印コネクタ 147"/>
              <p:cNvCxnSpPr/>
              <p:nvPr/>
            </p:nvCxnSpPr>
            <p:spPr>
              <a:xfrm>
                <a:off x="971600" y="3864017"/>
                <a:ext cx="1357650" cy="0"/>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flipV="1">
                <a:off x="971600" y="3861048"/>
                <a:ext cx="0" cy="432048"/>
              </a:xfrm>
              <a:prstGeom prst="straightConnector1">
                <a:avLst/>
              </a:prstGeom>
              <a:ln w="12700">
                <a:solidFill>
                  <a:srgbClr val="FF0000"/>
                </a:solidFill>
                <a:prstDash val="sysDot"/>
                <a:tailEnd type="none" w="med" len="lg"/>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00A161"/>
                </a:solidFill>
                <a:latin typeface="Calibri" pitchFamily="34" charset="0"/>
              </a:rPr>
              <a:t>Built-in DISA</a:t>
            </a:r>
            <a:endParaRPr kumimoji="1" lang="ja-JP" altLang="en-US" sz="2800" b="1" dirty="0">
              <a:solidFill>
                <a:srgbClr val="00A161"/>
              </a:solidFill>
              <a:latin typeface="Calibri" pitchFamily="34" charset="0"/>
            </a:endParaRPr>
          </a:p>
        </p:txBody>
      </p:sp>
      <p:grpSp>
        <p:nvGrpSpPr>
          <p:cNvPr id="2" name="グループ化 20"/>
          <p:cNvGrpSpPr/>
          <p:nvPr/>
        </p:nvGrpSpPr>
        <p:grpSpPr>
          <a:xfrm>
            <a:off x="5508104" y="1839372"/>
            <a:ext cx="3312368" cy="1445207"/>
            <a:chOff x="5508104" y="2565699"/>
            <a:chExt cx="3312368" cy="1445207"/>
          </a:xfrm>
        </p:grpSpPr>
        <p:grpSp>
          <p:nvGrpSpPr>
            <p:cNvPr id="3" name="グループ化 11"/>
            <p:cNvGrpSpPr/>
            <p:nvPr/>
          </p:nvGrpSpPr>
          <p:grpSpPr>
            <a:xfrm>
              <a:off x="5508104" y="2565699"/>
              <a:ext cx="3312368" cy="1373604"/>
              <a:chOff x="5508104" y="2565699"/>
              <a:chExt cx="3312368" cy="1373604"/>
            </a:xfrm>
          </p:grpSpPr>
          <p:sp>
            <p:nvSpPr>
              <p:cNvPr id="24" name="角丸四角形 23"/>
              <p:cNvSpPr/>
              <p:nvPr/>
            </p:nvSpPr>
            <p:spPr>
              <a:xfrm>
                <a:off x="5508104" y="2780927"/>
                <a:ext cx="3312368" cy="1158376"/>
              </a:xfrm>
              <a:prstGeom prst="roundRect">
                <a:avLst>
                  <a:gd name="adj" fmla="val 4706"/>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9"/>
              <p:cNvGrpSpPr/>
              <p:nvPr/>
            </p:nvGrpSpPr>
            <p:grpSpPr>
              <a:xfrm>
                <a:off x="5508104" y="2565699"/>
                <a:ext cx="3312368" cy="299049"/>
                <a:chOff x="5436096" y="1761799"/>
                <a:chExt cx="3312368" cy="299049"/>
              </a:xfrm>
            </p:grpSpPr>
            <p:sp>
              <p:nvSpPr>
                <p:cNvPr id="26" name="角丸四角形 25"/>
                <p:cNvSpPr/>
                <p:nvPr/>
              </p:nvSpPr>
              <p:spPr>
                <a:xfrm>
                  <a:off x="5436096" y="1772816"/>
                  <a:ext cx="3312368" cy="288032"/>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23" name="テキスト ボックス 2"/>
            <p:cNvSpPr txBox="1"/>
            <p:nvPr/>
          </p:nvSpPr>
          <p:spPr>
            <a:xfrm>
              <a:off x="5552172" y="2902910"/>
              <a:ext cx="3196292" cy="1107996"/>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These features provide users with greater flexibility and increase staff productivity.</a:t>
              </a:r>
            </a:p>
            <a:p>
              <a:pPr>
                <a:buBlip>
                  <a:blip r:embed="rId3"/>
                </a:buBlip>
              </a:pPr>
              <a:endParaRPr lang="en-US" altLang="ja-JP" sz="1100" dirty="0" smtClean="0">
                <a:latin typeface="Arial" pitchFamily="34" charset="0"/>
                <a:cs typeface="Arial" pitchFamily="34" charset="0"/>
              </a:endParaRPr>
            </a:p>
            <a:p>
              <a:pPr>
                <a:buBlip>
                  <a:blip r:embed="rId2"/>
                </a:buBlip>
              </a:pPr>
              <a:r>
                <a:rPr lang="en-US" altLang="ja-JP" sz="1100" dirty="0" smtClean="0">
                  <a:latin typeface="Arial" pitchFamily="34" charset="0"/>
                  <a:cs typeface="Arial" pitchFamily="34" charset="0"/>
                </a:rPr>
                <a:t> Human resources currently used for operators can be assigned other work.</a:t>
              </a:r>
            </a:p>
            <a:p>
              <a:endParaRPr lang="en-US" altLang="ja-JP" sz="1100" dirty="0" smtClean="0">
                <a:latin typeface="Arial" pitchFamily="34" charset="0"/>
                <a:cs typeface="Arial" pitchFamily="34" charset="0"/>
              </a:endParaRPr>
            </a:p>
          </p:txBody>
        </p:sp>
      </p:grpSp>
      <p:grpSp>
        <p:nvGrpSpPr>
          <p:cNvPr id="7" name="グループ化 27"/>
          <p:cNvGrpSpPr/>
          <p:nvPr/>
        </p:nvGrpSpPr>
        <p:grpSpPr>
          <a:xfrm>
            <a:off x="5508104" y="3429000"/>
            <a:ext cx="3312368" cy="1224136"/>
            <a:chOff x="5148064" y="4149080"/>
            <a:chExt cx="3312368" cy="1224136"/>
          </a:xfrm>
        </p:grpSpPr>
        <p:grpSp>
          <p:nvGrpSpPr>
            <p:cNvPr id="8" name="グループ化 11"/>
            <p:cNvGrpSpPr/>
            <p:nvPr/>
          </p:nvGrpSpPr>
          <p:grpSpPr>
            <a:xfrm>
              <a:off x="5148064" y="4149080"/>
              <a:ext cx="3312368" cy="1224136"/>
              <a:chOff x="5508104" y="2565699"/>
              <a:chExt cx="3312368" cy="1224136"/>
            </a:xfrm>
          </p:grpSpPr>
          <p:sp>
            <p:nvSpPr>
              <p:cNvPr id="31" name="角丸四角形 30"/>
              <p:cNvSpPr/>
              <p:nvPr/>
            </p:nvSpPr>
            <p:spPr>
              <a:xfrm>
                <a:off x="5508104" y="2780928"/>
                <a:ext cx="3312368" cy="1008907"/>
              </a:xfrm>
              <a:prstGeom prst="roundRect">
                <a:avLst>
                  <a:gd name="adj" fmla="val 3635"/>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9"/>
              <p:cNvGrpSpPr/>
              <p:nvPr/>
            </p:nvGrpSpPr>
            <p:grpSpPr>
              <a:xfrm>
                <a:off x="5508104" y="2565699"/>
                <a:ext cx="3312368" cy="299049"/>
                <a:chOff x="5436096" y="1761799"/>
                <a:chExt cx="3312368" cy="299049"/>
              </a:xfrm>
            </p:grpSpPr>
            <p:sp>
              <p:nvSpPr>
                <p:cNvPr id="33" name="角丸四角形 32"/>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30" name="テキスト ボックス 29"/>
            <p:cNvSpPr txBox="1"/>
            <p:nvPr/>
          </p:nvSpPr>
          <p:spPr>
            <a:xfrm>
              <a:off x="5187020" y="4487086"/>
              <a:ext cx="3129395" cy="769441"/>
            </a:xfrm>
            <a:prstGeom prst="rect">
              <a:avLst/>
            </a:prstGeom>
            <a:noFill/>
          </p:spPr>
          <p:txBody>
            <a:bodyPr wrap="square" rtlCol="0">
              <a:spAutoFit/>
            </a:bodyPr>
            <a:lstStyle/>
            <a:p>
              <a:pPr>
                <a:buBlip>
                  <a:blip r:embed="rId4"/>
                </a:buBlip>
              </a:pPr>
              <a:r>
                <a:rPr lang="en-US" altLang="ja-JP" sz="1100" dirty="0" smtClean="0">
                  <a:latin typeface="Arial" pitchFamily="34" charset="0"/>
                  <a:cs typeface="Arial" pitchFamily="34" charset="0"/>
                </a:rPr>
                <a:t> Companies which have various departments.</a:t>
              </a:r>
            </a:p>
            <a:p>
              <a:pPr>
                <a:buBlip>
                  <a:blip r:embed="rId4"/>
                </a:buBlip>
              </a:pPr>
              <a:endParaRPr lang="en-US" altLang="ja-JP" sz="1100" dirty="0" smtClean="0">
                <a:latin typeface="Arial" pitchFamily="34" charset="0"/>
                <a:cs typeface="Arial" pitchFamily="34" charset="0"/>
              </a:endParaRPr>
            </a:p>
            <a:p>
              <a:pPr>
                <a:buBlip>
                  <a:blip r:embed="rId4"/>
                </a:buBlip>
              </a:pPr>
              <a:r>
                <a:rPr lang="en-US" altLang="ja-JP" sz="1100" dirty="0" smtClean="0">
                  <a:latin typeface="Arial" pitchFamily="34" charset="0"/>
                  <a:cs typeface="Arial" pitchFamily="34" charset="0"/>
                </a:rPr>
                <a:t> Companies which get specific calls which need to be answered by the person in charge.</a:t>
              </a:r>
              <a:endParaRPr lang="en-US" altLang="ja-JP" sz="1000" b="1" dirty="0" smtClean="0">
                <a:latin typeface="Arial" pitchFamily="34" charset="0"/>
                <a:cs typeface="Arial" pitchFamily="34" charset="0"/>
              </a:endParaRPr>
            </a:p>
          </p:txBody>
        </p:sp>
      </p:grpSp>
      <p:grpSp>
        <p:nvGrpSpPr>
          <p:cNvPr id="87" name="グループ化 86"/>
          <p:cNvGrpSpPr/>
          <p:nvPr/>
        </p:nvGrpSpPr>
        <p:grpSpPr>
          <a:xfrm>
            <a:off x="461639" y="1813093"/>
            <a:ext cx="4830441" cy="4208195"/>
            <a:chOff x="461639" y="1628800"/>
            <a:chExt cx="4830441" cy="4208195"/>
          </a:xfrm>
        </p:grpSpPr>
        <p:cxnSp>
          <p:nvCxnSpPr>
            <p:cNvPr id="64" name="直線矢印コネクタ 63"/>
            <p:cNvCxnSpPr/>
            <p:nvPr/>
          </p:nvCxnSpPr>
          <p:spPr bwMode="auto">
            <a:xfrm>
              <a:off x="1530741" y="4116029"/>
              <a:ext cx="936104" cy="0"/>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9" name="Picture 55" descr="C:\Documents and Settings\noriko_shinohara.ITP\デスクトップ\illust\ai-png\Education-7.png"/>
            <p:cNvPicPr>
              <a:picLocks noChangeAspect="1" noChangeArrowheads="1"/>
            </p:cNvPicPr>
            <p:nvPr/>
          </p:nvPicPr>
          <p:blipFill>
            <a:blip r:embed="rId5" cstate="print"/>
            <a:srcRect r="99"/>
            <a:stretch>
              <a:fillRect/>
            </a:stretch>
          </p:blipFill>
          <p:spPr bwMode="auto">
            <a:xfrm>
              <a:off x="522629" y="1855930"/>
              <a:ext cx="667986" cy="564958"/>
            </a:xfrm>
            <a:prstGeom prst="rect">
              <a:avLst/>
            </a:prstGeom>
            <a:noFill/>
            <a:ln w="9525">
              <a:noFill/>
              <a:miter lim="800000"/>
              <a:headEnd/>
              <a:tailEnd/>
            </a:ln>
          </p:spPr>
        </p:pic>
        <p:sp>
          <p:nvSpPr>
            <p:cNvPr id="35" name="角丸四角形吹き出し 34"/>
            <p:cNvSpPr/>
            <p:nvPr/>
          </p:nvSpPr>
          <p:spPr>
            <a:xfrm>
              <a:off x="1328914" y="1628800"/>
              <a:ext cx="1944216" cy="792088"/>
            </a:xfrm>
            <a:prstGeom prst="wedgeRoundRectCallout">
              <a:avLst>
                <a:gd name="adj1" fmla="val -67477"/>
                <a:gd name="adj2" fmla="val -2407"/>
                <a:gd name="adj3" fmla="val 16667"/>
              </a:avLst>
            </a:prstGeom>
            <a:solidFill>
              <a:schemeClr val="bg1"/>
            </a:solidFill>
            <a:ln w="15875">
              <a:solidFill>
                <a:srgbClr val="005B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rgbClr val="005BAC"/>
                  </a:solidFill>
                  <a:latin typeface="Arial" pitchFamily="34" charset="0"/>
                  <a:cs typeface="Arial" pitchFamily="34" charset="0"/>
                </a:rPr>
                <a:t>Thank you for calling Panasonic </a:t>
              </a:r>
            </a:p>
            <a:p>
              <a:r>
                <a:rPr lang="en-US" altLang="ja-JP" sz="900" dirty="0" smtClean="0">
                  <a:solidFill>
                    <a:srgbClr val="005BAC"/>
                  </a:solidFill>
                  <a:latin typeface="Arial" pitchFamily="34" charset="0"/>
                  <a:cs typeface="Arial" pitchFamily="34" charset="0"/>
                </a:rPr>
                <a:t>For an operator, press 0. </a:t>
              </a:r>
            </a:p>
            <a:p>
              <a:r>
                <a:rPr lang="en-US" altLang="ja-JP" sz="900" dirty="0" smtClean="0">
                  <a:solidFill>
                    <a:srgbClr val="005BAC"/>
                  </a:solidFill>
                  <a:latin typeface="Arial" pitchFamily="34" charset="0"/>
                  <a:cs typeface="Arial" pitchFamily="34" charset="0"/>
                </a:rPr>
                <a:t>For sales, press 1.</a:t>
              </a:r>
            </a:p>
            <a:p>
              <a:r>
                <a:rPr lang="en-US" altLang="ja-JP" sz="900" dirty="0" smtClean="0">
                  <a:solidFill>
                    <a:srgbClr val="005BAC"/>
                  </a:solidFill>
                  <a:latin typeface="Arial" pitchFamily="34" charset="0"/>
                  <a:cs typeface="Arial" pitchFamily="34" charset="0"/>
                </a:rPr>
                <a:t>For technical support, press 2.</a:t>
              </a:r>
              <a:endParaRPr kumimoji="1" lang="ja-JP" altLang="en-US" sz="900" dirty="0">
                <a:latin typeface="Arial" pitchFamily="34" charset="0"/>
                <a:cs typeface="Arial" pitchFamily="34" charset="0"/>
              </a:endParaRPr>
            </a:p>
          </p:txBody>
        </p:sp>
        <p:cxnSp>
          <p:nvCxnSpPr>
            <p:cNvPr id="36" name="直線矢印コネクタ 35"/>
            <p:cNvCxnSpPr/>
            <p:nvPr/>
          </p:nvCxnSpPr>
          <p:spPr bwMode="auto">
            <a:xfrm>
              <a:off x="870062" y="2636912"/>
              <a:ext cx="0" cy="360040"/>
            </a:xfrm>
            <a:prstGeom prst="straightConnector1">
              <a:avLst/>
            </a:prstGeom>
            <a:solidFill>
              <a:srgbClr val="CCECFF"/>
            </a:solidFill>
            <a:ln w="25400" cap="flat" cmpd="sng" algn="ctr">
              <a:solidFill>
                <a:srgbClr val="00A16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 name="Text Box 41"/>
            <p:cNvSpPr txBox="1">
              <a:spLocks noChangeArrowheads="1"/>
            </p:cNvSpPr>
            <p:nvPr/>
          </p:nvSpPr>
          <p:spPr bwMode="auto">
            <a:xfrm>
              <a:off x="461639" y="3024097"/>
              <a:ext cx="8206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KX-NS500</a:t>
              </a:r>
              <a:endParaRPr lang="en-US" altLang="ja-JP" sz="1000" dirty="0">
                <a:solidFill>
                  <a:srgbClr val="005BAC"/>
                </a:solidFill>
              </a:endParaRPr>
            </a:p>
          </p:txBody>
        </p:sp>
        <p:cxnSp>
          <p:nvCxnSpPr>
            <p:cNvPr id="41" name="直線矢印コネクタ 40"/>
            <p:cNvCxnSpPr/>
            <p:nvPr/>
          </p:nvCxnSpPr>
          <p:spPr bwMode="auto">
            <a:xfrm>
              <a:off x="882669" y="3429000"/>
              <a:ext cx="0" cy="1656184"/>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直線矢印コネクタ 42"/>
            <p:cNvCxnSpPr/>
            <p:nvPr/>
          </p:nvCxnSpPr>
          <p:spPr bwMode="auto">
            <a:xfrm>
              <a:off x="882669" y="3645024"/>
              <a:ext cx="432048" cy="0"/>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直線矢印コネクタ 46"/>
            <p:cNvCxnSpPr/>
            <p:nvPr/>
          </p:nvCxnSpPr>
          <p:spPr bwMode="auto">
            <a:xfrm>
              <a:off x="882669" y="4114439"/>
              <a:ext cx="432048" cy="0"/>
            </a:xfrm>
            <a:prstGeom prst="straightConnector1">
              <a:avLst/>
            </a:prstGeom>
            <a:solidFill>
              <a:srgbClr val="CCECFF"/>
            </a:solidFill>
            <a:ln w="25400" cap="flat" cmpd="sng" algn="ctr">
              <a:solidFill>
                <a:srgbClr val="00A161"/>
              </a:solidFill>
              <a:prstDash val="solid"/>
              <a:round/>
              <a:headEnd type="none" w="lg" len="lg"/>
              <a:tailEnd type="arrow"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直線矢印コネクタ 47"/>
            <p:cNvCxnSpPr/>
            <p:nvPr/>
          </p:nvCxnSpPr>
          <p:spPr bwMode="auto">
            <a:xfrm>
              <a:off x="882669" y="4581128"/>
              <a:ext cx="432048" cy="0"/>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直線矢印コネクタ 48"/>
            <p:cNvCxnSpPr/>
            <p:nvPr/>
          </p:nvCxnSpPr>
          <p:spPr bwMode="auto">
            <a:xfrm>
              <a:off x="882669" y="5077812"/>
              <a:ext cx="432048" cy="0"/>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 name="角丸四角形 50"/>
            <p:cNvSpPr/>
            <p:nvPr/>
          </p:nvSpPr>
          <p:spPr>
            <a:xfrm>
              <a:off x="1314717" y="3567110"/>
              <a:ext cx="288032" cy="1440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chemeClr val="tx1"/>
                  </a:solidFill>
                  <a:latin typeface="Arial" pitchFamily="34" charset="0"/>
                  <a:cs typeface="Arial" pitchFamily="34" charset="0"/>
                </a:rPr>
                <a:t>0</a:t>
              </a:r>
            </a:p>
          </p:txBody>
        </p:sp>
        <p:sp>
          <p:nvSpPr>
            <p:cNvPr id="53" name="角丸四角形 52"/>
            <p:cNvSpPr/>
            <p:nvPr/>
          </p:nvSpPr>
          <p:spPr>
            <a:xfrm>
              <a:off x="1314717" y="4998184"/>
              <a:ext cx="288032" cy="1440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tx1"/>
                  </a:solidFill>
                  <a:latin typeface="Arial" pitchFamily="34" charset="0"/>
                  <a:cs typeface="Arial" pitchFamily="34" charset="0"/>
                </a:rPr>
                <a:t>3</a:t>
              </a:r>
              <a:endParaRPr kumimoji="1" lang="en-US" altLang="ja-JP" sz="1000" b="1" dirty="0" smtClean="0">
                <a:solidFill>
                  <a:schemeClr val="tx1"/>
                </a:solidFill>
                <a:latin typeface="Arial" pitchFamily="34" charset="0"/>
                <a:cs typeface="Arial" pitchFamily="34" charset="0"/>
              </a:endParaRPr>
            </a:p>
          </p:txBody>
        </p:sp>
        <p:sp>
          <p:nvSpPr>
            <p:cNvPr id="54" name="角丸四角形 53"/>
            <p:cNvSpPr/>
            <p:nvPr/>
          </p:nvSpPr>
          <p:spPr>
            <a:xfrm>
              <a:off x="1314717" y="4509120"/>
              <a:ext cx="288032" cy="1440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tx1"/>
                  </a:solidFill>
                  <a:latin typeface="Arial" pitchFamily="34" charset="0"/>
                  <a:cs typeface="Arial" pitchFamily="34" charset="0"/>
                </a:rPr>
                <a:t>2</a:t>
              </a:r>
              <a:endParaRPr kumimoji="1" lang="en-US" altLang="ja-JP" sz="1000" b="1" dirty="0" smtClean="0">
                <a:solidFill>
                  <a:schemeClr val="tx1"/>
                </a:solidFill>
                <a:latin typeface="Arial" pitchFamily="34" charset="0"/>
                <a:cs typeface="Arial" pitchFamily="34" charset="0"/>
              </a:endParaRPr>
            </a:p>
          </p:txBody>
        </p:sp>
        <p:sp>
          <p:nvSpPr>
            <p:cNvPr id="55" name="角丸四角形 54"/>
            <p:cNvSpPr/>
            <p:nvPr/>
          </p:nvSpPr>
          <p:spPr>
            <a:xfrm>
              <a:off x="1314717" y="4020397"/>
              <a:ext cx="288032" cy="144016"/>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bg1"/>
                  </a:solidFill>
                  <a:latin typeface="Arial" pitchFamily="34" charset="0"/>
                  <a:cs typeface="Arial" pitchFamily="34" charset="0"/>
                </a:rPr>
                <a:t>1</a:t>
              </a:r>
              <a:endParaRPr kumimoji="1" lang="en-US" altLang="ja-JP" sz="1000" b="1" dirty="0" smtClean="0">
                <a:solidFill>
                  <a:schemeClr val="bg1"/>
                </a:solidFill>
                <a:latin typeface="Arial" pitchFamily="34" charset="0"/>
                <a:cs typeface="Arial" pitchFamily="34" charset="0"/>
              </a:endParaRPr>
            </a:p>
          </p:txBody>
        </p:sp>
        <p:sp>
          <p:nvSpPr>
            <p:cNvPr id="56" name="Text Box 41"/>
            <p:cNvSpPr txBox="1">
              <a:spLocks noChangeArrowheads="1"/>
            </p:cNvSpPr>
            <p:nvPr/>
          </p:nvSpPr>
          <p:spPr bwMode="auto">
            <a:xfrm>
              <a:off x="1250205" y="4115234"/>
              <a:ext cx="5760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(Sales)</a:t>
              </a:r>
              <a:endParaRPr lang="en-US" altLang="ja-JP" sz="900" dirty="0">
                <a:solidFill>
                  <a:srgbClr val="005BAC"/>
                </a:solidFill>
              </a:endParaRPr>
            </a:p>
          </p:txBody>
        </p:sp>
        <p:sp>
          <p:nvSpPr>
            <p:cNvPr id="59" name="Text Box 41"/>
            <p:cNvSpPr txBox="1">
              <a:spLocks noChangeArrowheads="1"/>
            </p:cNvSpPr>
            <p:nvPr/>
          </p:nvSpPr>
          <p:spPr bwMode="auto">
            <a:xfrm>
              <a:off x="1239188" y="3655246"/>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(Operator)</a:t>
              </a:r>
              <a:endParaRPr lang="en-US" altLang="ja-JP" sz="900" dirty="0">
                <a:solidFill>
                  <a:srgbClr val="005BAC"/>
                </a:solidFill>
              </a:endParaRPr>
            </a:p>
          </p:txBody>
        </p:sp>
        <p:sp>
          <p:nvSpPr>
            <p:cNvPr id="60" name="Text Box 41"/>
            <p:cNvSpPr txBox="1">
              <a:spLocks noChangeArrowheads="1"/>
            </p:cNvSpPr>
            <p:nvPr/>
          </p:nvSpPr>
          <p:spPr bwMode="auto">
            <a:xfrm>
              <a:off x="1250205" y="4603162"/>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900" dirty="0" smtClean="0">
                  <a:solidFill>
                    <a:srgbClr val="005BAC"/>
                  </a:solidFill>
                </a:rPr>
                <a:t>(Technical Support)</a:t>
              </a:r>
              <a:endParaRPr lang="en-US" altLang="ja-JP" sz="900" dirty="0">
                <a:solidFill>
                  <a:srgbClr val="005BAC"/>
                </a:solidFill>
              </a:endParaRPr>
            </a:p>
          </p:txBody>
        </p:sp>
        <p:sp>
          <p:nvSpPr>
            <p:cNvPr id="61" name="Text Box 41"/>
            <p:cNvSpPr txBox="1">
              <a:spLocks noChangeArrowheads="1"/>
            </p:cNvSpPr>
            <p:nvPr/>
          </p:nvSpPr>
          <p:spPr bwMode="auto">
            <a:xfrm>
              <a:off x="1267923" y="5092410"/>
              <a:ext cx="7920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(Planning)</a:t>
              </a:r>
              <a:endParaRPr lang="en-US" altLang="ja-JP" sz="900" dirty="0">
                <a:solidFill>
                  <a:srgbClr val="005BAC"/>
                </a:solidFill>
              </a:endParaRPr>
            </a:p>
          </p:txBody>
        </p:sp>
        <p:sp>
          <p:nvSpPr>
            <p:cNvPr id="62" name="角丸四角形吹き出し 61"/>
            <p:cNvSpPr/>
            <p:nvPr/>
          </p:nvSpPr>
          <p:spPr>
            <a:xfrm>
              <a:off x="2383003" y="3140968"/>
              <a:ext cx="1185179" cy="742909"/>
            </a:xfrm>
            <a:prstGeom prst="wedgeRoundRectCallout">
              <a:avLst>
                <a:gd name="adj1" fmla="val -73753"/>
                <a:gd name="adj2" fmla="val -601"/>
                <a:gd name="adj3" fmla="val 16667"/>
              </a:avLst>
            </a:prstGeom>
            <a:solidFill>
              <a:schemeClr val="bg1"/>
            </a:solidFill>
            <a:ln w="15875">
              <a:solidFill>
                <a:srgbClr val="005B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rgbClr val="005BAC"/>
                  </a:solidFill>
                  <a:latin typeface="Arial" pitchFamily="34" charset="0"/>
                  <a:cs typeface="Arial" pitchFamily="34" charset="0"/>
                </a:rPr>
                <a:t>For the Asian section, press 0. For the European section, press 1.</a:t>
              </a:r>
              <a:endParaRPr kumimoji="1" lang="ja-JP" altLang="en-US" sz="900" dirty="0">
                <a:latin typeface="Arial" pitchFamily="34" charset="0"/>
                <a:cs typeface="Arial" pitchFamily="34" charset="0"/>
              </a:endParaRPr>
            </a:p>
          </p:txBody>
        </p:sp>
        <p:sp>
          <p:nvSpPr>
            <p:cNvPr id="63" name="角丸四角形吹き出し 62"/>
            <p:cNvSpPr/>
            <p:nvPr/>
          </p:nvSpPr>
          <p:spPr>
            <a:xfrm>
              <a:off x="4051021" y="3356992"/>
              <a:ext cx="1241059" cy="504056"/>
            </a:xfrm>
            <a:prstGeom prst="wedgeRoundRectCallout">
              <a:avLst>
                <a:gd name="adj1" fmla="val -65966"/>
                <a:gd name="adj2" fmla="val -6620"/>
                <a:gd name="adj3" fmla="val 16667"/>
              </a:avLst>
            </a:prstGeom>
            <a:solidFill>
              <a:schemeClr val="bg1"/>
            </a:solidFill>
            <a:ln w="15875">
              <a:solidFill>
                <a:srgbClr val="005B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rgbClr val="005BAC"/>
                  </a:solidFill>
                  <a:latin typeface="Arial" pitchFamily="34" charset="0"/>
                  <a:cs typeface="Arial" pitchFamily="34" charset="0"/>
                </a:rPr>
                <a:t>For Daniel, press 0.</a:t>
              </a:r>
            </a:p>
            <a:p>
              <a:r>
                <a:rPr lang="en-US" altLang="ja-JP" sz="900" dirty="0" smtClean="0">
                  <a:solidFill>
                    <a:srgbClr val="005BAC"/>
                  </a:solidFill>
                  <a:latin typeface="Arial" pitchFamily="34" charset="0"/>
                  <a:cs typeface="Arial" pitchFamily="34" charset="0"/>
                </a:rPr>
                <a:t>For David, press 1.</a:t>
              </a:r>
            </a:p>
            <a:p>
              <a:r>
                <a:rPr lang="en-US" altLang="ja-JP" sz="900" dirty="0" smtClean="0">
                  <a:solidFill>
                    <a:srgbClr val="005BAC"/>
                  </a:solidFill>
                  <a:latin typeface="Arial" pitchFamily="34" charset="0"/>
                  <a:cs typeface="Arial" pitchFamily="34" charset="0"/>
                </a:rPr>
                <a:t>For Lisa, press 2.</a:t>
              </a:r>
              <a:endParaRPr kumimoji="1" lang="ja-JP" altLang="en-US" sz="900" dirty="0">
                <a:latin typeface="Arial" pitchFamily="34" charset="0"/>
                <a:cs typeface="Arial" pitchFamily="34" charset="0"/>
              </a:endParaRPr>
            </a:p>
          </p:txBody>
        </p:sp>
        <p:cxnSp>
          <p:nvCxnSpPr>
            <p:cNvPr id="68" name="直線矢印コネクタ 67"/>
            <p:cNvCxnSpPr/>
            <p:nvPr/>
          </p:nvCxnSpPr>
          <p:spPr bwMode="auto">
            <a:xfrm>
              <a:off x="2019464" y="4110123"/>
              <a:ext cx="0" cy="1008112"/>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直線矢印コネクタ 68"/>
            <p:cNvCxnSpPr/>
            <p:nvPr/>
          </p:nvCxnSpPr>
          <p:spPr bwMode="auto">
            <a:xfrm>
              <a:off x="2019464" y="5118235"/>
              <a:ext cx="432048" cy="0"/>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角丸四角形 69"/>
            <p:cNvSpPr/>
            <p:nvPr/>
          </p:nvSpPr>
          <p:spPr>
            <a:xfrm>
              <a:off x="2462529" y="5046227"/>
              <a:ext cx="288032" cy="1440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tx1"/>
                  </a:solidFill>
                  <a:latin typeface="Arial" pitchFamily="34" charset="0"/>
                  <a:cs typeface="Arial" pitchFamily="34" charset="0"/>
                </a:rPr>
                <a:t>2</a:t>
              </a:r>
              <a:endParaRPr kumimoji="1" lang="en-US" altLang="ja-JP" sz="1000" b="1" dirty="0" smtClean="0">
                <a:solidFill>
                  <a:schemeClr val="tx1"/>
                </a:solidFill>
                <a:latin typeface="Arial" pitchFamily="34" charset="0"/>
                <a:cs typeface="Arial" pitchFamily="34" charset="0"/>
              </a:endParaRPr>
            </a:p>
          </p:txBody>
        </p:sp>
        <p:cxnSp>
          <p:nvCxnSpPr>
            <p:cNvPr id="71" name="直線矢印コネクタ 70"/>
            <p:cNvCxnSpPr/>
            <p:nvPr/>
          </p:nvCxnSpPr>
          <p:spPr bwMode="auto">
            <a:xfrm>
              <a:off x="2019464" y="4614179"/>
              <a:ext cx="432048" cy="0"/>
            </a:xfrm>
            <a:prstGeom prst="straightConnector1">
              <a:avLst/>
            </a:prstGeom>
            <a:solidFill>
              <a:srgbClr val="CCECFF"/>
            </a:solidFill>
            <a:ln w="25400" cap="flat" cmpd="sng" algn="ctr">
              <a:solidFill>
                <a:srgbClr val="00A161"/>
              </a:solidFill>
              <a:prstDash val="solid"/>
              <a:round/>
              <a:headEnd type="none" w="lg" len="lg"/>
              <a:tailEnd type="arrow"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3" name="角丸四角形 72"/>
            <p:cNvSpPr/>
            <p:nvPr/>
          </p:nvSpPr>
          <p:spPr>
            <a:xfrm>
              <a:off x="2451512" y="4038115"/>
              <a:ext cx="288032" cy="1440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chemeClr val="tx1"/>
                  </a:solidFill>
                  <a:latin typeface="Arial" pitchFamily="34" charset="0"/>
                  <a:cs typeface="Arial" pitchFamily="34" charset="0"/>
                </a:rPr>
                <a:t>0</a:t>
              </a:r>
            </a:p>
          </p:txBody>
        </p:sp>
        <p:sp>
          <p:nvSpPr>
            <p:cNvPr id="77" name="Text Box 41"/>
            <p:cNvSpPr txBox="1">
              <a:spLocks noChangeArrowheads="1"/>
            </p:cNvSpPr>
            <p:nvPr/>
          </p:nvSpPr>
          <p:spPr bwMode="auto">
            <a:xfrm>
              <a:off x="2412555" y="4132157"/>
              <a:ext cx="5760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(Asia)</a:t>
              </a:r>
              <a:endParaRPr lang="en-US" altLang="ja-JP" sz="900" dirty="0">
                <a:solidFill>
                  <a:srgbClr val="005BAC"/>
                </a:solidFill>
              </a:endParaRPr>
            </a:p>
          </p:txBody>
        </p:sp>
        <p:sp>
          <p:nvSpPr>
            <p:cNvPr id="78" name="Text Box 41"/>
            <p:cNvSpPr txBox="1">
              <a:spLocks noChangeArrowheads="1"/>
            </p:cNvSpPr>
            <p:nvPr/>
          </p:nvSpPr>
          <p:spPr bwMode="auto">
            <a:xfrm>
              <a:off x="2429478" y="4614179"/>
              <a:ext cx="7920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(Europe)</a:t>
              </a:r>
              <a:endParaRPr lang="en-US" altLang="ja-JP" sz="900" dirty="0">
                <a:solidFill>
                  <a:srgbClr val="005BAC"/>
                </a:solidFill>
              </a:endParaRPr>
            </a:p>
          </p:txBody>
        </p:sp>
        <p:sp>
          <p:nvSpPr>
            <p:cNvPr id="79" name="Text Box 41"/>
            <p:cNvSpPr txBox="1">
              <a:spLocks noChangeArrowheads="1"/>
            </p:cNvSpPr>
            <p:nvPr/>
          </p:nvSpPr>
          <p:spPr bwMode="auto">
            <a:xfrm>
              <a:off x="2442085" y="5142384"/>
              <a:ext cx="5760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(USA)</a:t>
              </a:r>
              <a:endParaRPr lang="en-US" altLang="ja-JP" sz="900" dirty="0">
                <a:solidFill>
                  <a:srgbClr val="005BAC"/>
                </a:solidFill>
              </a:endParaRPr>
            </a:p>
          </p:txBody>
        </p:sp>
        <p:cxnSp>
          <p:nvCxnSpPr>
            <p:cNvPr id="80" name="直線矢印コネクタ 79"/>
            <p:cNvCxnSpPr/>
            <p:nvPr/>
          </p:nvCxnSpPr>
          <p:spPr bwMode="auto">
            <a:xfrm>
              <a:off x="2720969" y="4596368"/>
              <a:ext cx="1368152" cy="0"/>
            </a:xfrm>
            <a:prstGeom prst="straightConnector1">
              <a:avLst/>
            </a:prstGeom>
            <a:solidFill>
              <a:srgbClr val="CCECFF"/>
            </a:solidFill>
            <a:ln w="25400" cap="flat" cmpd="sng" algn="ctr">
              <a:solidFill>
                <a:srgbClr val="00A161"/>
              </a:solidFill>
              <a:prstDash val="solid"/>
              <a:round/>
              <a:headEnd type="none" w="lg" len="lg"/>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直線矢印コネクタ 82"/>
            <p:cNvCxnSpPr/>
            <p:nvPr/>
          </p:nvCxnSpPr>
          <p:spPr bwMode="auto">
            <a:xfrm>
              <a:off x="3114917" y="4603162"/>
              <a:ext cx="0" cy="1008112"/>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直線矢印コネクタ 94"/>
            <p:cNvCxnSpPr/>
            <p:nvPr/>
          </p:nvCxnSpPr>
          <p:spPr bwMode="auto">
            <a:xfrm>
              <a:off x="3114917" y="5604480"/>
              <a:ext cx="1008112" cy="0"/>
            </a:xfrm>
            <a:prstGeom prst="straightConnector1">
              <a:avLst/>
            </a:prstGeom>
            <a:solidFill>
              <a:srgbClr val="CCECFF"/>
            </a:solidFill>
            <a:ln w="25400" cap="flat" cmpd="sng" algn="ctr">
              <a:solidFill>
                <a:srgbClr val="00A16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6" name="角丸四角形 95"/>
            <p:cNvSpPr/>
            <p:nvPr/>
          </p:nvSpPr>
          <p:spPr>
            <a:xfrm>
              <a:off x="4100995" y="5517232"/>
              <a:ext cx="288032" cy="1440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tx1"/>
                  </a:solidFill>
                  <a:latin typeface="Arial" pitchFamily="34" charset="0"/>
                  <a:cs typeface="Arial" pitchFamily="34" charset="0"/>
                </a:rPr>
                <a:t>2</a:t>
              </a:r>
              <a:endParaRPr kumimoji="1" lang="en-US" altLang="ja-JP" sz="1000" b="1" dirty="0" smtClean="0">
                <a:solidFill>
                  <a:schemeClr val="tx1"/>
                </a:solidFill>
                <a:latin typeface="Arial" pitchFamily="34" charset="0"/>
                <a:cs typeface="Arial" pitchFamily="34" charset="0"/>
              </a:endParaRPr>
            </a:p>
          </p:txBody>
        </p:sp>
        <p:sp>
          <p:nvSpPr>
            <p:cNvPr id="98" name="角丸四角形 97"/>
            <p:cNvSpPr/>
            <p:nvPr/>
          </p:nvSpPr>
          <p:spPr>
            <a:xfrm>
              <a:off x="4100995" y="5013176"/>
              <a:ext cx="288032" cy="144016"/>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chemeClr val="bg1"/>
                  </a:solidFill>
                  <a:latin typeface="Arial" pitchFamily="34" charset="0"/>
                  <a:cs typeface="Arial" pitchFamily="34" charset="0"/>
                </a:rPr>
                <a:t>1</a:t>
              </a:r>
            </a:p>
          </p:txBody>
        </p:sp>
        <p:sp>
          <p:nvSpPr>
            <p:cNvPr id="99" name="角丸四角形 98"/>
            <p:cNvSpPr/>
            <p:nvPr/>
          </p:nvSpPr>
          <p:spPr>
            <a:xfrm>
              <a:off x="4100995" y="4526043"/>
              <a:ext cx="288032" cy="1440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tx1"/>
                  </a:solidFill>
                  <a:latin typeface="Arial" pitchFamily="34" charset="0"/>
                  <a:cs typeface="Arial" pitchFamily="34" charset="0"/>
                </a:rPr>
                <a:t>0</a:t>
              </a:r>
              <a:endParaRPr kumimoji="1" lang="en-US" altLang="ja-JP" sz="1000" b="1" dirty="0" smtClean="0">
                <a:solidFill>
                  <a:schemeClr val="tx1"/>
                </a:solidFill>
                <a:latin typeface="Arial" pitchFamily="34" charset="0"/>
                <a:cs typeface="Arial" pitchFamily="34" charset="0"/>
              </a:endParaRPr>
            </a:p>
          </p:txBody>
        </p:sp>
        <p:sp>
          <p:nvSpPr>
            <p:cNvPr id="100" name="Text Box 41"/>
            <p:cNvSpPr txBox="1">
              <a:spLocks noChangeArrowheads="1"/>
            </p:cNvSpPr>
            <p:nvPr/>
          </p:nvSpPr>
          <p:spPr bwMode="auto">
            <a:xfrm>
              <a:off x="4045910" y="4620085"/>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a:t>
              </a:r>
              <a:r>
                <a:rPr lang="en-US" altLang="ja-JP" sz="900" dirty="0" smtClean="0">
                  <a:solidFill>
                    <a:srgbClr val="005BAC"/>
                  </a:solidFill>
                  <a:cs typeface="Arial" pitchFamily="34" charset="0"/>
                </a:rPr>
                <a:t>Daniel</a:t>
              </a:r>
              <a:r>
                <a:rPr lang="en-US" altLang="ja-JP" sz="900" dirty="0" smtClean="0">
                  <a:solidFill>
                    <a:srgbClr val="005BAC"/>
                  </a:solidFill>
                </a:rPr>
                <a:t>)</a:t>
              </a:r>
              <a:endParaRPr lang="en-US" altLang="ja-JP" sz="900" dirty="0">
                <a:solidFill>
                  <a:srgbClr val="005BAC"/>
                </a:solidFill>
              </a:endParaRPr>
            </a:p>
          </p:txBody>
        </p:sp>
        <p:sp>
          <p:nvSpPr>
            <p:cNvPr id="102" name="Text Box 41"/>
            <p:cNvSpPr txBox="1">
              <a:spLocks noChangeArrowheads="1"/>
            </p:cNvSpPr>
            <p:nvPr/>
          </p:nvSpPr>
          <p:spPr bwMode="auto">
            <a:xfrm>
              <a:off x="4034893" y="5098316"/>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a:t>
              </a:r>
              <a:r>
                <a:rPr lang="en-US" altLang="ja-JP" sz="900" dirty="0" smtClean="0">
                  <a:solidFill>
                    <a:srgbClr val="005BAC"/>
                  </a:solidFill>
                  <a:cs typeface="Arial" pitchFamily="34" charset="0"/>
                </a:rPr>
                <a:t>David</a:t>
              </a:r>
              <a:r>
                <a:rPr lang="en-US" altLang="ja-JP" sz="900" dirty="0" smtClean="0">
                  <a:solidFill>
                    <a:srgbClr val="005BAC"/>
                  </a:solidFill>
                </a:rPr>
                <a:t>)</a:t>
              </a:r>
              <a:endParaRPr lang="en-US" altLang="ja-JP" sz="900" dirty="0">
                <a:solidFill>
                  <a:srgbClr val="005BAC"/>
                </a:solidFill>
              </a:endParaRPr>
            </a:p>
          </p:txBody>
        </p:sp>
        <p:sp>
          <p:nvSpPr>
            <p:cNvPr id="104" name="Text Box 41"/>
            <p:cNvSpPr txBox="1">
              <a:spLocks noChangeArrowheads="1"/>
            </p:cNvSpPr>
            <p:nvPr/>
          </p:nvSpPr>
          <p:spPr bwMode="auto">
            <a:xfrm>
              <a:off x="4051021" y="5606163"/>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a:t>
              </a:r>
              <a:r>
                <a:rPr lang="en-US" altLang="ja-JP" sz="900" dirty="0" smtClean="0">
                  <a:solidFill>
                    <a:srgbClr val="005BAC"/>
                  </a:solidFill>
                  <a:cs typeface="Arial" pitchFamily="34" charset="0"/>
                </a:rPr>
                <a:t>Lisa</a:t>
              </a:r>
              <a:r>
                <a:rPr lang="en-US" altLang="ja-JP" sz="900" dirty="0" smtClean="0">
                  <a:solidFill>
                    <a:srgbClr val="005BAC"/>
                  </a:solidFill>
                </a:rPr>
                <a:t>)</a:t>
              </a:r>
              <a:endParaRPr lang="en-US" altLang="ja-JP" sz="900" dirty="0">
                <a:solidFill>
                  <a:srgbClr val="005BAC"/>
                </a:solidFill>
              </a:endParaRPr>
            </a:p>
          </p:txBody>
        </p:sp>
        <p:cxnSp>
          <p:nvCxnSpPr>
            <p:cNvPr id="106" name="直線矢印コネクタ 105"/>
            <p:cNvCxnSpPr/>
            <p:nvPr/>
          </p:nvCxnSpPr>
          <p:spPr bwMode="auto">
            <a:xfrm>
              <a:off x="3114917" y="5085184"/>
              <a:ext cx="1008112" cy="0"/>
            </a:xfrm>
            <a:prstGeom prst="straightConnector1">
              <a:avLst/>
            </a:prstGeom>
            <a:solidFill>
              <a:srgbClr val="CCECFF"/>
            </a:solidFill>
            <a:ln w="25400" cap="flat" cmpd="sng" algn="ctr">
              <a:solidFill>
                <a:srgbClr val="00A161"/>
              </a:solidFill>
              <a:prstDash val="solid"/>
              <a:round/>
              <a:headEnd type="none" w="lg" len="lg"/>
              <a:tailEnd type="arrow"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66" name="図 1" descr="2.png"/>
            <p:cNvPicPr>
              <a:picLocks noChangeAspect="1"/>
            </p:cNvPicPr>
            <p:nvPr/>
          </p:nvPicPr>
          <p:blipFill>
            <a:blip r:embed="rId6" cstate="print"/>
            <a:srcRect/>
            <a:stretch>
              <a:fillRect/>
            </a:stretch>
          </p:blipFill>
          <p:spPr bwMode="auto">
            <a:xfrm rot="283480">
              <a:off x="1904549" y="3506847"/>
              <a:ext cx="248662" cy="344545"/>
            </a:xfrm>
            <a:prstGeom prst="rect">
              <a:avLst/>
            </a:prstGeom>
            <a:noFill/>
            <a:ln w="9525">
              <a:noFill/>
              <a:miter lim="800000"/>
              <a:headEnd/>
              <a:tailEnd/>
            </a:ln>
          </p:spPr>
        </p:pic>
        <p:pic>
          <p:nvPicPr>
            <p:cNvPr id="67" name="図 1" descr="2.png"/>
            <p:cNvPicPr>
              <a:picLocks noChangeAspect="1"/>
            </p:cNvPicPr>
            <p:nvPr/>
          </p:nvPicPr>
          <p:blipFill>
            <a:blip r:embed="rId6" cstate="print"/>
            <a:srcRect/>
            <a:stretch>
              <a:fillRect/>
            </a:stretch>
          </p:blipFill>
          <p:spPr bwMode="auto">
            <a:xfrm rot="283480">
              <a:off x="3644575" y="3510664"/>
              <a:ext cx="248662" cy="344545"/>
            </a:xfrm>
            <a:prstGeom prst="rect">
              <a:avLst/>
            </a:prstGeom>
            <a:noFill/>
            <a:ln w="9525">
              <a:noFill/>
              <a:miter lim="800000"/>
              <a:headEnd/>
              <a:tailEnd/>
            </a:ln>
          </p:spPr>
        </p:pic>
        <p:sp>
          <p:nvSpPr>
            <p:cNvPr id="86" name="Text Box 41"/>
            <p:cNvSpPr txBox="1">
              <a:spLocks noChangeArrowheads="1"/>
            </p:cNvSpPr>
            <p:nvPr/>
          </p:nvSpPr>
          <p:spPr bwMode="auto">
            <a:xfrm>
              <a:off x="467544" y="2348880"/>
              <a:ext cx="8640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a:t>
              </a:r>
              <a:endParaRPr lang="en-US" altLang="ja-JP" sz="1000" dirty="0">
                <a:solidFill>
                  <a:srgbClr val="005BAC"/>
                </a:solidFill>
              </a:endParaRPr>
            </a:p>
          </p:txBody>
        </p:sp>
        <p:sp>
          <p:nvSpPr>
            <p:cNvPr id="72" name="角丸四角形 71"/>
            <p:cNvSpPr/>
            <p:nvPr/>
          </p:nvSpPr>
          <p:spPr>
            <a:xfrm>
              <a:off x="2462529" y="4520137"/>
              <a:ext cx="288032" cy="144016"/>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chemeClr val="bg1"/>
                  </a:solidFill>
                  <a:latin typeface="Arial" pitchFamily="34" charset="0"/>
                  <a:cs typeface="Arial" pitchFamily="34" charset="0"/>
                </a:rPr>
                <a:t>1</a:t>
              </a:r>
              <a:endParaRPr kumimoji="1" lang="en-US" altLang="ja-JP" sz="1000" b="1" dirty="0" smtClean="0">
                <a:solidFill>
                  <a:schemeClr val="bg1"/>
                </a:solidFill>
                <a:latin typeface="Arial" pitchFamily="34" charset="0"/>
                <a:cs typeface="Arial" pitchFamily="34" charset="0"/>
              </a:endParaRPr>
            </a:p>
          </p:txBody>
        </p:sp>
      </p:grpSp>
      <p:sp>
        <p:nvSpPr>
          <p:cNvPr id="65" name="テキスト ボックス 6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36</a:t>
            </a:r>
          </a:p>
        </p:txBody>
      </p:sp>
      <p:pic>
        <p:nvPicPr>
          <p:cNvPr id="74" name="図 73" descr="NS500.png"/>
          <p:cNvPicPr>
            <a:picLocks noChangeAspect="1"/>
          </p:cNvPicPr>
          <p:nvPr/>
        </p:nvPicPr>
        <p:blipFill>
          <a:blip r:embed="rId7" cstate="print"/>
          <a:stretch>
            <a:fillRect/>
          </a:stretch>
        </p:blipFill>
        <p:spPr>
          <a:xfrm>
            <a:off x="320400" y="3429000"/>
            <a:ext cx="1155256" cy="216024"/>
          </a:xfrm>
          <a:prstGeom prst="rect">
            <a:avLst/>
          </a:prstGeom>
        </p:spPr>
      </p:pic>
      <p:sp>
        <p:nvSpPr>
          <p:cNvPr id="75" name="テキスト ボックス 74"/>
          <p:cNvSpPr txBox="1"/>
          <p:nvPr/>
        </p:nvSpPr>
        <p:spPr>
          <a:xfrm>
            <a:off x="251520" y="836712"/>
            <a:ext cx="8640960" cy="276999"/>
          </a:xfrm>
          <a:prstGeom prst="rect">
            <a:avLst/>
          </a:prstGeom>
          <a:noFill/>
        </p:spPr>
        <p:txBody>
          <a:bodyPr wrap="square" rtlCol="0">
            <a:spAutoFit/>
          </a:bodyPr>
          <a:lstStyle/>
          <a:p>
            <a:r>
              <a:rPr kumimoji="1" lang="en-US" altLang="ja-JP" sz="1200" dirty="0" smtClean="0">
                <a:solidFill>
                  <a:srgbClr val="595757"/>
                </a:solidFill>
                <a:latin typeface="Arial" pitchFamily="34" charset="0"/>
                <a:cs typeface="Arial" pitchFamily="34" charset="0"/>
              </a:rPr>
              <a:t>Transfer customer calls without an operator.</a:t>
            </a:r>
            <a:endParaRPr kumimoji="1" lang="ja-JP" altLang="en-US" sz="1200" dirty="0">
              <a:solidFill>
                <a:srgbClr val="595757"/>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a:solidFill>
                  <a:srgbClr val="00A161"/>
                </a:solidFill>
                <a:latin typeface="Calibri" pitchFamily="34" charset="0"/>
              </a:rPr>
              <a:t>Call Centre </a:t>
            </a:r>
            <a:r>
              <a:rPr lang="en-US" altLang="ja-JP" sz="2800" b="1" dirty="0" smtClean="0">
                <a:solidFill>
                  <a:srgbClr val="00A161"/>
                </a:solidFill>
                <a:latin typeface="Calibri" pitchFamily="34" charset="0"/>
              </a:rPr>
              <a:t>Solution </a:t>
            </a:r>
            <a:r>
              <a:rPr lang="en-US" altLang="ja-JP" b="1" dirty="0" smtClean="0">
                <a:solidFill>
                  <a:srgbClr val="00A161"/>
                </a:solidFill>
                <a:latin typeface="Calibri" pitchFamily="34" charset="0"/>
              </a:rPr>
              <a:t>-Queue Announcement-</a:t>
            </a:r>
            <a:endParaRPr kumimoji="1" lang="ja-JP" altLang="en-US" sz="1200" b="1" dirty="0">
              <a:solidFill>
                <a:srgbClr val="00A161"/>
              </a:solidFill>
              <a:latin typeface="Calibri" pitchFamily="34" charset="0"/>
            </a:endParaRPr>
          </a:p>
        </p:txBody>
      </p:sp>
      <p:sp>
        <p:nvSpPr>
          <p:cNvPr id="3" name="テキスト ボックス 2"/>
          <p:cNvSpPr txBox="1"/>
          <p:nvPr/>
        </p:nvSpPr>
        <p:spPr>
          <a:xfrm>
            <a:off x="251520" y="836712"/>
            <a:ext cx="8640960" cy="461665"/>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The caller hears automatic voice guidance, enabling them to recognize their position in the call waiting queue. They can decide whether to stay in the queue or leave a message and hang up. </a:t>
            </a:r>
          </a:p>
        </p:txBody>
      </p:sp>
      <p:sp>
        <p:nvSpPr>
          <p:cNvPr id="33" name="テキスト ボックス 32"/>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37</a:t>
            </a:r>
            <a:endParaRPr kumimoji="1" lang="ja-JP" altLang="en-US" sz="1300" dirty="0">
              <a:solidFill>
                <a:srgbClr val="595757"/>
              </a:solidFill>
              <a:latin typeface="Calibri" pitchFamily="34" charset="0"/>
            </a:endParaRPr>
          </a:p>
        </p:txBody>
      </p:sp>
      <p:grpSp>
        <p:nvGrpSpPr>
          <p:cNvPr id="138" name="グループ化 137"/>
          <p:cNvGrpSpPr/>
          <p:nvPr/>
        </p:nvGrpSpPr>
        <p:grpSpPr>
          <a:xfrm>
            <a:off x="5508104" y="1844824"/>
            <a:ext cx="3312368" cy="1392059"/>
            <a:chOff x="5508104" y="1964934"/>
            <a:chExt cx="3312368" cy="1392059"/>
          </a:xfrm>
        </p:grpSpPr>
        <p:grpSp>
          <p:nvGrpSpPr>
            <p:cNvPr id="9" name="グループ化 11"/>
            <p:cNvGrpSpPr/>
            <p:nvPr/>
          </p:nvGrpSpPr>
          <p:grpSpPr>
            <a:xfrm>
              <a:off x="5508104" y="1964934"/>
              <a:ext cx="3312368" cy="1392059"/>
              <a:chOff x="5508104" y="2565699"/>
              <a:chExt cx="3312368" cy="1234402"/>
            </a:xfrm>
          </p:grpSpPr>
          <p:sp>
            <p:nvSpPr>
              <p:cNvPr id="32" name="角丸四角形 31"/>
              <p:cNvSpPr/>
              <p:nvPr/>
            </p:nvSpPr>
            <p:spPr>
              <a:xfrm>
                <a:off x="5508104" y="2780925"/>
                <a:ext cx="3312368" cy="1019176"/>
              </a:xfrm>
              <a:prstGeom prst="roundRect">
                <a:avLst>
                  <a:gd name="adj" fmla="val 6456"/>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5508104" y="2565699"/>
                <a:ext cx="3312368" cy="292388"/>
                <a:chOff x="5436096" y="1761799"/>
                <a:chExt cx="3312368" cy="292388"/>
              </a:xfrm>
            </p:grpSpPr>
            <p:sp>
              <p:nvSpPr>
                <p:cNvPr id="34" name="角丸四角形 33"/>
                <p:cNvSpPr/>
                <p:nvPr/>
              </p:nvSpPr>
              <p:spPr>
                <a:xfrm>
                  <a:off x="5436096" y="1772816"/>
                  <a:ext cx="3312368" cy="255383"/>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36" name="テキスト ボックス 2"/>
            <p:cNvSpPr txBox="1"/>
            <p:nvPr/>
          </p:nvSpPr>
          <p:spPr>
            <a:xfrm>
              <a:off x="5552172" y="2276872"/>
              <a:ext cx="3124284" cy="938719"/>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Customers can be notified of estimated waiting times.</a:t>
              </a:r>
            </a:p>
            <a:p>
              <a:pPr>
                <a:buBlip>
                  <a:blip r:embed="rId3"/>
                </a:buBlip>
              </a:pPr>
              <a:endParaRPr lang="en-US" altLang="ja-JP" sz="1100" dirty="0" smtClean="0">
                <a:latin typeface="Arial" pitchFamily="34" charset="0"/>
                <a:cs typeface="Arial" pitchFamily="34" charset="0"/>
              </a:endParaRPr>
            </a:p>
            <a:p>
              <a:pPr>
                <a:buBlip>
                  <a:blip r:embed="rId2"/>
                </a:buBlip>
              </a:pPr>
              <a:r>
                <a:rPr lang="en-US" altLang="ja-JP" sz="1100" dirty="0" smtClean="0">
                  <a:latin typeface="Arial" pitchFamily="34" charset="0"/>
                  <a:cs typeface="Arial" pitchFamily="34" charset="0"/>
                </a:rPr>
                <a:t> Customers can choose to leave a message or wait, according to their circumstances.</a:t>
              </a:r>
            </a:p>
          </p:txBody>
        </p:sp>
      </p:grpSp>
      <p:grpSp>
        <p:nvGrpSpPr>
          <p:cNvPr id="40" name="グループ化 39"/>
          <p:cNvGrpSpPr/>
          <p:nvPr/>
        </p:nvGrpSpPr>
        <p:grpSpPr>
          <a:xfrm>
            <a:off x="5508104" y="3464774"/>
            <a:ext cx="3312368" cy="1500300"/>
            <a:chOff x="5508104" y="3512876"/>
            <a:chExt cx="3312368" cy="1500300"/>
          </a:xfrm>
        </p:grpSpPr>
        <p:grpSp>
          <p:nvGrpSpPr>
            <p:cNvPr id="12" name="グループ化 11"/>
            <p:cNvGrpSpPr/>
            <p:nvPr/>
          </p:nvGrpSpPr>
          <p:grpSpPr>
            <a:xfrm>
              <a:off x="5508104" y="3512876"/>
              <a:ext cx="3312368" cy="1500300"/>
              <a:chOff x="5508104" y="2565699"/>
              <a:chExt cx="3312368" cy="1500300"/>
            </a:xfrm>
          </p:grpSpPr>
          <p:sp>
            <p:nvSpPr>
              <p:cNvPr id="39" name="角丸四角形 38"/>
              <p:cNvSpPr/>
              <p:nvPr/>
            </p:nvSpPr>
            <p:spPr>
              <a:xfrm>
                <a:off x="5508104" y="2780929"/>
                <a:ext cx="3312368" cy="1285070"/>
              </a:xfrm>
              <a:prstGeom prst="roundRect">
                <a:avLst>
                  <a:gd name="adj" fmla="val 5019"/>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9"/>
              <p:cNvGrpSpPr/>
              <p:nvPr/>
            </p:nvGrpSpPr>
            <p:grpSpPr>
              <a:xfrm>
                <a:off x="5508104" y="2565699"/>
                <a:ext cx="3312368" cy="299049"/>
                <a:chOff x="5436096" y="1761799"/>
                <a:chExt cx="3312368" cy="299049"/>
              </a:xfrm>
            </p:grpSpPr>
            <p:sp>
              <p:nvSpPr>
                <p:cNvPr id="41" name="角丸四角形 40"/>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37" name="テキスト ボックス 36"/>
            <p:cNvSpPr txBox="1"/>
            <p:nvPr/>
          </p:nvSpPr>
          <p:spPr>
            <a:xfrm>
              <a:off x="5547060" y="3850882"/>
              <a:ext cx="3129395" cy="1107996"/>
            </a:xfrm>
            <a:prstGeom prst="rect">
              <a:avLst/>
            </a:prstGeom>
            <a:noFill/>
          </p:spPr>
          <p:txBody>
            <a:bodyPr wrap="square" rtlCol="0">
              <a:spAutoFit/>
            </a:bodyPr>
            <a:lstStyle/>
            <a:p>
              <a:pPr>
                <a:buBlip>
                  <a:blip r:embed="rId4"/>
                </a:buBlip>
              </a:pPr>
              <a:r>
                <a:rPr lang="en-US" altLang="ja-JP" sz="1100" dirty="0" smtClean="0">
                  <a:latin typeface="Arial" pitchFamily="34" charset="0"/>
                  <a:cs typeface="Arial" pitchFamily="34" charset="0"/>
                </a:rPr>
                <a:t> Companies with not enough agents for the number of customer queries they receive</a:t>
              </a:r>
            </a:p>
            <a:p>
              <a:pPr>
                <a:buBlip>
                  <a:blip r:embed="rId4"/>
                </a:buBlip>
              </a:pPr>
              <a:endParaRPr lang="en-US" altLang="ja-JP" sz="1100" dirty="0">
                <a:latin typeface="Arial" pitchFamily="34" charset="0"/>
                <a:cs typeface="Arial" pitchFamily="34" charset="0"/>
              </a:endParaRPr>
            </a:p>
            <a:p>
              <a:pPr>
                <a:buBlip>
                  <a:blip r:embed="rId4"/>
                </a:buBlip>
              </a:pPr>
              <a:r>
                <a:rPr lang="en-US" altLang="ja-JP" sz="1100" dirty="0" smtClean="0">
                  <a:latin typeface="Arial" pitchFamily="34" charset="0"/>
                  <a:cs typeface="Arial" pitchFamily="34" charset="0"/>
                </a:rPr>
                <a:t> Companies that receive many customer queries and have not been able to respond to them all</a:t>
              </a:r>
            </a:p>
          </p:txBody>
        </p:sp>
      </p:grpSp>
      <p:grpSp>
        <p:nvGrpSpPr>
          <p:cNvPr id="61" name="グループ化 60"/>
          <p:cNvGrpSpPr/>
          <p:nvPr/>
        </p:nvGrpSpPr>
        <p:grpSpPr>
          <a:xfrm>
            <a:off x="1310858" y="2806284"/>
            <a:ext cx="798554" cy="773713"/>
            <a:chOff x="1613206" y="2688867"/>
            <a:chExt cx="798554" cy="773713"/>
          </a:xfrm>
        </p:grpSpPr>
        <p:pic>
          <p:nvPicPr>
            <p:cNvPr id="38" name="Picture 69" descr="24"/>
            <p:cNvPicPr>
              <a:picLocks noChangeAspect="1" noChangeArrowheads="1"/>
            </p:cNvPicPr>
            <p:nvPr/>
          </p:nvPicPr>
          <p:blipFill>
            <a:blip r:embed="rId5" cstate="print"/>
            <a:srcRect/>
            <a:stretch>
              <a:fillRect/>
            </a:stretch>
          </p:blipFill>
          <p:spPr bwMode="auto">
            <a:xfrm>
              <a:off x="1812298" y="2688867"/>
              <a:ext cx="383438" cy="527492"/>
            </a:xfrm>
            <a:prstGeom prst="rect">
              <a:avLst/>
            </a:prstGeom>
            <a:noFill/>
            <a:ln w="9525">
              <a:noFill/>
              <a:miter lim="800000"/>
              <a:headEnd/>
              <a:tailEnd/>
            </a:ln>
          </p:spPr>
        </p:pic>
        <p:sp>
          <p:nvSpPr>
            <p:cNvPr id="43" name="Text Box 41"/>
            <p:cNvSpPr txBox="1">
              <a:spLocks noChangeArrowheads="1"/>
            </p:cNvSpPr>
            <p:nvPr/>
          </p:nvSpPr>
          <p:spPr bwMode="auto">
            <a:xfrm>
              <a:off x="1613206" y="3216359"/>
              <a:ext cx="7985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a:t>
              </a:r>
              <a:endParaRPr lang="en-US" altLang="ja-JP" sz="1000" dirty="0">
                <a:solidFill>
                  <a:srgbClr val="005BAC"/>
                </a:solidFill>
              </a:endParaRPr>
            </a:p>
          </p:txBody>
        </p:sp>
      </p:grpSp>
      <p:grpSp>
        <p:nvGrpSpPr>
          <p:cNvPr id="71" name="グループ化 70"/>
          <p:cNvGrpSpPr/>
          <p:nvPr/>
        </p:nvGrpSpPr>
        <p:grpSpPr>
          <a:xfrm>
            <a:off x="3504501" y="2794703"/>
            <a:ext cx="765880" cy="850321"/>
            <a:chOff x="3269390" y="2613235"/>
            <a:chExt cx="765880" cy="850321"/>
          </a:xfrm>
        </p:grpSpPr>
        <p:pic>
          <p:nvPicPr>
            <p:cNvPr id="44" name="Picture 77" descr="20"/>
            <p:cNvPicPr>
              <a:picLocks noChangeAspect="1" noChangeArrowheads="1"/>
            </p:cNvPicPr>
            <p:nvPr/>
          </p:nvPicPr>
          <p:blipFill>
            <a:blip r:embed="rId6" cstate="print"/>
            <a:srcRect/>
            <a:stretch>
              <a:fillRect/>
            </a:stretch>
          </p:blipFill>
          <p:spPr bwMode="auto">
            <a:xfrm>
              <a:off x="3269390" y="2613235"/>
              <a:ext cx="694601" cy="611014"/>
            </a:xfrm>
            <a:prstGeom prst="rect">
              <a:avLst/>
            </a:prstGeom>
            <a:noFill/>
            <a:ln w="9525">
              <a:noFill/>
              <a:miter lim="800000"/>
              <a:headEnd/>
              <a:tailEnd/>
            </a:ln>
          </p:spPr>
        </p:pic>
        <p:sp>
          <p:nvSpPr>
            <p:cNvPr id="45" name="Text Box 41"/>
            <p:cNvSpPr txBox="1">
              <a:spLocks noChangeArrowheads="1"/>
            </p:cNvSpPr>
            <p:nvPr/>
          </p:nvSpPr>
          <p:spPr bwMode="auto">
            <a:xfrm>
              <a:off x="3315190" y="3217335"/>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Agent  </a:t>
              </a:r>
              <a:endParaRPr lang="en-US" altLang="ja-JP" sz="1000" dirty="0">
                <a:solidFill>
                  <a:srgbClr val="005BAC"/>
                </a:solidFill>
              </a:endParaRPr>
            </a:p>
          </p:txBody>
        </p:sp>
      </p:grpSp>
      <p:sp>
        <p:nvSpPr>
          <p:cNvPr id="52" name="AutoShape 2"/>
          <p:cNvSpPr>
            <a:spLocks noChangeArrowheads="1"/>
          </p:cNvSpPr>
          <p:nvPr/>
        </p:nvSpPr>
        <p:spPr bwMode="auto">
          <a:xfrm>
            <a:off x="1403648" y="5957237"/>
            <a:ext cx="3024336" cy="432048"/>
          </a:xfrm>
          <a:prstGeom prst="wedgeRoundRectCallout">
            <a:avLst>
              <a:gd name="adj1" fmla="val -46827"/>
              <a:gd name="adj2" fmla="val -87493"/>
              <a:gd name="adj3" fmla="val 16667"/>
            </a:avLst>
          </a:prstGeom>
          <a:solidFill>
            <a:srgbClr val="DAEDE0"/>
          </a:solidFill>
          <a:ln w="9525">
            <a:solidFill>
              <a:srgbClr val="00A161"/>
            </a:solidFill>
            <a:miter lim="800000"/>
            <a:headEnd/>
            <a:tailEnd/>
          </a:ln>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lang="en-US" altLang="ja-JP" sz="900" dirty="0" smtClean="0">
                <a:latin typeface="Arial" pitchFamily="34" charset="0"/>
                <a:ea typeface="ＭＳ Ｐゴシック" pitchFamily="50" charset="-128"/>
                <a:cs typeface="Arial" pitchFamily="34" charset="0"/>
              </a:rPr>
              <a:t>“One other person is waiting to connect</a:t>
            </a:r>
            <a:r>
              <a:rPr lang="en-US" altLang="ja-JP" sz="900" dirty="0" smtClean="0">
                <a:latin typeface="Arial" pitchFamily="34" charset="0"/>
                <a:cs typeface="Arial" pitchFamily="34" charset="0"/>
              </a:rPr>
              <a:t>”</a:t>
            </a:r>
          </a:p>
          <a:p>
            <a:pPr fontAlgn="base">
              <a:spcBef>
                <a:spcPct val="0"/>
              </a:spcBef>
              <a:spcAft>
                <a:spcPct val="0"/>
              </a:spcAft>
            </a:pPr>
            <a:r>
              <a:rPr lang="en-US" altLang="ja-JP" sz="900" dirty="0" smtClean="0">
                <a:latin typeface="Arial" pitchFamily="34" charset="0"/>
                <a:ea typeface="ＭＳ Ｐゴシック" pitchFamily="50" charset="-128"/>
                <a:cs typeface="Arial" pitchFamily="34" charset="0"/>
              </a:rPr>
              <a:t>“</a:t>
            </a:r>
            <a:r>
              <a:rPr lang="en-US" altLang="ja-JP" sz="900" dirty="0">
                <a:latin typeface="Arial" pitchFamily="34" charset="0"/>
                <a:cs typeface="Arial" pitchFamily="34" charset="0"/>
              </a:rPr>
              <a:t>And your estimated wait time is around 5</a:t>
            </a:r>
            <a:r>
              <a:rPr lang="en-US" altLang="ja-JP" sz="900" dirty="0" smtClean="0">
                <a:latin typeface="Arial" pitchFamily="34" charset="0"/>
                <a:cs typeface="Arial" pitchFamily="34" charset="0"/>
              </a:rPr>
              <a:t> </a:t>
            </a:r>
            <a:r>
              <a:rPr lang="en-US" altLang="ja-JP" sz="900" dirty="0">
                <a:latin typeface="Arial" pitchFamily="34" charset="0"/>
                <a:cs typeface="Arial" pitchFamily="34" charset="0"/>
              </a:rPr>
              <a:t>minutes</a:t>
            </a:r>
            <a:r>
              <a:rPr lang="en-US" altLang="ja-JP" sz="900" dirty="0" smtClean="0">
                <a:latin typeface="Arial" pitchFamily="34" charset="0"/>
                <a:cs typeface="Arial" pitchFamily="34" charset="0"/>
              </a:rPr>
              <a:t>.”</a:t>
            </a:r>
            <a:endParaRPr kumimoji="1" lang="en-US" altLang="ja-JP" sz="1000" i="0" u="none" strike="noStrike" cap="none" normalizeH="0" baseline="0" dirty="0" smtClean="0">
              <a:ln>
                <a:noFill/>
              </a:ln>
              <a:effectLst/>
              <a:latin typeface="Arial" pitchFamily="34" charset="0"/>
              <a:ea typeface="ＭＳ Ｐゴシック" pitchFamily="50" charset="-128"/>
            </a:endParaRPr>
          </a:p>
        </p:txBody>
      </p:sp>
      <p:grpSp>
        <p:nvGrpSpPr>
          <p:cNvPr id="62" name="グループ化 61"/>
          <p:cNvGrpSpPr/>
          <p:nvPr/>
        </p:nvGrpSpPr>
        <p:grpSpPr>
          <a:xfrm>
            <a:off x="611560" y="5237157"/>
            <a:ext cx="822532" cy="843314"/>
            <a:chOff x="750132" y="4952288"/>
            <a:chExt cx="822532" cy="843314"/>
          </a:xfrm>
        </p:grpSpPr>
        <p:sp>
          <p:nvSpPr>
            <p:cNvPr id="56" name="Text Box 41"/>
            <p:cNvSpPr txBox="1">
              <a:spLocks noChangeArrowheads="1"/>
            </p:cNvSpPr>
            <p:nvPr/>
          </p:nvSpPr>
          <p:spPr bwMode="auto">
            <a:xfrm>
              <a:off x="750132" y="5547676"/>
              <a:ext cx="808652" cy="24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a:t>
              </a:r>
              <a:endParaRPr lang="en-US" altLang="ja-JP" sz="1000" dirty="0">
                <a:solidFill>
                  <a:srgbClr val="005BAC"/>
                </a:solidFill>
              </a:endParaRPr>
            </a:p>
          </p:txBody>
        </p:sp>
        <p:pic>
          <p:nvPicPr>
            <p:cNvPr id="53" name="Picture 55" descr="C:\Documents and Settings\noriko_shinohara.ITP\デスクトップ\illust\ai-png\Education-7.png"/>
            <p:cNvPicPr>
              <a:picLocks noChangeAspect="1" noChangeArrowheads="1"/>
            </p:cNvPicPr>
            <p:nvPr/>
          </p:nvPicPr>
          <p:blipFill>
            <a:blip r:embed="rId7" cstate="print"/>
            <a:srcRect r="99"/>
            <a:stretch>
              <a:fillRect/>
            </a:stretch>
          </p:blipFill>
          <p:spPr bwMode="auto">
            <a:xfrm>
              <a:off x="827584" y="4952288"/>
              <a:ext cx="745080" cy="630161"/>
            </a:xfrm>
            <a:prstGeom prst="rect">
              <a:avLst/>
            </a:prstGeom>
            <a:noFill/>
            <a:ln w="9525">
              <a:noFill/>
              <a:miter lim="800000"/>
              <a:headEnd/>
              <a:tailEnd/>
            </a:ln>
          </p:spPr>
        </p:pic>
      </p:grpSp>
      <p:grpSp>
        <p:nvGrpSpPr>
          <p:cNvPr id="57" name="グループ化 56"/>
          <p:cNvGrpSpPr/>
          <p:nvPr/>
        </p:nvGrpSpPr>
        <p:grpSpPr>
          <a:xfrm>
            <a:off x="3419872" y="1836867"/>
            <a:ext cx="897900" cy="872053"/>
            <a:chOff x="4139952" y="3068960"/>
            <a:chExt cx="897900" cy="872053"/>
          </a:xfrm>
        </p:grpSpPr>
        <p:pic>
          <p:nvPicPr>
            <p:cNvPr id="54" name="Picture 79" descr="E:\篠原様\icon_others from西村さん\others\image_4.png"/>
            <p:cNvPicPr>
              <a:picLocks noChangeAspect="1" noChangeArrowheads="1"/>
            </p:cNvPicPr>
            <p:nvPr/>
          </p:nvPicPr>
          <p:blipFill>
            <a:blip r:embed="rId8" cstate="print"/>
            <a:srcRect/>
            <a:stretch>
              <a:fillRect/>
            </a:stretch>
          </p:blipFill>
          <p:spPr bwMode="auto">
            <a:xfrm>
              <a:off x="4139952" y="3068960"/>
              <a:ext cx="897900" cy="648072"/>
            </a:xfrm>
            <a:prstGeom prst="rect">
              <a:avLst/>
            </a:prstGeom>
            <a:noFill/>
            <a:ln w="9525">
              <a:noFill/>
              <a:miter lim="800000"/>
              <a:headEnd/>
              <a:tailEnd/>
            </a:ln>
          </p:spPr>
        </p:pic>
        <p:sp>
          <p:nvSpPr>
            <p:cNvPr id="55" name="Text Box 41"/>
            <p:cNvSpPr txBox="1">
              <a:spLocks noChangeArrowheads="1"/>
            </p:cNvSpPr>
            <p:nvPr/>
          </p:nvSpPr>
          <p:spPr bwMode="auto">
            <a:xfrm>
              <a:off x="4252066" y="3694792"/>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Agent </a:t>
              </a:r>
              <a:endParaRPr lang="en-US" altLang="ja-JP" sz="1000" dirty="0">
                <a:solidFill>
                  <a:srgbClr val="005BAC"/>
                </a:solidFill>
              </a:endParaRPr>
            </a:p>
          </p:txBody>
        </p:sp>
      </p:grpSp>
      <p:cxnSp>
        <p:nvCxnSpPr>
          <p:cNvPr id="63" name="直線矢印コネクタ 62"/>
          <p:cNvCxnSpPr/>
          <p:nvPr/>
        </p:nvCxnSpPr>
        <p:spPr bwMode="auto">
          <a:xfrm>
            <a:off x="1979712" y="2295220"/>
            <a:ext cx="1296144" cy="0"/>
          </a:xfrm>
          <a:prstGeom prst="straightConnector1">
            <a:avLst/>
          </a:prstGeom>
          <a:solidFill>
            <a:srgbClr val="CCECFF"/>
          </a:solidFill>
          <a:ln w="25400" cap="flat" cmpd="sng" algn="ctr">
            <a:solidFill>
              <a:srgbClr val="00A16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4" name="角丸四角形 63"/>
          <p:cNvSpPr/>
          <p:nvPr/>
        </p:nvSpPr>
        <p:spPr>
          <a:xfrm>
            <a:off x="2267744" y="2079196"/>
            <a:ext cx="669600"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A161"/>
                </a:solidFill>
                <a:latin typeface="Arial" pitchFamily="34" charset="0"/>
                <a:cs typeface="Arial" pitchFamily="34" charset="0"/>
              </a:rPr>
              <a:t>Call</a:t>
            </a:r>
            <a:endParaRPr kumimoji="1" lang="ja-JP" altLang="en-US" sz="1000" b="1" dirty="0">
              <a:solidFill>
                <a:srgbClr val="00A161"/>
              </a:solidFill>
              <a:latin typeface="Arial" pitchFamily="34" charset="0"/>
              <a:cs typeface="Arial" pitchFamily="34" charset="0"/>
            </a:endParaRPr>
          </a:p>
        </p:txBody>
      </p:sp>
      <p:grpSp>
        <p:nvGrpSpPr>
          <p:cNvPr id="78" name="グループ化 77"/>
          <p:cNvGrpSpPr/>
          <p:nvPr/>
        </p:nvGrpSpPr>
        <p:grpSpPr>
          <a:xfrm>
            <a:off x="1331640" y="1863172"/>
            <a:ext cx="792088" cy="746895"/>
            <a:chOff x="910712" y="2132856"/>
            <a:chExt cx="792088" cy="746895"/>
          </a:xfrm>
        </p:grpSpPr>
        <p:sp>
          <p:nvSpPr>
            <p:cNvPr id="6" name="Text Box 41"/>
            <p:cNvSpPr txBox="1">
              <a:spLocks noChangeArrowheads="1"/>
            </p:cNvSpPr>
            <p:nvPr/>
          </p:nvSpPr>
          <p:spPr bwMode="auto">
            <a:xfrm flipH="1">
              <a:off x="910712" y="2633530"/>
              <a:ext cx="79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a:t>
              </a:r>
              <a:endParaRPr lang="en-US" altLang="ja-JP" sz="1000" dirty="0">
                <a:solidFill>
                  <a:srgbClr val="005BAC"/>
                </a:solidFill>
              </a:endParaRPr>
            </a:p>
          </p:txBody>
        </p:sp>
        <p:pic>
          <p:nvPicPr>
            <p:cNvPr id="77" name="Picture 74" descr="17"/>
            <p:cNvPicPr>
              <a:picLocks noChangeAspect="1" noChangeArrowheads="1"/>
            </p:cNvPicPr>
            <p:nvPr/>
          </p:nvPicPr>
          <p:blipFill>
            <a:blip r:embed="rId9" cstate="print"/>
            <a:srcRect/>
            <a:stretch>
              <a:fillRect/>
            </a:stretch>
          </p:blipFill>
          <p:spPr bwMode="auto">
            <a:xfrm flipH="1">
              <a:off x="1043607" y="2132856"/>
              <a:ext cx="456937" cy="504056"/>
            </a:xfrm>
            <a:prstGeom prst="rect">
              <a:avLst/>
            </a:prstGeom>
            <a:noFill/>
            <a:ln w="9525">
              <a:noFill/>
              <a:miter lim="800000"/>
              <a:headEnd/>
              <a:tailEnd/>
            </a:ln>
          </p:spPr>
        </p:pic>
      </p:grpSp>
      <p:grpSp>
        <p:nvGrpSpPr>
          <p:cNvPr id="85" name="グループ化 84"/>
          <p:cNvGrpSpPr/>
          <p:nvPr/>
        </p:nvGrpSpPr>
        <p:grpSpPr>
          <a:xfrm>
            <a:off x="582496" y="4373061"/>
            <a:ext cx="749144" cy="777043"/>
            <a:chOff x="232847" y="4665232"/>
            <a:chExt cx="749144" cy="777043"/>
          </a:xfrm>
        </p:grpSpPr>
        <p:pic>
          <p:nvPicPr>
            <p:cNvPr id="111" name="Picture 69" descr="24"/>
            <p:cNvPicPr>
              <a:picLocks noChangeAspect="1" noChangeArrowheads="1"/>
            </p:cNvPicPr>
            <p:nvPr/>
          </p:nvPicPr>
          <p:blipFill>
            <a:blip r:embed="rId5" cstate="print"/>
            <a:srcRect/>
            <a:stretch>
              <a:fillRect/>
            </a:stretch>
          </p:blipFill>
          <p:spPr bwMode="auto">
            <a:xfrm flipH="1">
              <a:off x="374754" y="4665232"/>
              <a:ext cx="384048" cy="528066"/>
            </a:xfrm>
            <a:prstGeom prst="rect">
              <a:avLst/>
            </a:prstGeom>
            <a:noFill/>
            <a:ln w="9525">
              <a:noFill/>
              <a:miter lim="800000"/>
              <a:headEnd/>
              <a:tailEnd/>
            </a:ln>
          </p:spPr>
        </p:pic>
        <p:sp>
          <p:nvSpPr>
            <p:cNvPr id="112" name="Text Box 41"/>
            <p:cNvSpPr txBox="1">
              <a:spLocks noChangeArrowheads="1"/>
            </p:cNvSpPr>
            <p:nvPr/>
          </p:nvSpPr>
          <p:spPr bwMode="auto">
            <a:xfrm flipH="1">
              <a:off x="232847" y="5196054"/>
              <a:ext cx="7491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a:t>
              </a:r>
              <a:endParaRPr lang="en-US" altLang="ja-JP" sz="1000" dirty="0">
                <a:solidFill>
                  <a:srgbClr val="005BAC"/>
                </a:solidFill>
              </a:endParaRPr>
            </a:p>
          </p:txBody>
        </p:sp>
      </p:grpSp>
      <p:grpSp>
        <p:nvGrpSpPr>
          <p:cNvPr id="76" name="グループ化 75"/>
          <p:cNvGrpSpPr/>
          <p:nvPr/>
        </p:nvGrpSpPr>
        <p:grpSpPr>
          <a:xfrm>
            <a:off x="3580016" y="3693192"/>
            <a:ext cx="756444" cy="815928"/>
            <a:chOff x="3855116" y="3819080"/>
            <a:chExt cx="756444" cy="815928"/>
          </a:xfrm>
        </p:grpSpPr>
        <p:sp>
          <p:nvSpPr>
            <p:cNvPr id="102" name="Text Box 41"/>
            <p:cNvSpPr txBox="1">
              <a:spLocks noChangeArrowheads="1"/>
            </p:cNvSpPr>
            <p:nvPr/>
          </p:nvSpPr>
          <p:spPr bwMode="auto">
            <a:xfrm>
              <a:off x="3855116" y="4388787"/>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Agent  </a:t>
              </a:r>
              <a:endParaRPr lang="en-US" altLang="ja-JP" sz="1000" dirty="0">
                <a:solidFill>
                  <a:srgbClr val="005BAC"/>
                </a:solidFill>
              </a:endParaRPr>
            </a:p>
          </p:txBody>
        </p:sp>
        <p:pic>
          <p:nvPicPr>
            <p:cNvPr id="123" name="Picture 77" descr="20"/>
            <p:cNvPicPr>
              <a:picLocks noChangeAspect="1" noChangeArrowheads="1"/>
            </p:cNvPicPr>
            <p:nvPr/>
          </p:nvPicPr>
          <p:blipFill>
            <a:blip r:embed="rId6" cstate="print"/>
            <a:srcRect/>
            <a:stretch>
              <a:fillRect/>
            </a:stretch>
          </p:blipFill>
          <p:spPr bwMode="auto">
            <a:xfrm flipH="1">
              <a:off x="3917462" y="3819080"/>
              <a:ext cx="694098" cy="612000"/>
            </a:xfrm>
            <a:prstGeom prst="rect">
              <a:avLst/>
            </a:prstGeom>
            <a:noFill/>
            <a:ln w="9525">
              <a:noFill/>
              <a:miter lim="800000"/>
              <a:headEnd/>
              <a:tailEnd/>
            </a:ln>
          </p:spPr>
        </p:pic>
      </p:grpSp>
      <p:cxnSp>
        <p:nvCxnSpPr>
          <p:cNvPr id="67" name="直線矢印コネクタ 66"/>
          <p:cNvCxnSpPr/>
          <p:nvPr/>
        </p:nvCxnSpPr>
        <p:spPr bwMode="auto">
          <a:xfrm>
            <a:off x="1979712" y="3186377"/>
            <a:ext cx="1296144" cy="0"/>
          </a:xfrm>
          <a:prstGeom prst="straightConnector1">
            <a:avLst/>
          </a:prstGeom>
          <a:solidFill>
            <a:srgbClr val="CCECFF"/>
          </a:solidFill>
          <a:ln w="25400" cap="flat" cmpd="sng" algn="ctr">
            <a:solidFill>
              <a:srgbClr val="00A16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角丸四角形 69"/>
          <p:cNvSpPr/>
          <p:nvPr/>
        </p:nvSpPr>
        <p:spPr>
          <a:xfrm>
            <a:off x="2267744" y="2970353"/>
            <a:ext cx="669600"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A161"/>
                </a:solidFill>
                <a:latin typeface="Arial" pitchFamily="34" charset="0"/>
                <a:cs typeface="Arial" pitchFamily="34" charset="0"/>
              </a:rPr>
              <a:t>Call</a:t>
            </a:r>
            <a:endParaRPr kumimoji="1" lang="ja-JP" altLang="en-US" sz="1000" b="1" dirty="0">
              <a:solidFill>
                <a:srgbClr val="00A161"/>
              </a:solidFill>
              <a:latin typeface="Arial" pitchFamily="34" charset="0"/>
              <a:cs typeface="Arial" pitchFamily="34" charset="0"/>
            </a:endParaRPr>
          </a:p>
        </p:txBody>
      </p:sp>
      <p:grpSp>
        <p:nvGrpSpPr>
          <p:cNvPr id="72" name="グループ化 71"/>
          <p:cNvGrpSpPr/>
          <p:nvPr/>
        </p:nvGrpSpPr>
        <p:grpSpPr>
          <a:xfrm>
            <a:off x="1331640" y="3652981"/>
            <a:ext cx="792088" cy="746895"/>
            <a:chOff x="910712" y="2132856"/>
            <a:chExt cx="792088" cy="746895"/>
          </a:xfrm>
        </p:grpSpPr>
        <p:sp>
          <p:nvSpPr>
            <p:cNvPr id="73" name="Text Box 41"/>
            <p:cNvSpPr txBox="1">
              <a:spLocks noChangeArrowheads="1"/>
            </p:cNvSpPr>
            <p:nvPr/>
          </p:nvSpPr>
          <p:spPr bwMode="auto">
            <a:xfrm flipH="1">
              <a:off x="910712" y="2633530"/>
              <a:ext cx="792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a:t>
              </a:r>
              <a:endParaRPr lang="en-US" altLang="ja-JP" sz="1000" dirty="0">
                <a:solidFill>
                  <a:srgbClr val="005BAC"/>
                </a:solidFill>
              </a:endParaRPr>
            </a:p>
          </p:txBody>
        </p:sp>
        <p:pic>
          <p:nvPicPr>
            <p:cNvPr id="74" name="Picture 74" descr="17"/>
            <p:cNvPicPr>
              <a:picLocks noChangeAspect="1" noChangeArrowheads="1"/>
            </p:cNvPicPr>
            <p:nvPr/>
          </p:nvPicPr>
          <p:blipFill>
            <a:blip r:embed="rId9" cstate="print"/>
            <a:srcRect/>
            <a:stretch>
              <a:fillRect/>
            </a:stretch>
          </p:blipFill>
          <p:spPr bwMode="auto">
            <a:xfrm flipH="1">
              <a:off x="1043607" y="2132856"/>
              <a:ext cx="456937" cy="504056"/>
            </a:xfrm>
            <a:prstGeom prst="rect">
              <a:avLst/>
            </a:prstGeom>
            <a:noFill/>
            <a:ln w="9525">
              <a:noFill/>
              <a:miter lim="800000"/>
              <a:headEnd/>
              <a:tailEnd/>
            </a:ln>
          </p:spPr>
        </p:pic>
      </p:grpSp>
      <p:cxnSp>
        <p:nvCxnSpPr>
          <p:cNvPr id="50" name="直線矢印コネクタ 49"/>
          <p:cNvCxnSpPr/>
          <p:nvPr/>
        </p:nvCxnSpPr>
        <p:spPr bwMode="auto">
          <a:xfrm flipV="1">
            <a:off x="3923928" y="4517077"/>
            <a:ext cx="0" cy="1008112"/>
          </a:xfrm>
          <a:prstGeom prst="straightConnector1">
            <a:avLst/>
          </a:prstGeom>
          <a:solidFill>
            <a:srgbClr val="CCECFF"/>
          </a:solidFill>
          <a:ln w="25400" cap="flat" cmpd="sng" algn="ctr">
            <a:solidFill>
              <a:srgbClr val="00A161"/>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直線矢印コネクタ 68"/>
          <p:cNvCxnSpPr>
            <a:endCxn id="141" idx="1"/>
          </p:cNvCxnSpPr>
          <p:nvPr/>
        </p:nvCxnSpPr>
        <p:spPr bwMode="auto">
          <a:xfrm flipV="1">
            <a:off x="1229188" y="5523536"/>
            <a:ext cx="657734" cy="1653"/>
          </a:xfrm>
          <a:prstGeom prst="straightConnector1">
            <a:avLst/>
          </a:prstGeom>
          <a:solidFill>
            <a:srgbClr val="CCECFF"/>
          </a:solidFill>
          <a:ln w="25400" cap="flat" cmpd="sng" algn="ctr">
            <a:solidFill>
              <a:srgbClr val="00A16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直線矢印コネクタ 88"/>
          <p:cNvCxnSpPr/>
          <p:nvPr/>
        </p:nvCxnSpPr>
        <p:spPr bwMode="auto">
          <a:xfrm flipH="1">
            <a:off x="2175684" y="5522611"/>
            <a:ext cx="1748244" cy="0"/>
          </a:xfrm>
          <a:prstGeom prst="straightConnector1">
            <a:avLst/>
          </a:prstGeom>
          <a:solidFill>
            <a:srgbClr val="CCECFF"/>
          </a:solidFill>
          <a:ln w="25400" cap="flat" cmpd="sng" algn="ctr">
            <a:solidFill>
              <a:srgbClr val="00A16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1" name="角丸四角形 140"/>
          <p:cNvSpPr/>
          <p:nvPr/>
        </p:nvSpPr>
        <p:spPr>
          <a:xfrm>
            <a:off x="1886922" y="5419430"/>
            <a:ext cx="668854" cy="208211"/>
          </a:xfrm>
          <a:prstGeom prst="roundRect">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A161"/>
                </a:solidFill>
                <a:latin typeface="Arial" pitchFamily="34" charset="0"/>
                <a:cs typeface="Arial" pitchFamily="34" charset="0"/>
              </a:rPr>
              <a:t>Waiting</a:t>
            </a:r>
            <a:endParaRPr kumimoji="1" lang="ja-JP" altLang="en-US" sz="1000" b="1" dirty="0">
              <a:solidFill>
                <a:srgbClr val="00A161"/>
              </a:solidFill>
              <a:latin typeface="Arial" pitchFamily="34" charset="0"/>
              <a:cs typeface="Arial" pitchFamily="34" charset="0"/>
            </a:endParaRPr>
          </a:p>
        </p:txBody>
      </p:sp>
      <p:sp>
        <p:nvSpPr>
          <p:cNvPr id="68" name="AutoShape 47"/>
          <p:cNvSpPr>
            <a:spLocks noChangeArrowheads="1"/>
          </p:cNvSpPr>
          <p:nvPr/>
        </p:nvSpPr>
        <p:spPr bwMode="auto">
          <a:xfrm>
            <a:off x="2997850" y="1736812"/>
            <a:ext cx="1543529" cy="2772308"/>
          </a:xfrm>
          <a:prstGeom prst="roundRect">
            <a:avLst>
              <a:gd name="adj" fmla="val 6538"/>
            </a:avLst>
          </a:prstGeom>
          <a:noFill/>
          <a:ln w="19050" algn="ctr">
            <a:solidFill>
              <a:srgbClr val="00A161"/>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cxnSp>
        <p:nvCxnSpPr>
          <p:cNvPr id="81" name="直線矢印コネクタ 80"/>
          <p:cNvCxnSpPr/>
          <p:nvPr/>
        </p:nvCxnSpPr>
        <p:spPr bwMode="auto">
          <a:xfrm flipH="1">
            <a:off x="2123728" y="4843760"/>
            <a:ext cx="1748244" cy="0"/>
          </a:xfrm>
          <a:prstGeom prst="straightConnector1">
            <a:avLst/>
          </a:prstGeom>
          <a:solidFill>
            <a:srgbClr val="CCECFF"/>
          </a:solidFill>
          <a:ln w="25400" cap="flat" cmpd="sng" algn="ctr">
            <a:solidFill>
              <a:srgbClr val="00A16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直線矢印コネクタ 81"/>
          <p:cNvCxnSpPr>
            <a:endCxn id="83" idx="1"/>
          </p:cNvCxnSpPr>
          <p:nvPr/>
        </p:nvCxnSpPr>
        <p:spPr bwMode="auto">
          <a:xfrm flipV="1">
            <a:off x="1234232" y="4837758"/>
            <a:ext cx="657734" cy="1653"/>
          </a:xfrm>
          <a:prstGeom prst="straightConnector1">
            <a:avLst/>
          </a:prstGeom>
          <a:solidFill>
            <a:srgbClr val="CCECFF"/>
          </a:solidFill>
          <a:ln w="25400" cap="flat" cmpd="sng" algn="ctr">
            <a:solidFill>
              <a:srgbClr val="00A16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3" name="角丸四角形 82"/>
          <p:cNvSpPr/>
          <p:nvPr/>
        </p:nvSpPr>
        <p:spPr>
          <a:xfrm>
            <a:off x="1891966" y="4733652"/>
            <a:ext cx="668854" cy="208211"/>
          </a:xfrm>
          <a:prstGeom prst="roundRect">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A161"/>
                </a:solidFill>
                <a:latin typeface="Arial" pitchFamily="34" charset="0"/>
                <a:cs typeface="Arial" pitchFamily="34" charset="0"/>
              </a:rPr>
              <a:t>Waiting</a:t>
            </a:r>
            <a:endParaRPr kumimoji="1" lang="ja-JP" altLang="en-US" sz="1000" b="1" dirty="0">
              <a:solidFill>
                <a:srgbClr val="00A161"/>
              </a:solidFill>
              <a:latin typeface="Arial" pitchFamily="34" charset="0"/>
              <a:cs typeface="Arial" pitchFamily="34" charset="0"/>
            </a:endParaRPr>
          </a:p>
        </p:txBody>
      </p:sp>
      <p:cxnSp>
        <p:nvCxnSpPr>
          <p:cNvPr id="87" name="直線矢印コネクタ 86"/>
          <p:cNvCxnSpPr/>
          <p:nvPr/>
        </p:nvCxnSpPr>
        <p:spPr bwMode="auto">
          <a:xfrm>
            <a:off x="1979712" y="4077072"/>
            <a:ext cx="1296144" cy="0"/>
          </a:xfrm>
          <a:prstGeom prst="straightConnector1">
            <a:avLst/>
          </a:prstGeom>
          <a:solidFill>
            <a:srgbClr val="CCECFF"/>
          </a:solidFill>
          <a:ln w="25400" cap="flat" cmpd="sng" algn="ctr">
            <a:solidFill>
              <a:srgbClr val="00A16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8" name="角丸四角形 87"/>
          <p:cNvSpPr/>
          <p:nvPr/>
        </p:nvSpPr>
        <p:spPr>
          <a:xfrm>
            <a:off x="2267744" y="3861048"/>
            <a:ext cx="669600"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A161"/>
                </a:solidFill>
                <a:latin typeface="Arial" pitchFamily="34" charset="0"/>
                <a:cs typeface="Arial" pitchFamily="34" charset="0"/>
              </a:rPr>
              <a:t>Call</a:t>
            </a:r>
            <a:endParaRPr kumimoji="1" lang="ja-JP" altLang="en-US" sz="1000" b="1" dirty="0">
              <a:solidFill>
                <a:srgbClr val="00A161"/>
              </a:solidFill>
              <a:latin typeface="Arial" pitchFamily="34" charset="0"/>
              <a:cs typeface="Arial" pitchFamily="34" charset="0"/>
            </a:endParaRPr>
          </a:p>
        </p:txBody>
      </p:sp>
    </p:spTree>
    <p:extLst>
      <p:ext uri="{BB962C8B-B14F-4D97-AF65-F5344CB8AC3E}">
        <p14:creationId xmlns:p14="http://schemas.microsoft.com/office/powerpoint/2010/main" val="1889495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00A161"/>
                </a:solidFill>
                <a:latin typeface="Calibri" pitchFamily="34" charset="0"/>
              </a:rPr>
              <a:t>Call Centre Solution </a:t>
            </a:r>
            <a:r>
              <a:rPr lang="en-US" altLang="ja-JP" b="1" dirty="0" smtClean="0">
                <a:solidFill>
                  <a:srgbClr val="00A161"/>
                </a:solidFill>
                <a:latin typeface="Calibri" pitchFamily="34" charset="0"/>
              </a:rPr>
              <a:t>-Call Distribution- </a:t>
            </a:r>
            <a:endParaRPr kumimoji="1" lang="ja-JP" altLang="en-US" b="1" dirty="0">
              <a:solidFill>
                <a:srgbClr val="00A161"/>
              </a:solidFill>
              <a:latin typeface="Calibri" pitchFamily="34" charset="0"/>
            </a:endParaRPr>
          </a:p>
        </p:txBody>
      </p:sp>
      <p:sp>
        <p:nvSpPr>
          <p:cNvPr id="3" name="テキスト ボックス 2"/>
          <p:cNvSpPr txBox="1"/>
          <p:nvPr/>
        </p:nvSpPr>
        <p:spPr>
          <a:xfrm>
            <a:off x="251520" y="836712"/>
            <a:ext cx="8640960" cy="276999"/>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The KX-NS500 provides a variety of call distribution options. </a:t>
            </a:r>
          </a:p>
        </p:txBody>
      </p:sp>
      <p:sp>
        <p:nvSpPr>
          <p:cNvPr id="5" name="AutoShape 47"/>
          <p:cNvSpPr>
            <a:spLocks noChangeArrowheads="1"/>
          </p:cNvSpPr>
          <p:nvPr/>
        </p:nvSpPr>
        <p:spPr bwMode="auto">
          <a:xfrm>
            <a:off x="432871" y="2437811"/>
            <a:ext cx="1839157" cy="576064"/>
          </a:xfrm>
          <a:prstGeom prst="roundRect">
            <a:avLst>
              <a:gd name="adj" fmla="val 13753"/>
            </a:avLst>
          </a:prstGeom>
          <a:noFill/>
          <a:ln w="19050" algn="ctr">
            <a:solidFill>
              <a:srgbClr val="00A161"/>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10" name="グループ化 11"/>
          <p:cNvGrpSpPr/>
          <p:nvPr/>
        </p:nvGrpSpPr>
        <p:grpSpPr>
          <a:xfrm>
            <a:off x="510786" y="2509819"/>
            <a:ext cx="450717" cy="516800"/>
            <a:chOff x="2295684" y="2993905"/>
            <a:chExt cx="450717" cy="516800"/>
          </a:xfrm>
        </p:grpSpPr>
        <p:grpSp>
          <p:nvGrpSpPr>
            <p:cNvPr id="12" name="グループ化 9"/>
            <p:cNvGrpSpPr/>
            <p:nvPr/>
          </p:nvGrpSpPr>
          <p:grpSpPr>
            <a:xfrm>
              <a:off x="2295684" y="3068960"/>
              <a:ext cx="435569" cy="441745"/>
              <a:chOff x="2295684" y="3068960"/>
              <a:chExt cx="435569" cy="441745"/>
            </a:xfrm>
          </p:grpSpPr>
          <p:pic>
            <p:nvPicPr>
              <p:cNvPr id="8" name="図 7"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9"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&lt;A&gt;</a:t>
                </a:r>
                <a:endParaRPr lang="en-US" altLang="ja-JP" sz="900" dirty="0">
                  <a:solidFill>
                    <a:srgbClr val="005BAC"/>
                  </a:solidFill>
                </a:endParaRPr>
              </a:p>
            </p:txBody>
          </p:sp>
        </p:grpSp>
        <p:pic>
          <p:nvPicPr>
            <p:cNvPr id="11" name="Picture 87" descr="wave_s"/>
            <p:cNvPicPr>
              <a:picLocks noChangeAspect="1" noChangeArrowheads="1"/>
            </p:cNvPicPr>
            <p:nvPr/>
          </p:nvPicPr>
          <p:blipFill>
            <a:blip r:embed="rId3" cstate="print"/>
            <a:srcRect/>
            <a:stretch>
              <a:fillRect/>
            </a:stretch>
          </p:blipFill>
          <p:spPr bwMode="auto">
            <a:xfrm rot="17056517" flipH="1" flipV="1">
              <a:off x="2594014" y="2975514"/>
              <a:ext cx="133995" cy="170778"/>
            </a:xfrm>
            <a:prstGeom prst="rect">
              <a:avLst/>
            </a:prstGeom>
            <a:noFill/>
            <a:ln w="9525">
              <a:noFill/>
              <a:miter lim="800000"/>
              <a:headEnd/>
              <a:tailEnd/>
            </a:ln>
          </p:spPr>
        </p:pic>
      </p:grpSp>
      <p:grpSp>
        <p:nvGrpSpPr>
          <p:cNvPr id="13" name="グループ化 12"/>
          <p:cNvGrpSpPr/>
          <p:nvPr/>
        </p:nvGrpSpPr>
        <p:grpSpPr>
          <a:xfrm>
            <a:off x="942834" y="2509819"/>
            <a:ext cx="450717" cy="516800"/>
            <a:chOff x="2295684" y="2993905"/>
            <a:chExt cx="450717" cy="516800"/>
          </a:xfrm>
        </p:grpSpPr>
        <p:grpSp>
          <p:nvGrpSpPr>
            <p:cNvPr id="14" name="グループ化 9"/>
            <p:cNvGrpSpPr/>
            <p:nvPr/>
          </p:nvGrpSpPr>
          <p:grpSpPr>
            <a:xfrm>
              <a:off x="2295684" y="3068960"/>
              <a:ext cx="435569" cy="441745"/>
              <a:chOff x="2295684" y="3068960"/>
              <a:chExt cx="435569" cy="441745"/>
            </a:xfrm>
          </p:grpSpPr>
          <p:pic>
            <p:nvPicPr>
              <p:cNvPr id="16" name="図 15"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7"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&lt;B&gt;</a:t>
                </a:r>
                <a:endParaRPr lang="en-US" altLang="ja-JP" sz="900" dirty="0">
                  <a:solidFill>
                    <a:srgbClr val="005BAC"/>
                  </a:solidFill>
                </a:endParaRPr>
              </a:p>
            </p:txBody>
          </p:sp>
        </p:grpSp>
        <p:pic>
          <p:nvPicPr>
            <p:cNvPr id="15" name="Picture 87" descr="wave_s"/>
            <p:cNvPicPr>
              <a:picLocks noChangeAspect="1" noChangeArrowheads="1"/>
            </p:cNvPicPr>
            <p:nvPr/>
          </p:nvPicPr>
          <p:blipFill>
            <a:blip r:embed="rId3" cstate="print"/>
            <a:srcRect/>
            <a:stretch>
              <a:fillRect/>
            </a:stretch>
          </p:blipFill>
          <p:spPr bwMode="auto">
            <a:xfrm rot="17056517" flipH="1" flipV="1">
              <a:off x="2594014" y="2975514"/>
              <a:ext cx="133995" cy="170778"/>
            </a:xfrm>
            <a:prstGeom prst="rect">
              <a:avLst/>
            </a:prstGeom>
            <a:noFill/>
            <a:ln w="9525">
              <a:noFill/>
              <a:miter lim="800000"/>
              <a:headEnd/>
              <a:tailEnd/>
            </a:ln>
          </p:spPr>
        </p:pic>
      </p:grpSp>
      <p:grpSp>
        <p:nvGrpSpPr>
          <p:cNvPr id="18" name="グループ化 17"/>
          <p:cNvGrpSpPr/>
          <p:nvPr/>
        </p:nvGrpSpPr>
        <p:grpSpPr>
          <a:xfrm>
            <a:off x="1374882" y="2509819"/>
            <a:ext cx="450717" cy="516800"/>
            <a:chOff x="2295684" y="2993905"/>
            <a:chExt cx="450717" cy="516800"/>
          </a:xfrm>
        </p:grpSpPr>
        <p:grpSp>
          <p:nvGrpSpPr>
            <p:cNvPr id="19" name="グループ化 9"/>
            <p:cNvGrpSpPr/>
            <p:nvPr/>
          </p:nvGrpSpPr>
          <p:grpSpPr>
            <a:xfrm>
              <a:off x="2295684" y="3068960"/>
              <a:ext cx="435569" cy="441745"/>
              <a:chOff x="2295684" y="3068960"/>
              <a:chExt cx="435569" cy="441745"/>
            </a:xfrm>
          </p:grpSpPr>
          <p:pic>
            <p:nvPicPr>
              <p:cNvPr id="21" name="図 20"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22"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&lt;C&gt;</a:t>
                </a:r>
                <a:endParaRPr lang="en-US" altLang="ja-JP" sz="900" dirty="0">
                  <a:solidFill>
                    <a:srgbClr val="005BAC"/>
                  </a:solidFill>
                </a:endParaRPr>
              </a:p>
            </p:txBody>
          </p:sp>
        </p:grpSp>
        <p:pic>
          <p:nvPicPr>
            <p:cNvPr id="20" name="Picture 87" descr="wave_s"/>
            <p:cNvPicPr>
              <a:picLocks noChangeAspect="1" noChangeArrowheads="1"/>
            </p:cNvPicPr>
            <p:nvPr/>
          </p:nvPicPr>
          <p:blipFill>
            <a:blip r:embed="rId3" cstate="print"/>
            <a:srcRect/>
            <a:stretch>
              <a:fillRect/>
            </a:stretch>
          </p:blipFill>
          <p:spPr bwMode="auto">
            <a:xfrm rot="17056517" flipH="1" flipV="1">
              <a:off x="2594014" y="2975514"/>
              <a:ext cx="133995" cy="170778"/>
            </a:xfrm>
            <a:prstGeom prst="rect">
              <a:avLst/>
            </a:prstGeom>
            <a:noFill/>
            <a:ln w="9525">
              <a:noFill/>
              <a:miter lim="800000"/>
              <a:headEnd/>
              <a:tailEnd/>
            </a:ln>
          </p:spPr>
        </p:pic>
      </p:grpSp>
      <p:grpSp>
        <p:nvGrpSpPr>
          <p:cNvPr id="23" name="グループ化 22"/>
          <p:cNvGrpSpPr/>
          <p:nvPr/>
        </p:nvGrpSpPr>
        <p:grpSpPr>
          <a:xfrm>
            <a:off x="1806930" y="2509819"/>
            <a:ext cx="450717" cy="516800"/>
            <a:chOff x="2295684" y="2993905"/>
            <a:chExt cx="450717" cy="516800"/>
          </a:xfrm>
        </p:grpSpPr>
        <p:grpSp>
          <p:nvGrpSpPr>
            <p:cNvPr id="24" name="グループ化 9"/>
            <p:cNvGrpSpPr/>
            <p:nvPr/>
          </p:nvGrpSpPr>
          <p:grpSpPr>
            <a:xfrm>
              <a:off x="2295684" y="3068960"/>
              <a:ext cx="435569" cy="441745"/>
              <a:chOff x="2295684" y="3068960"/>
              <a:chExt cx="435569" cy="441745"/>
            </a:xfrm>
          </p:grpSpPr>
          <p:pic>
            <p:nvPicPr>
              <p:cNvPr id="26" name="図 25"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27"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&lt;D&gt;</a:t>
                </a:r>
                <a:endParaRPr lang="en-US" altLang="ja-JP" sz="900" dirty="0">
                  <a:solidFill>
                    <a:srgbClr val="005BAC"/>
                  </a:solidFill>
                </a:endParaRPr>
              </a:p>
            </p:txBody>
          </p:sp>
        </p:grpSp>
        <p:pic>
          <p:nvPicPr>
            <p:cNvPr id="25" name="Picture 87" descr="wave_s"/>
            <p:cNvPicPr>
              <a:picLocks noChangeAspect="1" noChangeArrowheads="1"/>
            </p:cNvPicPr>
            <p:nvPr/>
          </p:nvPicPr>
          <p:blipFill>
            <a:blip r:embed="rId3" cstate="print"/>
            <a:srcRect/>
            <a:stretch>
              <a:fillRect/>
            </a:stretch>
          </p:blipFill>
          <p:spPr bwMode="auto">
            <a:xfrm rot="17056517" flipH="1" flipV="1">
              <a:off x="2594014" y="2975514"/>
              <a:ext cx="133995" cy="170778"/>
            </a:xfrm>
            <a:prstGeom prst="rect">
              <a:avLst/>
            </a:prstGeom>
            <a:noFill/>
            <a:ln w="9525">
              <a:noFill/>
              <a:miter lim="800000"/>
              <a:headEnd/>
              <a:tailEnd/>
            </a:ln>
          </p:spPr>
        </p:pic>
      </p:grpSp>
      <p:sp>
        <p:nvSpPr>
          <p:cNvPr id="28" name="AutoShape 47"/>
          <p:cNvSpPr>
            <a:spLocks noChangeArrowheads="1"/>
          </p:cNvSpPr>
          <p:nvPr/>
        </p:nvSpPr>
        <p:spPr bwMode="auto">
          <a:xfrm>
            <a:off x="344736" y="1789739"/>
            <a:ext cx="2016224" cy="1296144"/>
          </a:xfrm>
          <a:prstGeom prst="roundRect">
            <a:avLst>
              <a:gd name="adj" fmla="val 5853"/>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cxnSp>
        <p:nvCxnSpPr>
          <p:cNvPr id="29" name="直線矢印コネクタ 28"/>
          <p:cNvCxnSpPr/>
          <p:nvPr/>
        </p:nvCxnSpPr>
        <p:spPr bwMode="auto">
          <a:xfrm>
            <a:off x="1355404" y="2211968"/>
            <a:ext cx="2555" cy="225843"/>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Text Box 41"/>
          <p:cNvSpPr txBox="1">
            <a:spLocks noChangeArrowheads="1"/>
          </p:cNvSpPr>
          <p:nvPr/>
        </p:nvSpPr>
        <p:spPr bwMode="auto">
          <a:xfrm>
            <a:off x="344736" y="1556793"/>
            <a:ext cx="2016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b="1" dirty="0" smtClean="0">
                <a:solidFill>
                  <a:srgbClr val="00A161"/>
                </a:solidFill>
              </a:rPr>
              <a:t>Ring all extensions</a:t>
            </a:r>
            <a:endParaRPr lang="en-US" altLang="ja-JP" sz="1000" b="1" dirty="0">
              <a:solidFill>
                <a:srgbClr val="00A161"/>
              </a:solidFill>
            </a:endParaRPr>
          </a:p>
        </p:txBody>
      </p:sp>
      <p:sp>
        <p:nvSpPr>
          <p:cNvPr id="65" name="テキスト ボックス 64"/>
          <p:cNvSpPr txBox="1"/>
          <p:nvPr/>
        </p:nvSpPr>
        <p:spPr>
          <a:xfrm>
            <a:off x="715793" y="1795676"/>
            <a:ext cx="1296144" cy="246221"/>
          </a:xfrm>
          <a:prstGeom prst="rect">
            <a:avLst/>
          </a:prstGeom>
          <a:noFill/>
        </p:spPr>
        <p:txBody>
          <a:bodyPr wrap="square" rtlCol="0">
            <a:spAutoFit/>
          </a:bodyPr>
          <a:lstStyle/>
          <a:p>
            <a:r>
              <a:rPr lang="en-US" altLang="ja-JP" sz="1000" dirty="0" smtClean="0">
                <a:solidFill>
                  <a:srgbClr val="005BAC"/>
                </a:solidFill>
                <a:latin typeface="Arial" pitchFamily="34" charset="0"/>
                <a:cs typeface="Arial" pitchFamily="34" charset="0"/>
              </a:rPr>
              <a:t>Ring </a:t>
            </a:r>
            <a:r>
              <a:rPr lang="en-US" altLang="ja-JP" sz="1000" b="1" dirty="0" smtClean="0">
                <a:solidFill>
                  <a:srgbClr val="EA5550"/>
                </a:solidFill>
                <a:latin typeface="Arial" pitchFamily="34" charset="0"/>
                <a:cs typeface="Arial" pitchFamily="34" charset="0"/>
              </a:rPr>
              <a:t>all</a:t>
            </a:r>
            <a:r>
              <a:rPr lang="en-US" altLang="ja-JP" sz="1000" dirty="0" smtClean="0">
                <a:solidFill>
                  <a:srgbClr val="005BAC"/>
                </a:solidFill>
                <a:latin typeface="Arial" pitchFamily="34" charset="0"/>
                <a:cs typeface="Arial" pitchFamily="34" charset="0"/>
              </a:rPr>
              <a:t> extensions</a:t>
            </a:r>
            <a:endParaRPr kumimoji="1" lang="ja-JP" altLang="en-US" sz="1000" dirty="0">
              <a:solidFill>
                <a:srgbClr val="005BAC"/>
              </a:solidFill>
              <a:latin typeface="Arial" pitchFamily="34" charset="0"/>
              <a:cs typeface="Arial" pitchFamily="34" charset="0"/>
            </a:endParaRPr>
          </a:p>
        </p:txBody>
      </p:sp>
      <p:sp>
        <p:nvSpPr>
          <p:cNvPr id="41" name="Text Box 41"/>
          <p:cNvSpPr txBox="1">
            <a:spLocks noChangeArrowheads="1"/>
          </p:cNvSpPr>
          <p:nvPr/>
        </p:nvSpPr>
        <p:spPr bwMode="auto">
          <a:xfrm>
            <a:off x="2585306" y="1565552"/>
            <a:ext cx="21307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spcBef>
                <a:spcPct val="50000"/>
              </a:spcBef>
            </a:pPr>
            <a:r>
              <a:rPr lang="en-US" altLang="ja-JP" sz="1000" b="1" dirty="0" smtClean="0">
                <a:solidFill>
                  <a:srgbClr val="00A161"/>
                </a:solidFill>
              </a:rPr>
              <a:t>UCD (Uniform Call Distribution)</a:t>
            </a:r>
            <a:endParaRPr lang="en-US" altLang="ja-JP" sz="1000" b="1" dirty="0">
              <a:solidFill>
                <a:srgbClr val="00A161"/>
              </a:solidFill>
            </a:endParaRPr>
          </a:p>
        </p:txBody>
      </p:sp>
      <p:sp>
        <p:nvSpPr>
          <p:cNvPr id="33" name="AutoShape 47"/>
          <p:cNvSpPr>
            <a:spLocks noChangeArrowheads="1"/>
          </p:cNvSpPr>
          <p:nvPr/>
        </p:nvSpPr>
        <p:spPr bwMode="auto">
          <a:xfrm>
            <a:off x="3635895" y="2437811"/>
            <a:ext cx="471005" cy="576064"/>
          </a:xfrm>
          <a:prstGeom prst="roundRect">
            <a:avLst>
              <a:gd name="adj" fmla="val 13753"/>
            </a:avLst>
          </a:prstGeom>
          <a:noFill/>
          <a:ln w="19050" algn="ctr">
            <a:solidFill>
              <a:srgbClr val="00A161"/>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229" name="グループ化 9"/>
          <p:cNvGrpSpPr/>
          <p:nvPr/>
        </p:nvGrpSpPr>
        <p:grpSpPr>
          <a:xfrm>
            <a:off x="2793834" y="2584874"/>
            <a:ext cx="435569" cy="441745"/>
            <a:chOff x="2295684" y="3068960"/>
            <a:chExt cx="435569" cy="441745"/>
          </a:xfrm>
        </p:grpSpPr>
        <p:pic>
          <p:nvPicPr>
            <p:cNvPr id="56" name="図 7"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57"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&lt;A&gt;</a:t>
              </a:r>
              <a:endParaRPr lang="en-US" altLang="ja-JP" sz="900" dirty="0">
                <a:solidFill>
                  <a:srgbClr val="005BAC"/>
                </a:solidFill>
              </a:endParaRPr>
            </a:p>
          </p:txBody>
        </p:sp>
      </p:grpSp>
      <p:grpSp>
        <p:nvGrpSpPr>
          <p:cNvPr id="230" name="グループ化 9"/>
          <p:cNvGrpSpPr/>
          <p:nvPr/>
        </p:nvGrpSpPr>
        <p:grpSpPr>
          <a:xfrm>
            <a:off x="3225882" y="2584874"/>
            <a:ext cx="435569" cy="441745"/>
            <a:chOff x="2295684" y="3068960"/>
            <a:chExt cx="435569" cy="441745"/>
          </a:xfrm>
        </p:grpSpPr>
        <p:pic>
          <p:nvPicPr>
            <p:cNvPr id="52" name="図 15"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53"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&lt;B&gt;</a:t>
              </a:r>
              <a:endParaRPr lang="en-US" altLang="ja-JP" sz="900" dirty="0">
                <a:solidFill>
                  <a:srgbClr val="005BAC"/>
                </a:solidFill>
              </a:endParaRPr>
            </a:p>
          </p:txBody>
        </p:sp>
      </p:grpSp>
      <p:grpSp>
        <p:nvGrpSpPr>
          <p:cNvPr id="234" name="グループ化 17"/>
          <p:cNvGrpSpPr/>
          <p:nvPr/>
        </p:nvGrpSpPr>
        <p:grpSpPr>
          <a:xfrm>
            <a:off x="3657930" y="2509819"/>
            <a:ext cx="450717" cy="516800"/>
            <a:chOff x="2295684" y="2993905"/>
            <a:chExt cx="450717" cy="516800"/>
          </a:xfrm>
        </p:grpSpPr>
        <p:grpSp>
          <p:nvGrpSpPr>
            <p:cNvPr id="236" name="グループ化 9"/>
            <p:cNvGrpSpPr/>
            <p:nvPr/>
          </p:nvGrpSpPr>
          <p:grpSpPr>
            <a:xfrm>
              <a:off x="2295684" y="3068960"/>
              <a:ext cx="435569" cy="441745"/>
              <a:chOff x="2295684" y="3068960"/>
              <a:chExt cx="435569" cy="441745"/>
            </a:xfrm>
          </p:grpSpPr>
          <p:pic>
            <p:nvPicPr>
              <p:cNvPr id="48" name="図 47"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49"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&lt;C&gt;</a:t>
                </a:r>
                <a:endParaRPr lang="en-US" altLang="ja-JP" sz="900" dirty="0">
                  <a:solidFill>
                    <a:srgbClr val="005BAC"/>
                  </a:solidFill>
                </a:endParaRPr>
              </a:p>
            </p:txBody>
          </p:sp>
        </p:grpSp>
        <p:pic>
          <p:nvPicPr>
            <p:cNvPr id="47" name="Picture 87" descr="wave_s"/>
            <p:cNvPicPr>
              <a:picLocks noChangeAspect="1" noChangeArrowheads="1"/>
            </p:cNvPicPr>
            <p:nvPr/>
          </p:nvPicPr>
          <p:blipFill>
            <a:blip r:embed="rId3" cstate="print"/>
            <a:srcRect/>
            <a:stretch>
              <a:fillRect/>
            </a:stretch>
          </p:blipFill>
          <p:spPr bwMode="auto">
            <a:xfrm rot="17056517" flipH="1" flipV="1">
              <a:off x="2594014" y="2975514"/>
              <a:ext cx="133995" cy="170778"/>
            </a:xfrm>
            <a:prstGeom prst="rect">
              <a:avLst/>
            </a:prstGeom>
            <a:noFill/>
            <a:ln w="9525">
              <a:noFill/>
              <a:miter lim="800000"/>
              <a:headEnd/>
              <a:tailEnd/>
            </a:ln>
          </p:spPr>
        </p:pic>
      </p:grpSp>
      <p:grpSp>
        <p:nvGrpSpPr>
          <p:cNvPr id="237" name="グループ化 9"/>
          <p:cNvGrpSpPr/>
          <p:nvPr/>
        </p:nvGrpSpPr>
        <p:grpSpPr>
          <a:xfrm>
            <a:off x="4089978" y="2584874"/>
            <a:ext cx="435569" cy="441745"/>
            <a:chOff x="2295684" y="3068960"/>
            <a:chExt cx="435569" cy="441745"/>
          </a:xfrm>
        </p:grpSpPr>
        <p:pic>
          <p:nvPicPr>
            <p:cNvPr id="44" name="図 43"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45"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&lt;D&gt;</a:t>
              </a:r>
              <a:endParaRPr lang="en-US" altLang="ja-JP" sz="900" dirty="0">
                <a:solidFill>
                  <a:srgbClr val="005BAC"/>
                </a:solidFill>
              </a:endParaRPr>
            </a:p>
          </p:txBody>
        </p:sp>
      </p:grpSp>
      <p:sp>
        <p:nvSpPr>
          <p:cNvPr id="38" name="AutoShape 47"/>
          <p:cNvSpPr>
            <a:spLocks noChangeArrowheads="1"/>
          </p:cNvSpPr>
          <p:nvPr/>
        </p:nvSpPr>
        <p:spPr bwMode="auto">
          <a:xfrm>
            <a:off x="2627784" y="1789739"/>
            <a:ext cx="2016224" cy="1296144"/>
          </a:xfrm>
          <a:prstGeom prst="roundRect">
            <a:avLst>
              <a:gd name="adj" fmla="val 4153"/>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0" name="角丸四角形 59"/>
          <p:cNvSpPr/>
          <p:nvPr/>
        </p:nvSpPr>
        <p:spPr>
          <a:xfrm>
            <a:off x="3184798" y="2661868"/>
            <a:ext cx="432048" cy="144016"/>
          </a:xfrm>
          <a:prstGeom prst="roundRect">
            <a:avLst/>
          </a:prstGeom>
          <a:solidFill>
            <a:schemeClr val="bg1">
              <a:alpha val="70000"/>
            </a:schemeClr>
          </a:solidFill>
          <a:ln w="12700">
            <a:solidFill>
              <a:srgbClr val="00A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b="1" dirty="0" smtClean="0">
                <a:solidFill>
                  <a:srgbClr val="00A161"/>
                </a:solidFill>
                <a:latin typeface="Arial" pitchFamily="34" charset="0"/>
                <a:cs typeface="Arial" pitchFamily="34" charset="0"/>
              </a:rPr>
              <a:t>Busy</a:t>
            </a:r>
            <a:endParaRPr kumimoji="1" lang="ja-JP" altLang="en-US" sz="700" dirty="0">
              <a:solidFill>
                <a:srgbClr val="00A161"/>
              </a:solidFill>
            </a:endParaRPr>
          </a:p>
        </p:txBody>
      </p:sp>
      <p:cxnSp>
        <p:nvCxnSpPr>
          <p:cNvPr id="63" name="カギ線コネクタ 62"/>
          <p:cNvCxnSpPr/>
          <p:nvPr/>
        </p:nvCxnSpPr>
        <p:spPr>
          <a:xfrm rot="16200000" flipH="1">
            <a:off x="3635896" y="2215881"/>
            <a:ext cx="216024" cy="216024"/>
          </a:xfrm>
          <a:prstGeom prst="bentConnector3">
            <a:avLst>
              <a:gd name="adj1" fmla="val 50000"/>
            </a:avLst>
          </a:prstGeom>
          <a:ln w="19050">
            <a:solidFill>
              <a:srgbClr val="00A161"/>
            </a:solidFill>
            <a:prstDash val="sysDot"/>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2827680" y="1789739"/>
            <a:ext cx="1728192" cy="246221"/>
          </a:xfrm>
          <a:prstGeom prst="rect">
            <a:avLst/>
          </a:prstGeom>
          <a:noFill/>
        </p:spPr>
        <p:txBody>
          <a:bodyPr wrap="square" rtlCol="0">
            <a:spAutoFit/>
          </a:bodyPr>
          <a:lstStyle/>
          <a:p>
            <a:r>
              <a:rPr lang="en-US" altLang="ja-JP" sz="1000" dirty="0" smtClean="0">
                <a:solidFill>
                  <a:srgbClr val="005BAC"/>
                </a:solidFill>
                <a:latin typeface="Arial" pitchFamily="34" charset="0"/>
                <a:cs typeface="Arial" pitchFamily="34" charset="0"/>
              </a:rPr>
              <a:t>Ring the </a:t>
            </a:r>
            <a:r>
              <a:rPr lang="en-US" altLang="ja-JP" sz="1000" b="1" dirty="0" smtClean="0">
                <a:solidFill>
                  <a:srgbClr val="EA5550"/>
                </a:solidFill>
                <a:latin typeface="Arial" pitchFamily="34" charset="0"/>
                <a:cs typeface="Arial" pitchFamily="34" charset="0"/>
              </a:rPr>
              <a:t>next</a:t>
            </a:r>
            <a:r>
              <a:rPr lang="en-US" altLang="ja-JP" sz="1000" dirty="0" smtClean="0">
                <a:solidFill>
                  <a:srgbClr val="005BAC"/>
                </a:solidFill>
                <a:latin typeface="Arial" pitchFamily="34" charset="0"/>
                <a:cs typeface="Arial" pitchFamily="34" charset="0"/>
              </a:rPr>
              <a:t> extension</a:t>
            </a:r>
            <a:endParaRPr kumimoji="1" lang="ja-JP" altLang="en-US" sz="1000" dirty="0">
              <a:solidFill>
                <a:srgbClr val="005BAC"/>
              </a:solidFill>
              <a:latin typeface="Arial" pitchFamily="34" charset="0"/>
              <a:cs typeface="Arial" pitchFamily="34" charset="0"/>
            </a:endParaRPr>
          </a:p>
        </p:txBody>
      </p:sp>
      <p:sp>
        <p:nvSpPr>
          <p:cNvPr id="114" name="Text Box 41"/>
          <p:cNvSpPr txBox="1">
            <a:spLocks noChangeArrowheads="1"/>
          </p:cNvSpPr>
          <p:nvPr/>
        </p:nvSpPr>
        <p:spPr bwMode="auto">
          <a:xfrm>
            <a:off x="2555776" y="3140968"/>
            <a:ext cx="21602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spcBef>
                <a:spcPct val="50000"/>
              </a:spcBef>
            </a:pPr>
            <a:r>
              <a:rPr lang="en-US" altLang="ja-JP" sz="1000" b="1" dirty="0" smtClean="0">
                <a:solidFill>
                  <a:srgbClr val="00A161"/>
                </a:solidFill>
              </a:rPr>
              <a:t>Overflow Extension</a:t>
            </a:r>
            <a:endParaRPr lang="en-US" altLang="ja-JP" sz="1000" b="1" dirty="0">
              <a:solidFill>
                <a:srgbClr val="00A161"/>
              </a:solidFill>
            </a:endParaRPr>
          </a:p>
        </p:txBody>
      </p:sp>
      <p:sp>
        <p:nvSpPr>
          <p:cNvPr id="116" name="AutoShape 47"/>
          <p:cNvSpPr>
            <a:spLocks noChangeArrowheads="1"/>
          </p:cNvSpPr>
          <p:nvPr/>
        </p:nvSpPr>
        <p:spPr bwMode="auto">
          <a:xfrm>
            <a:off x="2698966" y="4077071"/>
            <a:ext cx="1039862" cy="648072"/>
          </a:xfrm>
          <a:prstGeom prst="roundRect">
            <a:avLst>
              <a:gd name="adj" fmla="val 10813"/>
            </a:avLst>
          </a:prstGeom>
          <a:noFill/>
          <a:ln w="19050" algn="ctr">
            <a:solidFill>
              <a:srgbClr val="595757"/>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21" name="AutoShape 47"/>
          <p:cNvSpPr>
            <a:spLocks noChangeArrowheads="1"/>
          </p:cNvSpPr>
          <p:nvPr/>
        </p:nvSpPr>
        <p:spPr bwMode="auto">
          <a:xfrm>
            <a:off x="2631305" y="3356991"/>
            <a:ext cx="2016224" cy="1512169"/>
          </a:xfrm>
          <a:prstGeom prst="roundRect">
            <a:avLst>
              <a:gd name="adj" fmla="val 4153"/>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240" name="グループ化 9"/>
          <p:cNvGrpSpPr/>
          <p:nvPr/>
        </p:nvGrpSpPr>
        <p:grpSpPr>
          <a:xfrm>
            <a:off x="2733855" y="4304305"/>
            <a:ext cx="435569" cy="441745"/>
            <a:chOff x="2295684" y="3068960"/>
            <a:chExt cx="435569" cy="441745"/>
          </a:xfrm>
        </p:grpSpPr>
        <p:pic>
          <p:nvPicPr>
            <p:cNvPr id="134" name="図 7"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35"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&lt;A&gt;</a:t>
              </a:r>
              <a:endParaRPr lang="en-US" altLang="ja-JP" sz="900" dirty="0">
                <a:solidFill>
                  <a:srgbClr val="005BAC"/>
                </a:solidFill>
              </a:endParaRPr>
            </a:p>
          </p:txBody>
        </p:sp>
      </p:grpSp>
      <p:grpSp>
        <p:nvGrpSpPr>
          <p:cNvPr id="243" name="グループ化 9"/>
          <p:cNvGrpSpPr/>
          <p:nvPr/>
        </p:nvGrpSpPr>
        <p:grpSpPr>
          <a:xfrm>
            <a:off x="3046306" y="4304305"/>
            <a:ext cx="435569" cy="441745"/>
            <a:chOff x="2295684" y="3068960"/>
            <a:chExt cx="435569" cy="441745"/>
          </a:xfrm>
        </p:grpSpPr>
        <p:pic>
          <p:nvPicPr>
            <p:cNvPr id="132" name="図 15"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33"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&lt;B&gt;</a:t>
              </a:r>
              <a:endParaRPr lang="en-US" altLang="ja-JP" sz="900" dirty="0">
                <a:solidFill>
                  <a:srgbClr val="005BAC"/>
                </a:solidFill>
              </a:endParaRPr>
            </a:p>
          </p:txBody>
        </p:sp>
      </p:grpSp>
      <p:grpSp>
        <p:nvGrpSpPr>
          <p:cNvPr id="246" name="グループ化 9"/>
          <p:cNvGrpSpPr/>
          <p:nvPr/>
        </p:nvGrpSpPr>
        <p:grpSpPr>
          <a:xfrm>
            <a:off x="3366088" y="4304305"/>
            <a:ext cx="435569" cy="441745"/>
            <a:chOff x="2295684" y="3068960"/>
            <a:chExt cx="435569" cy="441745"/>
          </a:xfrm>
        </p:grpSpPr>
        <p:pic>
          <p:nvPicPr>
            <p:cNvPr id="130" name="図 129"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31"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&lt;C&gt;</a:t>
              </a:r>
              <a:endParaRPr lang="en-US" altLang="ja-JP" sz="900" dirty="0">
                <a:solidFill>
                  <a:srgbClr val="005BAC"/>
                </a:solidFill>
              </a:endParaRPr>
            </a:p>
          </p:txBody>
        </p:sp>
      </p:grpSp>
      <p:sp>
        <p:nvSpPr>
          <p:cNvPr id="123" name="角丸四角形 122"/>
          <p:cNvSpPr/>
          <p:nvPr/>
        </p:nvSpPr>
        <p:spPr>
          <a:xfrm>
            <a:off x="2758274" y="4381299"/>
            <a:ext cx="936104" cy="127820"/>
          </a:xfrm>
          <a:prstGeom prst="roundRect">
            <a:avLst/>
          </a:prstGeom>
          <a:solidFill>
            <a:schemeClr val="bg1">
              <a:alpha val="70000"/>
            </a:schemeClr>
          </a:solidFill>
          <a:ln w="12700">
            <a:solidFill>
              <a:srgbClr val="00A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b="1" dirty="0" smtClean="0">
                <a:solidFill>
                  <a:srgbClr val="00A161"/>
                </a:solidFill>
                <a:latin typeface="Arial" pitchFamily="34" charset="0"/>
                <a:cs typeface="Arial" pitchFamily="34" charset="0"/>
              </a:rPr>
              <a:t>Busy</a:t>
            </a:r>
            <a:endParaRPr kumimoji="1" lang="ja-JP" altLang="en-US" sz="700" dirty="0">
              <a:solidFill>
                <a:srgbClr val="00A161"/>
              </a:solidFill>
            </a:endParaRPr>
          </a:p>
        </p:txBody>
      </p:sp>
      <p:sp>
        <p:nvSpPr>
          <p:cNvPr id="125" name="テキスト ボックス 124"/>
          <p:cNvSpPr txBox="1"/>
          <p:nvPr/>
        </p:nvSpPr>
        <p:spPr>
          <a:xfrm>
            <a:off x="2588827" y="3356991"/>
            <a:ext cx="2104360" cy="400110"/>
          </a:xfrm>
          <a:prstGeom prst="rect">
            <a:avLst/>
          </a:prstGeom>
          <a:noFill/>
        </p:spPr>
        <p:txBody>
          <a:bodyPr wrap="square" rtlCol="0">
            <a:spAutoFit/>
          </a:bodyPr>
          <a:lstStyle/>
          <a:p>
            <a:pPr>
              <a:spcBef>
                <a:spcPct val="50000"/>
              </a:spcBef>
            </a:pPr>
            <a:r>
              <a:rPr lang="en-US" altLang="ja-JP" sz="1000" dirty="0" smtClean="0">
                <a:solidFill>
                  <a:srgbClr val="005BAC"/>
                </a:solidFill>
                <a:latin typeface="Arial" pitchFamily="34" charset="0"/>
                <a:cs typeface="Arial" pitchFamily="34" charset="0"/>
              </a:rPr>
              <a:t>Ring the overflow </a:t>
            </a:r>
            <a:r>
              <a:rPr lang="en-US" altLang="ja-JP" sz="1000" b="1" dirty="0" smtClean="0">
                <a:solidFill>
                  <a:srgbClr val="EA5550"/>
                </a:solidFill>
                <a:latin typeface="Arial" pitchFamily="34" charset="0"/>
                <a:cs typeface="Arial" pitchFamily="34" charset="0"/>
              </a:rPr>
              <a:t>extension</a:t>
            </a:r>
            <a:r>
              <a:rPr lang="en-US" altLang="ja-JP" sz="1000" dirty="0" smtClean="0">
                <a:solidFill>
                  <a:srgbClr val="005BAC"/>
                </a:solidFill>
                <a:latin typeface="Arial" pitchFamily="34" charset="0"/>
                <a:cs typeface="Arial" pitchFamily="34" charset="0"/>
              </a:rPr>
              <a:t>, if all extensions in the group are busy</a:t>
            </a:r>
            <a:endParaRPr lang="en-US" altLang="ja-JP" sz="1000" dirty="0">
              <a:solidFill>
                <a:srgbClr val="005BAC"/>
              </a:solidFill>
              <a:latin typeface="Arial" pitchFamily="34" charset="0"/>
              <a:cs typeface="Arial" pitchFamily="34" charset="0"/>
            </a:endParaRPr>
          </a:p>
        </p:txBody>
      </p:sp>
      <p:sp>
        <p:nvSpPr>
          <p:cNvPr id="136" name="Text Box 41"/>
          <p:cNvSpPr txBox="1">
            <a:spLocks noChangeArrowheads="1"/>
          </p:cNvSpPr>
          <p:nvPr/>
        </p:nvSpPr>
        <p:spPr bwMode="auto">
          <a:xfrm>
            <a:off x="2673566" y="4049513"/>
            <a:ext cx="3600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595757"/>
                </a:solidFill>
              </a:rPr>
              <a:t>3F</a:t>
            </a:r>
            <a:endParaRPr lang="en-US" altLang="ja-JP" sz="900" dirty="0">
              <a:solidFill>
                <a:srgbClr val="595757"/>
              </a:solidFill>
            </a:endParaRPr>
          </a:p>
        </p:txBody>
      </p:sp>
      <p:grpSp>
        <p:nvGrpSpPr>
          <p:cNvPr id="247" name="グループ化 146"/>
          <p:cNvGrpSpPr/>
          <p:nvPr/>
        </p:nvGrpSpPr>
        <p:grpSpPr>
          <a:xfrm>
            <a:off x="4210824" y="4043213"/>
            <a:ext cx="451408" cy="702837"/>
            <a:chOff x="5323830" y="4835302"/>
            <a:chExt cx="451408" cy="702837"/>
          </a:xfrm>
        </p:grpSpPr>
        <p:grpSp>
          <p:nvGrpSpPr>
            <p:cNvPr id="250" name="グループ化 137"/>
            <p:cNvGrpSpPr/>
            <p:nvPr/>
          </p:nvGrpSpPr>
          <p:grpSpPr>
            <a:xfrm>
              <a:off x="5339669" y="4869160"/>
              <a:ext cx="435569" cy="668979"/>
              <a:chOff x="5267661" y="4869160"/>
              <a:chExt cx="435569" cy="668979"/>
            </a:xfrm>
          </p:grpSpPr>
          <p:pic>
            <p:nvPicPr>
              <p:cNvPr id="129" name="Picture 87" descr="wave_s"/>
              <p:cNvPicPr>
                <a:picLocks noChangeAspect="1" noChangeArrowheads="1"/>
              </p:cNvPicPr>
              <p:nvPr/>
            </p:nvPicPr>
            <p:blipFill>
              <a:blip r:embed="rId3" cstate="print"/>
              <a:srcRect/>
              <a:stretch>
                <a:fillRect/>
              </a:stretch>
            </p:blipFill>
            <p:spPr bwMode="auto">
              <a:xfrm rot="17056517" flipH="1" flipV="1">
                <a:off x="5507612" y="4972495"/>
                <a:ext cx="133995" cy="170778"/>
              </a:xfrm>
              <a:prstGeom prst="rect">
                <a:avLst/>
              </a:prstGeom>
              <a:noFill/>
              <a:ln w="9525">
                <a:noFill/>
                <a:miter lim="800000"/>
                <a:headEnd/>
                <a:tailEnd/>
              </a:ln>
            </p:spPr>
          </p:pic>
          <p:grpSp>
            <p:nvGrpSpPr>
              <p:cNvPr id="253" name="グループ化 9"/>
              <p:cNvGrpSpPr/>
              <p:nvPr/>
            </p:nvGrpSpPr>
            <p:grpSpPr>
              <a:xfrm>
                <a:off x="5267661" y="5096394"/>
                <a:ext cx="435569" cy="441745"/>
                <a:chOff x="2295684" y="3068960"/>
                <a:chExt cx="435569" cy="441745"/>
              </a:xfrm>
            </p:grpSpPr>
            <p:pic>
              <p:nvPicPr>
                <p:cNvPr id="126" name="図 125"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27"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&lt;D&gt;</a:t>
                  </a:r>
                  <a:endParaRPr lang="en-US" altLang="ja-JP" sz="900" dirty="0">
                    <a:solidFill>
                      <a:srgbClr val="005BAC"/>
                    </a:solidFill>
                  </a:endParaRPr>
                </a:p>
              </p:txBody>
            </p:sp>
          </p:grpSp>
          <p:sp>
            <p:nvSpPr>
              <p:cNvPr id="137" name="AutoShape 47"/>
              <p:cNvSpPr>
                <a:spLocks noChangeArrowheads="1"/>
              </p:cNvSpPr>
              <p:nvPr/>
            </p:nvSpPr>
            <p:spPr bwMode="auto">
              <a:xfrm>
                <a:off x="5292080" y="4869160"/>
                <a:ext cx="360040" cy="648072"/>
              </a:xfrm>
              <a:prstGeom prst="roundRect">
                <a:avLst>
                  <a:gd name="adj" fmla="val 10813"/>
                </a:avLst>
              </a:prstGeom>
              <a:noFill/>
              <a:ln w="19050" algn="ctr">
                <a:solidFill>
                  <a:srgbClr val="595757"/>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139" name="Text Box 41"/>
            <p:cNvSpPr txBox="1">
              <a:spLocks noChangeArrowheads="1"/>
            </p:cNvSpPr>
            <p:nvPr/>
          </p:nvSpPr>
          <p:spPr bwMode="auto">
            <a:xfrm>
              <a:off x="5323830" y="4835302"/>
              <a:ext cx="3600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595757"/>
                  </a:solidFill>
                </a:rPr>
                <a:t>2F</a:t>
              </a:r>
              <a:endParaRPr lang="en-US" altLang="ja-JP" sz="900" dirty="0">
                <a:solidFill>
                  <a:srgbClr val="595757"/>
                </a:solidFill>
              </a:endParaRPr>
            </a:p>
          </p:txBody>
        </p:sp>
      </p:grpSp>
      <p:cxnSp>
        <p:nvCxnSpPr>
          <p:cNvPr id="140" name="直線矢印コネクタ 139"/>
          <p:cNvCxnSpPr/>
          <p:nvPr/>
        </p:nvCxnSpPr>
        <p:spPr bwMode="auto">
          <a:xfrm>
            <a:off x="3757878" y="4437111"/>
            <a:ext cx="504056" cy="0"/>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 name="直線矢印コネクタ 143"/>
          <p:cNvCxnSpPr/>
          <p:nvPr/>
        </p:nvCxnSpPr>
        <p:spPr bwMode="auto">
          <a:xfrm>
            <a:off x="3613862" y="3933055"/>
            <a:ext cx="0" cy="144016"/>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6" name="Text Box 41"/>
          <p:cNvSpPr txBox="1">
            <a:spLocks noChangeArrowheads="1"/>
          </p:cNvSpPr>
          <p:nvPr/>
        </p:nvSpPr>
        <p:spPr bwMode="auto">
          <a:xfrm>
            <a:off x="3685870" y="4233787"/>
            <a:ext cx="64807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800" b="1" dirty="0" smtClean="0">
                <a:solidFill>
                  <a:srgbClr val="005BAC"/>
                </a:solidFill>
              </a:rPr>
              <a:t>Overflow</a:t>
            </a:r>
            <a:endParaRPr lang="en-US" altLang="ja-JP" sz="800" b="1" dirty="0">
              <a:solidFill>
                <a:srgbClr val="005BAC"/>
              </a:solidFill>
            </a:endParaRPr>
          </a:p>
        </p:txBody>
      </p:sp>
      <p:sp>
        <p:nvSpPr>
          <p:cNvPr id="153" name="AutoShape 20"/>
          <p:cNvSpPr>
            <a:spLocks noChangeArrowheads="1"/>
          </p:cNvSpPr>
          <p:nvPr/>
        </p:nvSpPr>
        <p:spPr bwMode="auto">
          <a:xfrm>
            <a:off x="257004" y="6432727"/>
            <a:ext cx="3738932" cy="236633"/>
          </a:xfrm>
          <a:prstGeom prst="roundRect">
            <a:avLst>
              <a:gd name="adj" fmla="val 16667"/>
            </a:avLst>
          </a:prstGeom>
          <a:noFill/>
          <a:ln w="9525">
            <a:noFill/>
            <a:round/>
            <a:headEnd/>
            <a:tailEnd/>
          </a:ln>
        </p:spPr>
        <p:txBody>
          <a:bodyPr wrap="none" anchor="ctr"/>
          <a:lstStyle/>
          <a:p>
            <a:pPr algn="l"/>
            <a:r>
              <a:rPr lang="en-US" altLang="ja-JP" sz="900" b="0" dirty="0" smtClean="0">
                <a:solidFill>
                  <a:srgbClr val="595757"/>
                </a:solidFill>
                <a:latin typeface="Arial" pitchFamily="34" charset="0"/>
                <a:cs typeface="Arial" pitchFamily="34" charset="0"/>
              </a:rPr>
              <a:t>Programmed </a:t>
            </a:r>
            <a:r>
              <a:rPr lang="en-US" altLang="ja-JP" sz="900" b="0" dirty="0">
                <a:solidFill>
                  <a:srgbClr val="595757"/>
                </a:solidFill>
                <a:latin typeface="Arial" pitchFamily="34" charset="0"/>
                <a:cs typeface="Arial" pitchFamily="34" charset="0"/>
              </a:rPr>
              <a:t>Order: A⇒B⇒C⇒D (except </a:t>
            </a:r>
            <a:r>
              <a:rPr lang="en-US" altLang="ja-JP" sz="900" b="0" dirty="0" smtClean="0">
                <a:solidFill>
                  <a:srgbClr val="595757"/>
                </a:solidFill>
                <a:latin typeface="Arial" pitchFamily="34" charset="0"/>
                <a:cs typeface="Arial" pitchFamily="34" charset="0"/>
              </a:rPr>
              <a:t>with “Ring all extensions”)</a:t>
            </a:r>
            <a:endParaRPr lang="en-US" altLang="ja-JP" sz="900" b="0" dirty="0">
              <a:solidFill>
                <a:srgbClr val="595757"/>
              </a:solidFill>
              <a:latin typeface="Arial" pitchFamily="34" charset="0"/>
              <a:cs typeface="Arial" pitchFamily="34" charset="0"/>
            </a:endParaRPr>
          </a:p>
        </p:txBody>
      </p:sp>
      <p:sp>
        <p:nvSpPr>
          <p:cNvPr id="91" name="Text Box 41"/>
          <p:cNvSpPr txBox="1">
            <a:spLocks noChangeArrowheads="1"/>
          </p:cNvSpPr>
          <p:nvPr/>
        </p:nvSpPr>
        <p:spPr bwMode="auto">
          <a:xfrm>
            <a:off x="253678" y="3140968"/>
            <a:ext cx="22322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spcBef>
                <a:spcPct val="50000"/>
              </a:spcBef>
            </a:pPr>
            <a:r>
              <a:rPr lang="en-US" altLang="ja-JP" sz="1000" b="1" dirty="0" smtClean="0">
                <a:solidFill>
                  <a:srgbClr val="00A161"/>
                </a:solidFill>
              </a:rPr>
              <a:t>ACD (Automatic Call Distribution)</a:t>
            </a:r>
            <a:endParaRPr lang="en-US" altLang="ja-JP" sz="1000" b="1" dirty="0">
              <a:solidFill>
                <a:srgbClr val="00A161"/>
              </a:solidFill>
            </a:endParaRPr>
          </a:p>
        </p:txBody>
      </p:sp>
      <p:grpSp>
        <p:nvGrpSpPr>
          <p:cNvPr id="255" name="グループ化 9"/>
          <p:cNvGrpSpPr/>
          <p:nvPr/>
        </p:nvGrpSpPr>
        <p:grpSpPr>
          <a:xfrm>
            <a:off x="517291" y="4200548"/>
            <a:ext cx="435569" cy="441745"/>
            <a:chOff x="2295684" y="3068960"/>
            <a:chExt cx="435569" cy="441745"/>
          </a:xfrm>
        </p:grpSpPr>
        <p:pic>
          <p:nvPicPr>
            <p:cNvPr id="111" name="図 7"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12"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&lt;A&gt;</a:t>
              </a:r>
              <a:endParaRPr lang="en-US" altLang="ja-JP" sz="900" dirty="0">
                <a:solidFill>
                  <a:srgbClr val="005BAC"/>
                </a:solidFill>
              </a:endParaRPr>
            </a:p>
          </p:txBody>
        </p:sp>
      </p:grpSp>
      <p:grpSp>
        <p:nvGrpSpPr>
          <p:cNvPr id="259" name="グループ化 9"/>
          <p:cNvGrpSpPr/>
          <p:nvPr/>
        </p:nvGrpSpPr>
        <p:grpSpPr>
          <a:xfrm>
            <a:off x="949339" y="4200548"/>
            <a:ext cx="435569" cy="441745"/>
            <a:chOff x="2295684" y="3068960"/>
            <a:chExt cx="435569" cy="441745"/>
          </a:xfrm>
        </p:grpSpPr>
        <p:pic>
          <p:nvPicPr>
            <p:cNvPr id="109" name="図 15"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10"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&lt;B&gt;</a:t>
              </a:r>
              <a:endParaRPr lang="en-US" altLang="ja-JP" sz="900" dirty="0">
                <a:solidFill>
                  <a:srgbClr val="005BAC"/>
                </a:solidFill>
              </a:endParaRPr>
            </a:p>
          </p:txBody>
        </p:sp>
      </p:grpSp>
      <p:grpSp>
        <p:nvGrpSpPr>
          <p:cNvPr id="261" name="グループ化 17"/>
          <p:cNvGrpSpPr/>
          <p:nvPr/>
        </p:nvGrpSpPr>
        <p:grpSpPr>
          <a:xfrm>
            <a:off x="1381387" y="4136317"/>
            <a:ext cx="857154" cy="505976"/>
            <a:chOff x="2295684" y="3004729"/>
            <a:chExt cx="857154" cy="505976"/>
          </a:xfrm>
        </p:grpSpPr>
        <p:grpSp>
          <p:nvGrpSpPr>
            <p:cNvPr id="262" name="グループ化 9"/>
            <p:cNvGrpSpPr/>
            <p:nvPr/>
          </p:nvGrpSpPr>
          <p:grpSpPr>
            <a:xfrm>
              <a:off x="2295684" y="3068960"/>
              <a:ext cx="435569" cy="441745"/>
              <a:chOff x="2295684" y="3068960"/>
              <a:chExt cx="435569" cy="441745"/>
            </a:xfrm>
          </p:grpSpPr>
          <p:pic>
            <p:nvPicPr>
              <p:cNvPr id="107" name="図 106"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08"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&lt;C&gt;</a:t>
                </a:r>
                <a:endParaRPr lang="en-US" altLang="ja-JP" sz="900" dirty="0">
                  <a:solidFill>
                    <a:srgbClr val="005BAC"/>
                  </a:solidFill>
                </a:endParaRPr>
              </a:p>
            </p:txBody>
          </p:sp>
        </p:grpSp>
        <p:pic>
          <p:nvPicPr>
            <p:cNvPr id="106" name="Picture 87" descr="wave_s"/>
            <p:cNvPicPr>
              <a:picLocks noChangeAspect="1" noChangeArrowheads="1"/>
            </p:cNvPicPr>
            <p:nvPr/>
          </p:nvPicPr>
          <p:blipFill>
            <a:blip r:embed="rId3" cstate="print"/>
            <a:srcRect/>
            <a:stretch>
              <a:fillRect/>
            </a:stretch>
          </p:blipFill>
          <p:spPr bwMode="auto">
            <a:xfrm rot="17056517" flipH="1" flipV="1">
              <a:off x="3000451" y="2986338"/>
              <a:ext cx="133995" cy="170778"/>
            </a:xfrm>
            <a:prstGeom prst="rect">
              <a:avLst/>
            </a:prstGeom>
            <a:noFill/>
            <a:ln w="9525">
              <a:noFill/>
              <a:miter lim="800000"/>
              <a:headEnd/>
              <a:tailEnd/>
            </a:ln>
          </p:spPr>
        </p:pic>
      </p:grpSp>
      <p:grpSp>
        <p:nvGrpSpPr>
          <p:cNvPr id="263" name="グループ化 9"/>
          <p:cNvGrpSpPr/>
          <p:nvPr/>
        </p:nvGrpSpPr>
        <p:grpSpPr>
          <a:xfrm>
            <a:off x="1813435" y="4200548"/>
            <a:ext cx="435569" cy="441745"/>
            <a:chOff x="2295684" y="3068960"/>
            <a:chExt cx="435569" cy="441745"/>
          </a:xfrm>
        </p:grpSpPr>
        <p:pic>
          <p:nvPicPr>
            <p:cNvPr id="103" name="図 102"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104"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&lt;D&gt;</a:t>
              </a:r>
              <a:endParaRPr lang="en-US" altLang="ja-JP" sz="900" dirty="0">
                <a:solidFill>
                  <a:srgbClr val="005BAC"/>
                </a:solidFill>
              </a:endParaRPr>
            </a:p>
          </p:txBody>
        </p:sp>
      </p:grpSp>
      <p:sp>
        <p:nvSpPr>
          <p:cNvPr id="98" name="AutoShape 47"/>
          <p:cNvSpPr>
            <a:spLocks noChangeArrowheads="1"/>
          </p:cNvSpPr>
          <p:nvPr/>
        </p:nvSpPr>
        <p:spPr bwMode="auto">
          <a:xfrm>
            <a:off x="351241" y="3356992"/>
            <a:ext cx="2016224" cy="1512168"/>
          </a:xfrm>
          <a:prstGeom prst="roundRect">
            <a:avLst>
              <a:gd name="adj" fmla="val 4153"/>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0" name="角丸四角形 99"/>
          <p:cNvSpPr/>
          <p:nvPr/>
        </p:nvSpPr>
        <p:spPr>
          <a:xfrm>
            <a:off x="908255" y="4277542"/>
            <a:ext cx="432048" cy="144016"/>
          </a:xfrm>
          <a:prstGeom prst="roundRect">
            <a:avLst/>
          </a:prstGeom>
          <a:solidFill>
            <a:schemeClr val="bg1">
              <a:alpha val="70000"/>
            </a:schemeClr>
          </a:solidFill>
          <a:ln w="12700">
            <a:solidFill>
              <a:srgbClr val="00A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b="1" dirty="0" smtClean="0">
                <a:solidFill>
                  <a:srgbClr val="00A161"/>
                </a:solidFill>
                <a:latin typeface="Arial" pitchFamily="34" charset="0"/>
                <a:cs typeface="Arial" pitchFamily="34" charset="0"/>
              </a:rPr>
              <a:t>Busy</a:t>
            </a:r>
            <a:endParaRPr kumimoji="1" lang="ja-JP" altLang="en-US" sz="700" dirty="0">
              <a:solidFill>
                <a:srgbClr val="00A161"/>
              </a:solidFill>
            </a:endParaRPr>
          </a:p>
        </p:txBody>
      </p:sp>
      <p:sp>
        <p:nvSpPr>
          <p:cNvPr id="102" name="テキスト ボックス 101"/>
          <p:cNvSpPr txBox="1"/>
          <p:nvPr/>
        </p:nvSpPr>
        <p:spPr>
          <a:xfrm>
            <a:off x="341814" y="3356992"/>
            <a:ext cx="2016224" cy="400110"/>
          </a:xfrm>
          <a:prstGeom prst="rect">
            <a:avLst/>
          </a:prstGeom>
          <a:noFill/>
        </p:spPr>
        <p:txBody>
          <a:bodyPr wrap="square" rtlCol="0">
            <a:spAutoFit/>
          </a:bodyPr>
          <a:lstStyle/>
          <a:p>
            <a:pPr>
              <a:spcBef>
                <a:spcPct val="50000"/>
              </a:spcBef>
            </a:pPr>
            <a:r>
              <a:rPr lang="en-US" altLang="ja-JP" sz="1000" dirty="0" smtClean="0">
                <a:solidFill>
                  <a:srgbClr val="005BAC"/>
                </a:solidFill>
                <a:latin typeface="Arial" pitchFamily="34" charset="0"/>
                <a:cs typeface="Arial" pitchFamily="34" charset="0"/>
              </a:rPr>
              <a:t>Ring the extension</a:t>
            </a:r>
            <a:r>
              <a:rPr lang="ja-JP" altLang="en-US" sz="1000" dirty="0" smtClean="0">
                <a:solidFill>
                  <a:srgbClr val="005BAC"/>
                </a:solidFill>
                <a:latin typeface="Arial" pitchFamily="34" charset="0"/>
                <a:cs typeface="Arial" pitchFamily="34" charset="0"/>
              </a:rPr>
              <a:t> </a:t>
            </a:r>
            <a:r>
              <a:rPr lang="en-US" altLang="ja-JP" sz="1000" dirty="0" smtClean="0">
                <a:solidFill>
                  <a:srgbClr val="005BAC"/>
                </a:solidFill>
                <a:latin typeface="Arial" pitchFamily="34" charset="0"/>
                <a:cs typeface="Arial" pitchFamily="34" charset="0"/>
              </a:rPr>
              <a:t>idle</a:t>
            </a:r>
            <a:r>
              <a:rPr lang="ja-JP" altLang="en-US" sz="1000" dirty="0" smtClean="0">
                <a:solidFill>
                  <a:srgbClr val="005BAC"/>
                </a:solidFill>
                <a:latin typeface="Arial" pitchFamily="34" charset="0"/>
                <a:cs typeface="Arial" pitchFamily="34" charset="0"/>
              </a:rPr>
              <a:t> </a:t>
            </a:r>
            <a:r>
              <a:rPr lang="en-US" altLang="ja-JP" sz="1000" dirty="0" smtClean="0">
                <a:solidFill>
                  <a:srgbClr val="005BAC"/>
                </a:solidFill>
                <a:latin typeface="Arial" pitchFamily="34" charset="0"/>
                <a:cs typeface="Arial" pitchFamily="34" charset="0"/>
              </a:rPr>
              <a:t>for</a:t>
            </a:r>
            <a:r>
              <a:rPr lang="ja-JP" altLang="en-US" sz="1000" dirty="0" smtClean="0">
                <a:solidFill>
                  <a:srgbClr val="005BAC"/>
                </a:solidFill>
                <a:latin typeface="Arial" pitchFamily="34" charset="0"/>
                <a:cs typeface="Arial" pitchFamily="34" charset="0"/>
              </a:rPr>
              <a:t> </a:t>
            </a:r>
            <a:r>
              <a:rPr lang="en-US" altLang="ja-JP" sz="1000" dirty="0" smtClean="0">
                <a:solidFill>
                  <a:srgbClr val="005BAC"/>
                </a:solidFill>
                <a:latin typeface="Arial" pitchFamily="34" charset="0"/>
                <a:cs typeface="Arial" pitchFamily="34" charset="0"/>
              </a:rPr>
              <a:t>the </a:t>
            </a:r>
            <a:r>
              <a:rPr lang="en-US" altLang="ja-JP" sz="1000" b="1" dirty="0" smtClean="0">
                <a:solidFill>
                  <a:srgbClr val="EA5550"/>
                </a:solidFill>
                <a:latin typeface="Arial" pitchFamily="34" charset="0"/>
                <a:cs typeface="Arial" pitchFamily="34" charset="0"/>
              </a:rPr>
              <a:t>longest time</a:t>
            </a:r>
            <a:endParaRPr lang="en-US" altLang="ja-JP" sz="1000" b="1" dirty="0">
              <a:solidFill>
                <a:srgbClr val="EA5550"/>
              </a:solidFill>
              <a:latin typeface="Arial" pitchFamily="34" charset="0"/>
              <a:cs typeface="Arial" pitchFamily="34" charset="0"/>
            </a:endParaRPr>
          </a:p>
        </p:txBody>
      </p:sp>
      <p:sp>
        <p:nvSpPr>
          <p:cNvPr id="154" name="Text Box 41"/>
          <p:cNvSpPr txBox="1">
            <a:spLocks noChangeArrowheads="1"/>
          </p:cNvSpPr>
          <p:nvPr/>
        </p:nvSpPr>
        <p:spPr bwMode="auto">
          <a:xfrm>
            <a:off x="488752" y="4530328"/>
            <a:ext cx="50405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eaLnBrk="0" hangingPunct="0">
              <a:lnSpc>
                <a:spcPct val="90000"/>
              </a:lnSpc>
            </a:pPr>
            <a:r>
              <a:rPr kumimoji="0" lang="en-US" altLang="ja-JP" sz="800" dirty="0" smtClean="0">
                <a:solidFill>
                  <a:srgbClr val="595757"/>
                </a:solidFill>
              </a:rPr>
              <a:t>Idle for 3 min.</a:t>
            </a:r>
            <a:endParaRPr kumimoji="0" lang="en-US" altLang="ja-JP" sz="800" dirty="0">
              <a:solidFill>
                <a:srgbClr val="595757"/>
              </a:solidFill>
            </a:endParaRPr>
          </a:p>
        </p:txBody>
      </p:sp>
      <p:sp>
        <p:nvSpPr>
          <p:cNvPr id="155" name="Text Box 41"/>
          <p:cNvSpPr txBox="1">
            <a:spLocks noChangeArrowheads="1"/>
          </p:cNvSpPr>
          <p:nvPr/>
        </p:nvSpPr>
        <p:spPr bwMode="auto">
          <a:xfrm>
            <a:off x="1333798" y="4540870"/>
            <a:ext cx="50405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eaLnBrk="0" hangingPunct="0">
              <a:lnSpc>
                <a:spcPct val="90000"/>
              </a:lnSpc>
            </a:pPr>
            <a:r>
              <a:rPr kumimoji="0" lang="en-US" altLang="ja-JP" sz="800" dirty="0" smtClean="0">
                <a:solidFill>
                  <a:srgbClr val="595757"/>
                </a:solidFill>
              </a:rPr>
              <a:t>Idle for 2 min.</a:t>
            </a:r>
            <a:endParaRPr kumimoji="0" lang="en-US" altLang="ja-JP" sz="800" dirty="0">
              <a:solidFill>
                <a:srgbClr val="595757"/>
              </a:solidFill>
            </a:endParaRPr>
          </a:p>
        </p:txBody>
      </p:sp>
      <p:sp>
        <p:nvSpPr>
          <p:cNvPr id="156" name="Text Box 41"/>
          <p:cNvSpPr txBox="1">
            <a:spLocks noChangeArrowheads="1"/>
          </p:cNvSpPr>
          <p:nvPr/>
        </p:nvSpPr>
        <p:spPr bwMode="auto">
          <a:xfrm>
            <a:off x="1784896" y="4530328"/>
            <a:ext cx="50405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eaLnBrk="0" hangingPunct="0">
              <a:lnSpc>
                <a:spcPct val="90000"/>
              </a:lnSpc>
            </a:pPr>
            <a:r>
              <a:rPr kumimoji="0" lang="en-US" altLang="ja-JP" sz="800" dirty="0" smtClean="0">
                <a:solidFill>
                  <a:srgbClr val="595757"/>
                </a:solidFill>
              </a:rPr>
              <a:t>Idle for 5 min.</a:t>
            </a:r>
            <a:endParaRPr kumimoji="0" lang="en-US" altLang="ja-JP" sz="800" dirty="0">
              <a:solidFill>
                <a:srgbClr val="595757"/>
              </a:solidFill>
            </a:endParaRPr>
          </a:p>
        </p:txBody>
      </p:sp>
      <p:grpSp>
        <p:nvGrpSpPr>
          <p:cNvPr id="264" name="グループ化 176"/>
          <p:cNvGrpSpPr/>
          <p:nvPr/>
        </p:nvGrpSpPr>
        <p:grpSpPr>
          <a:xfrm>
            <a:off x="1405806" y="3907656"/>
            <a:ext cx="504056" cy="144016"/>
            <a:chOff x="3707904" y="5373216"/>
            <a:chExt cx="504056" cy="144016"/>
          </a:xfrm>
        </p:grpSpPr>
        <p:cxnSp>
          <p:nvCxnSpPr>
            <p:cNvPr id="174" name="直線矢印コネクタ 173"/>
            <p:cNvCxnSpPr/>
            <p:nvPr/>
          </p:nvCxnSpPr>
          <p:spPr bwMode="auto">
            <a:xfrm>
              <a:off x="3707904" y="5373216"/>
              <a:ext cx="0" cy="72008"/>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5" name="直線矢印コネクタ 174"/>
            <p:cNvCxnSpPr/>
            <p:nvPr/>
          </p:nvCxnSpPr>
          <p:spPr bwMode="auto">
            <a:xfrm>
              <a:off x="3707904" y="5460464"/>
              <a:ext cx="504056" cy="0"/>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6" name="直線矢印コネクタ 175"/>
            <p:cNvCxnSpPr/>
            <p:nvPr/>
          </p:nvCxnSpPr>
          <p:spPr bwMode="auto">
            <a:xfrm>
              <a:off x="4211960" y="5445224"/>
              <a:ext cx="0" cy="72008"/>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93" name="AutoShape 47"/>
          <p:cNvSpPr>
            <a:spLocks noChangeArrowheads="1"/>
          </p:cNvSpPr>
          <p:nvPr/>
        </p:nvSpPr>
        <p:spPr bwMode="auto">
          <a:xfrm>
            <a:off x="1765846" y="4068182"/>
            <a:ext cx="504056" cy="751830"/>
          </a:xfrm>
          <a:prstGeom prst="roundRect">
            <a:avLst>
              <a:gd name="adj" fmla="val 13753"/>
            </a:avLst>
          </a:prstGeom>
          <a:noFill/>
          <a:ln w="19050" algn="ctr">
            <a:solidFill>
              <a:srgbClr val="00A161"/>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83" name="Text Box 41"/>
          <p:cNvSpPr txBox="1">
            <a:spLocks noChangeArrowheads="1"/>
          </p:cNvSpPr>
          <p:nvPr/>
        </p:nvSpPr>
        <p:spPr bwMode="auto">
          <a:xfrm>
            <a:off x="344736" y="4869160"/>
            <a:ext cx="41044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spcBef>
                <a:spcPct val="50000"/>
              </a:spcBef>
            </a:pPr>
            <a:r>
              <a:rPr lang="en-US" altLang="ja-JP" sz="1000" b="1" dirty="0" smtClean="0">
                <a:solidFill>
                  <a:srgbClr val="00A161"/>
                </a:solidFill>
              </a:rPr>
              <a:t>Priority Hunting</a:t>
            </a:r>
            <a:endParaRPr lang="en-US" altLang="ja-JP" sz="1000" b="1" dirty="0">
              <a:solidFill>
                <a:srgbClr val="00A161"/>
              </a:solidFill>
            </a:endParaRPr>
          </a:p>
        </p:txBody>
      </p:sp>
      <p:sp>
        <p:nvSpPr>
          <p:cNvPr id="185" name="AutoShape 47"/>
          <p:cNvSpPr>
            <a:spLocks noChangeArrowheads="1"/>
          </p:cNvSpPr>
          <p:nvPr/>
        </p:nvSpPr>
        <p:spPr bwMode="auto">
          <a:xfrm>
            <a:off x="3172190" y="5741419"/>
            <a:ext cx="471005" cy="576064"/>
          </a:xfrm>
          <a:prstGeom prst="roundRect">
            <a:avLst>
              <a:gd name="adj" fmla="val 13753"/>
            </a:avLst>
          </a:prstGeom>
          <a:noFill/>
          <a:ln w="19050" algn="ctr">
            <a:solidFill>
              <a:srgbClr val="00A161"/>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pic>
        <p:nvPicPr>
          <p:cNvPr id="203" name="図 7" descr="KX-NT551.png"/>
          <p:cNvPicPr>
            <a:picLocks noChangeAspect="1"/>
          </p:cNvPicPr>
          <p:nvPr/>
        </p:nvPicPr>
        <p:blipFill>
          <a:blip r:embed="rId2" cstate="print"/>
          <a:stretch>
            <a:fillRect/>
          </a:stretch>
        </p:blipFill>
        <p:spPr>
          <a:xfrm>
            <a:off x="2812347" y="5888482"/>
            <a:ext cx="268925" cy="266435"/>
          </a:xfrm>
          <a:prstGeom prst="rect">
            <a:avLst/>
          </a:prstGeom>
        </p:spPr>
      </p:pic>
      <p:sp>
        <p:nvSpPr>
          <p:cNvPr id="204" name="Text Box 41"/>
          <p:cNvSpPr txBox="1">
            <a:spLocks noChangeArrowheads="1"/>
          </p:cNvSpPr>
          <p:nvPr/>
        </p:nvSpPr>
        <p:spPr bwMode="auto">
          <a:xfrm>
            <a:off x="2768279" y="6099395"/>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&lt;A&gt;</a:t>
            </a:r>
            <a:endParaRPr lang="en-US" altLang="ja-JP" sz="900" dirty="0">
              <a:solidFill>
                <a:srgbClr val="005BAC"/>
              </a:solidFill>
            </a:endParaRPr>
          </a:p>
        </p:txBody>
      </p:sp>
      <p:pic>
        <p:nvPicPr>
          <p:cNvPr id="201" name="図 15" descr="KX-NT551.png"/>
          <p:cNvPicPr>
            <a:picLocks noChangeAspect="1"/>
          </p:cNvPicPr>
          <p:nvPr/>
        </p:nvPicPr>
        <p:blipFill>
          <a:blip r:embed="rId2" cstate="print"/>
          <a:stretch>
            <a:fillRect/>
          </a:stretch>
        </p:blipFill>
        <p:spPr>
          <a:xfrm>
            <a:off x="3244395" y="5888482"/>
            <a:ext cx="268925" cy="266435"/>
          </a:xfrm>
          <a:prstGeom prst="rect">
            <a:avLst/>
          </a:prstGeom>
        </p:spPr>
      </p:pic>
      <p:sp>
        <p:nvSpPr>
          <p:cNvPr id="202" name="Text Box 41"/>
          <p:cNvSpPr txBox="1">
            <a:spLocks noChangeArrowheads="1"/>
          </p:cNvSpPr>
          <p:nvPr/>
        </p:nvSpPr>
        <p:spPr bwMode="auto">
          <a:xfrm>
            <a:off x="3200327" y="6099395"/>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&lt;B&gt;</a:t>
            </a:r>
            <a:endParaRPr lang="en-US" altLang="ja-JP" sz="900" dirty="0">
              <a:solidFill>
                <a:srgbClr val="005BAC"/>
              </a:solidFill>
            </a:endParaRPr>
          </a:p>
        </p:txBody>
      </p:sp>
      <p:grpSp>
        <p:nvGrpSpPr>
          <p:cNvPr id="268" name="グループ化 9"/>
          <p:cNvGrpSpPr/>
          <p:nvPr/>
        </p:nvGrpSpPr>
        <p:grpSpPr>
          <a:xfrm>
            <a:off x="3632375" y="5888482"/>
            <a:ext cx="435569" cy="441745"/>
            <a:chOff x="2295684" y="3068960"/>
            <a:chExt cx="435569" cy="441745"/>
          </a:xfrm>
        </p:grpSpPr>
        <p:pic>
          <p:nvPicPr>
            <p:cNvPr id="199" name="図 198" descr="KX-NT551.png"/>
            <p:cNvPicPr>
              <a:picLocks noChangeAspect="1"/>
            </p:cNvPicPr>
            <p:nvPr/>
          </p:nvPicPr>
          <p:blipFill>
            <a:blip r:embed="rId2" cstate="print"/>
            <a:stretch>
              <a:fillRect/>
            </a:stretch>
          </p:blipFill>
          <p:spPr>
            <a:xfrm>
              <a:off x="2339752" y="3068960"/>
              <a:ext cx="268925" cy="266435"/>
            </a:xfrm>
            <a:prstGeom prst="rect">
              <a:avLst/>
            </a:prstGeom>
          </p:spPr>
        </p:pic>
        <p:sp>
          <p:nvSpPr>
            <p:cNvPr id="200" name="Text Box 41"/>
            <p:cNvSpPr txBox="1">
              <a:spLocks noChangeArrowheads="1"/>
            </p:cNvSpPr>
            <p:nvPr/>
          </p:nvSpPr>
          <p:spPr bwMode="auto">
            <a:xfrm>
              <a:off x="2295684" y="3279873"/>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&lt;C&gt;</a:t>
              </a:r>
              <a:endParaRPr lang="en-US" altLang="ja-JP" sz="900" dirty="0">
                <a:solidFill>
                  <a:srgbClr val="005BAC"/>
                </a:solidFill>
              </a:endParaRPr>
            </a:p>
          </p:txBody>
        </p:sp>
      </p:grpSp>
      <p:pic>
        <p:nvPicPr>
          <p:cNvPr id="198" name="Picture 87" descr="wave_s"/>
          <p:cNvPicPr>
            <a:picLocks noChangeAspect="1" noChangeArrowheads="1"/>
          </p:cNvPicPr>
          <p:nvPr/>
        </p:nvPicPr>
        <p:blipFill>
          <a:blip r:embed="rId3" cstate="print"/>
          <a:srcRect/>
          <a:stretch>
            <a:fillRect/>
          </a:stretch>
        </p:blipFill>
        <p:spPr bwMode="auto">
          <a:xfrm rot="17056517" flipH="1" flipV="1">
            <a:off x="3462472" y="5793159"/>
            <a:ext cx="133995" cy="170778"/>
          </a:xfrm>
          <a:prstGeom prst="rect">
            <a:avLst/>
          </a:prstGeom>
          <a:noFill/>
          <a:ln w="9525">
            <a:noFill/>
            <a:miter lim="800000"/>
            <a:headEnd/>
            <a:tailEnd/>
          </a:ln>
        </p:spPr>
      </p:pic>
      <p:pic>
        <p:nvPicPr>
          <p:cNvPr id="195" name="図 194" descr="KX-NT551.png"/>
          <p:cNvPicPr>
            <a:picLocks noChangeAspect="1"/>
          </p:cNvPicPr>
          <p:nvPr/>
        </p:nvPicPr>
        <p:blipFill>
          <a:blip r:embed="rId2" cstate="print"/>
          <a:stretch>
            <a:fillRect/>
          </a:stretch>
        </p:blipFill>
        <p:spPr>
          <a:xfrm>
            <a:off x="4108491" y="5888482"/>
            <a:ext cx="268925" cy="266435"/>
          </a:xfrm>
          <a:prstGeom prst="rect">
            <a:avLst/>
          </a:prstGeom>
        </p:spPr>
      </p:pic>
      <p:sp>
        <p:nvSpPr>
          <p:cNvPr id="196" name="Text Box 41"/>
          <p:cNvSpPr txBox="1">
            <a:spLocks noChangeArrowheads="1"/>
          </p:cNvSpPr>
          <p:nvPr/>
        </p:nvSpPr>
        <p:spPr bwMode="auto">
          <a:xfrm>
            <a:off x="4064423" y="6099395"/>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&lt;D&gt;</a:t>
            </a:r>
            <a:endParaRPr lang="en-US" altLang="ja-JP" sz="900" dirty="0">
              <a:solidFill>
                <a:srgbClr val="005BAC"/>
              </a:solidFill>
            </a:endParaRPr>
          </a:p>
        </p:txBody>
      </p:sp>
      <p:sp>
        <p:nvSpPr>
          <p:cNvPr id="192" name="角丸四角形 191"/>
          <p:cNvSpPr/>
          <p:nvPr/>
        </p:nvSpPr>
        <p:spPr>
          <a:xfrm>
            <a:off x="2710117" y="5965476"/>
            <a:ext cx="432048" cy="144016"/>
          </a:xfrm>
          <a:prstGeom prst="roundRect">
            <a:avLst/>
          </a:prstGeom>
          <a:solidFill>
            <a:schemeClr val="bg1">
              <a:alpha val="70000"/>
            </a:schemeClr>
          </a:solidFill>
          <a:ln w="12700">
            <a:solidFill>
              <a:srgbClr val="00A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b="1" dirty="0" smtClean="0">
                <a:solidFill>
                  <a:srgbClr val="00A161"/>
                </a:solidFill>
                <a:latin typeface="Arial" pitchFamily="34" charset="0"/>
                <a:cs typeface="Arial" pitchFamily="34" charset="0"/>
              </a:rPr>
              <a:t>Busy</a:t>
            </a:r>
            <a:endParaRPr kumimoji="1" lang="ja-JP" altLang="en-US" sz="700" dirty="0">
              <a:solidFill>
                <a:srgbClr val="00A161"/>
              </a:solidFill>
            </a:endParaRPr>
          </a:p>
        </p:txBody>
      </p:sp>
      <p:cxnSp>
        <p:nvCxnSpPr>
          <p:cNvPr id="193" name="カギ線コネクタ 192"/>
          <p:cNvCxnSpPr>
            <a:endCxn id="185" idx="0"/>
          </p:cNvCxnSpPr>
          <p:nvPr/>
        </p:nvCxnSpPr>
        <p:spPr>
          <a:xfrm rot="5400000">
            <a:off x="3398052" y="5529130"/>
            <a:ext cx="221930" cy="202648"/>
          </a:xfrm>
          <a:prstGeom prst="bentConnector3">
            <a:avLst>
              <a:gd name="adj1" fmla="val 50000"/>
            </a:avLst>
          </a:prstGeom>
          <a:ln w="19050">
            <a:solidFill>
              <a:srgbClr val="00A161"/>
            </a:solidFill>
            <a:prstDash val="sysDot"/>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344736" y="5085184"/>
            <a:ext cx="4104456" cy="246221"/>
          </a:xfrm>
          <a:prstGeom prst="rect">
            <a:avLst/>
          </a:prstGeom>
          <a:noFill/>
        </p:spPr>
        <p:txBody>
          <a:bodyPr wrap="square" rtlCol="0">
            <a:spAutoFit/>
          </a:bodyPr>
          <a:lstStyle/>
          <a:p>
            <a:pPr algn="ctr">
              <a:spcBef>
                <a:spcPts val="600"/>
              </a:spcBef>
            </a:pPr>
            <a:r>
              <a:rPr lang="en-US" altLang="ja-JP" sz="1000" dirty="0" smtClean="0">
                <a:solidFill>
                  <a:srgbClr val="005BAC"/>
                </a:solidFill>
                <a:latin typeface="Arial" pitchFamily="34" charset="0"/>
                <a:cs typeface="Arial" pitchFamily="34" charset="0"/>
              </a:rPr>
              <a:t>Only if</a:t>
            </a:r>
            <a:r>
              <a:rPr lang="ja-JP" altLang="en-US" sz="1000" dirty="0" smtClean="0">
                <a:solidFill>
                  <a:srgbClr val="005BAC"/>
                </a:solidFill>
                <a:latin typeface="Arial" pitchFamily="34" charset="0"/>
                <a:cs typeface="Arial" pitchFamily="34" charset="0"/>
              </a:rPr>
              <a:t> </a:t>
            </a:r>
            <a:r>
              <a:rPr lang="en-US" altLang="ja-JP" sz="1000" dirty="0" smtClean="0">
                <a:solidFill>
                  <a:srgbClr val="005BAC"/>
                </a:solidFill>
                <a:latin typeface="Arial" pitchFamily="34" charset="0"/>
                <a:cs typeface="Arial" pitchFamily="34" charset="0"/>
              </a:rPr>
              <a:t>A is busy, ring the </a:t>
            </a:r>
            <a:r>
              <a:rPr lang="en-US" altLang="ja-JP" sz="1000" b="1" dirty="0" smtClean="0">
                <a:solidFill>
                  <a:srgbClr val="EA5550"/>
                </a:solidFill>
                <a:latin typeface="Arial" pitchFamily="34" charset="0"/>
                <a:cs typeface="Arial" pitchFamily="34" charset="0"/>
              </a:rPr>
              <a:t>next</a:t>
            </a:r>
            <a:r>
              <a:rPr lang="ja-JP" altLang="en-US" sz="1000" dirty="0" smtClean="0">
                <a:solidFill>
                  <a:srgbClr val="005BAC"/>
                </a:solidFill>
                <a:latin typeface="Arial" pitchFamily="34" charset="0"/>
                <a:cs typeface="Arial" pitchFamily="34" charset="0"/>
              </a:rPr>
              <a:t> </a:t>
            </a:r>
            <a:r>
              <a:rPr lang="en-US" altLang="ja-JP" sz="1000" dirty="0" smtClean="0">
                <a:solidFill>
                  <a:srgbClr val="005BAC"/>
                </a:solidFill>
                <a:latin typeface="Arial" pitchFamily="34" charset="0"/>
                <a:cs typeface="Arial" pitchFamily="34" charset="0"/>
              </a:rPr>
              <a:t>extension</a:t>
            </a:r>
            <a:endParaRPr lang="en-US" altLang="ja-JP" sz="1000" dirty="0">
              <a:solidFill>
                <a:srgbClr val="005BAC"/>
              </a:solidFill>
              <a:latin typeface="Arial" pitchFamily="34" charset="0"/>
              <a:cs typeface="Arial" pitchFamily="34" charset="0"/>
            </a:endParaRPr>
          </a:p>
        </p:txBody>
      </p:sp>
      <p:sp>
        <p:nvSpPr>
          <p:cNvPr id="209" name="AutoShape 47"/>
          <p:cNvSpPr>
            <a:spLocks noChangeArrowheads="1"/>
          </p:cNvSpPr>
          <p:nvPr/>
        </p:nvSpPr>
        <p:spPr bwMode="auto">
          <a:xfrm>
            <a:off x="488752" y="5741419"/>
            <a:ext cx="471005" cy="576064"/>
          </a:xfrm>
          <a:prstGeom prst="roundRect">
            <a:avLst>
              <a:gd name="adj" fmla="val 13753"/>
            </a:avLst>
          </a:prstGeom>
          <a:noFill/>
          <a:ln w="19050" algn="ctr">
            <a:solidFill>
              <a:srgbClr val="00A161"/>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pic>
        <p:nvPicPr>
          <p:cNvPr id="227" name="図 7" descr="KX-NT551.png"/>
          <p:cNvPicPr>
            <a:picLocks noChangeAspect="1"/>
          </p:cNvPicPr>
          <p:nvPr/>
        </p:nvPicPr>
        <p:blipFill>
          <a:blip r:embed="rId2" cstate="print"/>
          <a:stretch>
            <a:fillRect/>
          </a:stretch>
        </p:blipFill>
        <p:spPr>
          <a:xfrm>
            <a:off x="597332" y="5888482"/>
            <a:ext cx="268925" cy="266435"/>
          </a:xfrm>
          <a:prstGeom prst="rect">
            <a:avLst/>
          </a:prstGeom>
        </p:spPr>
      </p:pic>
      <p:sp>
        <p:nvSpPr>
          <p:cNvPr id="228" name="Text Box 41"/>
          <p:cNvSpPr txBox="1">
            <a:spLocks noChangeArrowheads="1"/>
          </p:cNvSpPr>
          <p:nvPr/>
        </p:nvSpPr>
        <p:spPr bwMode="auto">
          <a:xfrm>
            <a:off x="553264" y="6099395"/>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&lt;A&gt;</a:t>
            </a:r>
            <a:endParaRPr lang="en-US" altLang="ja-JP" sz="900" dirty="0">
              <a:solidFill>
                <a:srgbClr val="005BAC"/>
              </a:solidFill>
            </a:endParaRPr>
          </a:p>
        </p:txBody>
      </p:sp>
      <p:pic>
        <p:nvPicPr>
          <p:cNvPr id="225" name="図 15" descr="KX-NT551.png"/>
          <p:cNvPicPr>
            <a:picLocks noChangeAspect="1"/>
          </p:cNvPicPr>
          <p:nvPr/>
        </p:nvPicPr>
        <p:blipFill>
          <a:blip r:embed="rId2" cstate="print"/>
          <a:stretch>
            <a:fillRect/>
          </a:stretch>
        </p:blipFill>
        <p:spPr>
          <a:xfrm>
            <a:off x="1029380" y="5888482"/>
            <a:ext cx="268925" cy="266435"/>
          </a:xfrm>
          <a:prstGeom prst="rect">
            <a:avLst/>
          </a:prstGeom>
        </p:spPr>
      </p:pic>
      <p:sp>
        <p:nvSpPr>
          <p:cNvPr id="226" name="Text Box 41"/>
          <p:cNvSpPr txBox="1">
            <a:spLocks noChangeArrowheads="1"/>
          </p:cNvSpPr>
          <p:nvPr/>
        </p:nvSpPr>
        <p:spPr bwMode="auto">
          <a:xfrm>
            <a:off x="985312" y="6099395"/>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&lt;B&gt;</a:t>
            </a:r>
            <a:endParaRPr lang="en-US" altLang="ja-JP" sz="900" dirty="0">
              <a:solidFill>
                <a:srgbClr val="005BAC"/>
              </a:solidFill>
            </a:endParaRPr>
          </a:p>
        </p:txBody>
      </p:sp>
      <p:pic>
        <p:nvPicPr>
          <p:cNvPr id="223" name="図 222" descr="KX-NT551.png"/>
          <p:cNvPicPr>
            <a:picLocks noChangeAspect="1"/>
          </p:cNvPicPr>
          <p:nvPr/>
        </p:nvPicPr>
        <p:blipFill>
          <a:blip r:embed="rId2" cstate="print"/>
          <a:stretch>
            <a:fillRect/>
          </a:stretch>
        </p:blipFill>
        <p:spPr>
          <a:xfrm>
            <a:off x="1461428" y="5888482"/>
            <a:ext cx="268925" cy="266435"/>
          </a:xfrm>
          <a:prstGeom prst="rect">
            <a:avLst/>
          </a:prstGeom>
        </p:spPr>
      </p:pic>
      <p:sp>
        <p:nvSpPr>
          <p:cNvPr id="224" name="Text Box 41"/>
          <p:cNvSpPr txBox="1">
            <a:spLocks noChangeArrowheads="1"/>
          </p:cNvSpPr>
          <p:nvPr/>
        </p:nvSpPr>
        <p:spPr bwMode="auto">
          <a:xfrm>
            <a:off x="1417360" y="6099395"/>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&lt;C&gt;</a:t>
            </a:r>
            <a:endParaRPr lang="en-US" altLang="ja-JP" sz="900" dirty="0">
              <a:solidFill>
                <a:srgbClr val="005BAC"/>
              </a:solidFill>
            </a:endParaRPr>
          </a:p>
        </p:txBody>
      </p:sp>
      <p:pic>
        <p:nvPicPr>
          <p:cNvPr id="222" name="Picture 87" descr="wave_s"/>
          <p:cNvPicPr>
            <a:picLocks noChangeAspect="1" noChangeArrowheads="1"/>
          </p:cNvPicPr>
          <p:nvPr/>
        </p:nvPicPr>
        <p:blipFill>
          <a:blip r:embed="rId3" cstate="print"/>
          <a:srcRect/>
          <a:stretch>
            <a:fillRect/>
          </a:stretch>
        </p:blipFill>
        <p:spPr bwMode="auto">
          <a:xfrm rot="17056517" flipH="1" flipV="1">
            <a:off x="779034" y="5793159"/>
            <a:ext cx="133995" cy="170778"/>
          </a:xfrm>
          <a:prstGeom prst="rect">
            <a:avLst/>
          </a:prstGeom>
          <a:noFill/>
          <a:ln w="9525">
            <a:noFill/>
            <a:miter lim="800000"/>
            <a:headEnd/>
            <a:tailEnd/>
          </a:ln>
        </p:spPr>
      </p:pic>
      <p:pic>
        <p:nvPicPr>
          <p:cNvPr id="219" name="図 218" descr="KX-NT551.png"/>
          <p:cNvPicPr>
            <a:picLocks noChangeAspect="1"/>
          </p:cNvPicPr>
          <p:nvPr/>
        </p:nvPicPr>
        <p:blipFill>
          <a:blip r:embed="rId2" cstate="print"/>
          <a:stretch>
            <a:fillRect/>
          </a:stretch>
        </p:blipFill>
        <p:spPr>
          <a:xfrm>
            <a:off x="1893476" y="5888482"/>
            <a:ext cx="268925" cy="266435"/>
          </a:xfrm>
          <a:prstGeom prst="rect">
            <a:avLst/>
          </a:prstGeom>
        </p:spPr>
      </p:pic>
      <p:sp>
        <p:nvSpPr>
          <p:cNvPr id="220" name="Text Box 41"/>
          <p:cNvSpPr txBox="1">
            <a:spLocks noChangeArrowheads="1"/>
          </p:cNvSpPr>
          <p:nvPr/>
        </p:nvSpPr>
        <p:spPr bwMode="auto">
          <a:xfrm>
            <a:off x="1849408" y="6099395"/>
            <a:ext cx="435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&lt;D&gt;</a:t>
            </a:r>
            <a:endParaRPr lang="en-US" altLang="ja-JP" sz="900" dirty="0">
              <a:solidFill>
                <a:srgbClr val="005BAC"/>
              </a:solidFill>
            </a:endParaRPr>
          </a:p>
        </p:txBody>
      </p:sp>
      <p:sp>
        <p:nvSpPr>
          <p:cNvPr id="214" name="AutoShape 47"/>
          <p:cNvSpPr>
            <a:spLocks noChangeArrowheads="1"/>
          </p:cNvSpPr>
          <p:nvPr/>
        </p:nvSpPr>
        <p:spPr bwMode="auto">
          <a:xfrm>
            <a:off x="358638" y="5093347"/>
            <a:ext cx="4285369" cy="1296144"/>
          </a:xfrm>
          <a:prstGeom prst="roundRect">
            <a:avLst>
              <a:gd name="adj" fmla="val 4153"/>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18" name="テキスト ボックス 217"/>
          <p:cNvSpPr txBox="1"/>
          <p:nvPr/>
        </p:nvSpPr>
        <p:spPr>
          <a:xfrm>
            <a:off x="920800" y="5661248"/>
            <a:ext cx="1080120" cy="230832"/>
          </a:xfrm>
          <a:prstGeom prst="rect">
            <a:avLst/>
          </a:prstGeom>
          <a:noFill/>
        </p:spPr>
        <p:txBody>
          <a:bodyPr wrap="square" rtlCol="0">
            <a:spAutoFit/>
          </a:bodyPr>
          <a:lstStyle/>
          <a:p>
            <a:r>
              <a:rPr lang="en-US" altLang="ja-JP" sz="900" dirty="0" smtClean="0">
                <a:solidFill>
                  <a:srgbClr val="005BAC"/>
                </a:solidFill>
                <a:latin typeface="Arial" pitchFamily="34" charset="0"/>
                <a:cs typeface="Arial" pitchFamily="34" charset="0"/>
              </a:rPr>
              <a:t>Ring A priority</a:t>
            </a:r>
            <a:endParaRPr kumimoji="1" lang="ja-JP" altLang="en-US" sz="900" dirty="0">
              <a:solidFill>
                <a:srgbClr val="005BAC"/>
              </a:solidFill>
              <a:latin typeface="Arial" pitchFamily="34" charset="0"/>
              <a:cs typeface="Arial" pitchFamily="34" charset="0"/>
            </a:endParaRPr>
          </a:p>
        </p:txBody>
      </p:sp>
      <p:cxnSp>
        <p:nvCxnSpPr>
          <p:cNvPr id="231" name="直線矢印コネクタ 230"/>
          <p:cNvCxnSpPr/>
          <p:nvPr/>
        </p:nvCxnSpPr>
        <p:spPr bwMode="auto">
          <a:xfrm flipH="1">
            <a:off x="1397298" y="5517232"/>
            <a:ext cx="0" cy="108012"/>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2" name="直線矢印コネクタ 231"/>
          <p:cNvCxnSpPr/>
          <p:nvPr/>
        </p:nvCxnSpPr>
        <p:spPr bwMode="auto">
          <a:xfrm flipH="1">
            <a:off x="749226" y="5625244"/>
            <a:ext cx="648072" cy="0"/>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3" name="直線矢印コネクタ 232"/>
          <p:cNvCxnSpPr/>
          <p:nvPr/>
        </p:nvCxnSpPr>
        <p:spPr bwMode="auto">
          <a:xfrm flipH="1">
            <a:off x="749226" y="5625244"/>
            <a:ext cx="0" cy="108012"/>
          </a:xfrm>
          <a:prstGeom prst="straightConnector1">
            <a:avLst/>
          </a:prstGeom>
          <a:solidFill>
            <a:srgbClr val="CCECFF"/>
          </a:solidFill>
          <a:ln w="19050" cap="flat" cmpd="sng" algn="ctr">
            <a:solidFill>
              <a:srgbClr val="00A16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5" name="二等辺三角形 234"/>
          <p:cNvSpPr/>
          <p:nvPr/>
        </p:nvSpPr>
        <p:spPr>
          <a:xfrm rot="5400000">
            <a:off x="2375756" y="5697252"/>
            <a:ext cx="341372" cy="125348"/>
          </a:xfrm>
          <a:prstGeom prst="triangle">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5" name="グループ化 21"/>
          <p:cNvGrpSpPr/>
          <p:nvPr/>
        </p:nvGrpSpPr>
        <p:grpSpPr>
          <a:xfrm>
            <a:off x="5508104" y="1748908"/>
            <a:ext cx="3312368" cy="1953038"/>
            <a:chOff x="5508104" y="2565699"/>
            <a:chExt cx="3312368" cy="1953038"/>
          </a:xfrm>
        </p:grpSpPr>
        <p:grpSp>
          <p:nvGrpSpPr>
            <p:cNvPr id="276" name="グループ化 11"/>
            <p:cNvGrpSpPr/>
            <p:nvPr/>
          </p:nvGrpSpPr>
          <p:grpSpPr>
            <a:xfrm>
              <a:off x="5508104" y="2565699"/>
              <a:ext cx="3312368" cy="1896116"/>
              <a:chOff x="5508104" y="2565699"/>
              <a:chExt cx="3312368" cy="1896116"/>
            </a:xfrm>
          </p:grpSpPr>
          <p:sp>
            <p:nvSpPr>
              <p:cNvPr id="242" name="角丸四角形 241"/>
              <p:cNvSpPr/>
              <p:nvPr/>
            </p:nvSpPr>
            <p:spPr>
              <a:xfrm>
                <a:off x="5508104" y="2780927"/>
                <a:ext cx="3312368" cy="1680888"/>
              </a:xfrm>
              <a:prstGeom prst="roundRect">
                <a:avLst>
                  <a:gd name="adj" fmla="val 6926"/>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7" name="グループ化 9"/>
              <p:cNvGrpSpPr/>
              <p:nvPr/>
            </p:nvGrpSpPr>
            <p:grpSpPr>
              <a:xfrm>
                <a:off x="5508104" y="2565699"/>
                <a:ext cx="3312368" cy="299049"/>
                <a:chOff x="5436096" y="1761799"/>
                <a:chExt cx="3312368" cy="299049"/>
              </a:xfrm>
            </p:grpSpPr>
            <p:sp>
              <p:nvSpPr>
                <p:cNvPr id="244" name="角丸四角形 243"/>
                <p:cNvSpPr/>
                <p:nvPr/>
              </p:nvSpPr>
              <p:spPr>
                <a:xfrm>
                  <a:off x="5436096" y="1772816"/>
                  <a:ext cx="3312368" cy="288032"/>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テキスト ボックス 244"/>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241" name="テキスト ボックス 2"/>
            <p:cNvSpPr txBox="1"/>
            <p:nvPr/>
          </p:nvSpPr>
          <p:spPr>
            <a:xfrm>
              <a:off x="5552172" y="2902910"/>
              <a:ext cx="3124284" cy="1615827"/>
            </a:xfrm>
            <a:prstGeom prst="rect">
              <a:avLst/>
            </a:prstGeom>
            <a:noFill/>
          </p:spPr>
          <p:txBody>
            <a:bodyPr wrap="square" rtlCol="0">
              <a:spAutoFit/>
            </a:bodyPr>
            <a:lstStyle/>
            <a:p>
              <a:pPr>
                <a:buBlip>
                  <a:blip r:embed="rId4"/>
                </a:buBlip>
              </a:pPr>
              <a:r>
                <a:rPr lang="en-US" altLang="ja-JP" sz="1100" dirty="0" smtClean="0">
                  <a:latin typeface="Arial" pitchFamily="34" charset="0"/>
                  <a:cs typeface="Arial" pitchFamily="34" charset="0"/>
                </a:rPr>
                <a:t> Various types of call distribution enables customer waiting time and stress to be reduced.</a:t>
              </a:r>
            </a:p>
            <a:p>
              <a:pPr>
                <a:buBlip>
                  <a:blip r:embed="rId5"/>
                </a:buBlip>
              </a:pPr>
              <a:endParaRPr lang="en-US" altLang="ja-JP" sz="1100" dirty="0">
                <a:latin typeface="Arial" pitchFamily="34" charset="0"/>
                <a:cs typeface="Arial" pitchFamily="34" charset="0"/>
              </a:endParaRPr>
            </a:p>
            <a:p>
              <a:pPr>
                <a:buBlip>
                  <a:blip r:embed="rId4"/>
                </a:buBlip>
              </a:pP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For example, when </a:t>
              </a:r>
              <a:r>
                <a:rPr lang="en-US" altLang="ja-JP" sz="1100" dirty="0">
                  <a:latin typeface="Arial" pitchFamily="34" charset="0"/>
                  <a:cs typeface="Arial" pitchFamily="34" charset="0"/>
                </a:rPr>
                <a:t>a call comes in to a busy line or an unattended phone, the system can distribute it to another extension, a voice mail system, a home or mobile telephone, or other pre-programmed destinations.</a:t>
              </a:r>
            </a:p>
            <a:p>
              <a:pPr>
                <a:buBlip>
                  <a:blip r:embed="rId5"/>
                </a:buBlip>
              </a:pPr>
              <a:endParaRPr lang="en-US" altLang="ja-JP" sz="1100" dirty="0" smtClean="0">
                <a:latin typeface="Arial" pitchFamily="34" charset="0"/>
                <a:cs typeface="Arial" pitchFamily="34" charset="0"/>
              </a:endParaRPr>
            </a:p>
          </p:txBody>
        </p:sp>
      </p:grpSp>
      <p:grpSp>
        <p:nvGrpSpPr>
          <p:cNvPr id="278" name="グループ化 28"/>
          <p:cNvGrpSpPr/>
          <p:nvPr/>
        </p:nvGrpSpPr>
        <p:grpSpPr>
          <a:xfrm>
            <a:off x="5508104" y="3861048"/>
            <a:ext cx="3312368" cy="1080120"/>
            <a:chOff x="5148064" y="4149080"/>
            <a:chExt cx="3312368" cy="1080120"/>
          </a:xfrm>
        </p:grpSpPr>
        <p:grpSp>
          <p:nvGrpSpPr>
            <p:cNvPr id="279" name="グループ化 11"/>
            <p:cNvGrpSpPr/>
            <p:nvPr/>
          </p:nvGrpSpPr>
          <p:grpSpPr>
            <a:xfrm>
              <a:off x="5148064" y="4149080"/>
              <a:ext cx="3312368" cy="1080120"/>
              <a:chOff x="5508104" y="2565699"/>
              <a:chExt cx="3312368" cy="1080120"/>
            </a:xfrm>
          </p:grpSpPr>
          <p:sp>
            <p:nvSpPr>
              <p:cNvPr id="249" name="角丸四角形 248"/>
              <p:cNvSpPr/>
              <p:nvPr/>
            </p:nvSpPr>
            <p:spPr>
              <a:xfrm>
                <a:off x="5508104" y="2780929"/>
                <a:ext cx="3312368" cy="864890"/>
              </a:xfrm>
              <a:prstGeom prst="roundRect">
                <a:avLst>
                  <a:gd name="adj" fmla="val 7239"/>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0" name="グループ化 9"/>
              <p:cNvGrpSpPr/>
              <p:nvPr/>
            </p:nvGrpSpPr>
            <p:grpSpPr>
              <a:xfrm>
                <a:off x="5508104" y="2565699"/>
                <a:ext cx="3312368" cy="299049"/>
                <a:chOff x="5436096" y="1761799"/>
                <a:chExt cx="3312368" cy="299049"/>
              </a:xfrm>
            </p:grpSpPr>
            <p:sp>
              <p:nvSpPr>
                <p:cNvPr id="251" name="角丸四角形 250"/>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テキスト ボックス 251"/>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248" name="テキスト ボックス 247"/>
            <p:cNvSpPr txBox="1"/>
            <p:nvPr/>
          </p:nvSpPr>
          <p:spPr>
            <a:xfrm>
              <a:off x="5187020" y="4487086"/>
              <a:ext cx="3129395" cy="600164"/>
            </a:xfrm>
            <a:prstGeom prst="rect">
              <a:avLst/>
            </a:prstGeom>
            <a:noFill/>
          </p:spPr>
          <p:txBody>
            <a:bodyPr wrap="square" rtlCol="0">
              <a:spAutoFit/>
            </a:bodyPr>
            <a:lstStyle/>
            <a:p>
              <a:pPr>
                <a:buBlip>
                  <a:blip r:embed="rId6"/>
                </a:buBlip>
              </a:pPr>
              <a:r>
                <a:rPr lang="en-US" altLang="ja-JP" sz="1100" dirty="0" smtClean="0">
                  <a:latin typeface="Arial" pitchFamily="34" charset="0"/>
                  <a:cs typeface="Arial" pitchFamily="34" charset="0"/>
                </a:rPr>
                <a:t> Companies which want to perform efficient call operations without installation of a special and expensive call centre system</a:t>
              </a:r>
            </a:p>
          </p:txBody>
        </p:sp>
      </p:grpSp>
      <p:sp>
        <p:nvSpPr>
          <p:cNvPr id="256" name="Text Box 8"/>
          <p:cNvSpPr txBox="1">
            <a:spLocks noChangeArrowheads="1"/>
          </p:cNvSpPr>
          <p:nvPr/>
        </p:nvSpPr>
        <p:spPr bwMode="auto">
          <a:xfrm>
            <a:off x="5519916" y="5240217"/>
            <a:ext cx="2159000" cy="1031051"/>
          </a:xfrm>
          <a:prstGeom prst="rect">
            <a:avLst/>
          </a:prstGeom>
          <a:noFill/>
          <a:ln w="9525" algn="ctr">
            <a:noFill/>
            <a:miter lim="800000"/>
            <a:headEnd/>
            <a:tailEnd/>
          </a:ln>
        </p:spPr>
        <p:txBody>
          <a:bodyPr>
            <a:spAutoFit/>
          </a:bodyPr>
          <a:lstStyle/>
          <a:p>
            <a:pPr algn="l">
              <a:spcBef>
                <a:spcPct val="50000"/>
              </a:spcBef>
            </a:pPr>
            <a:r>
              <a:rPr lang="en-US" altLang="ja-JP" sz="1100" b="1" dirty="0">
                <a:solidFill>
                  <a:srgbClr val="005BAC"/>
                </a:solidFill>
                <a:latin typeface="Arial" pitchFamily="34" charset="0"/>
                <a:cs typeface="Arial" pitchFamily="34" charset="0"/>
              </a:rPr>
              <a:t>Login / Logout</a:t>
            </a:r>
          </a:p>
          <a:p>
            <a:pPr algn="l"/>
            <a:r>
              <a:rPr lang="en-US" altLang="ja-JP" sz="1000" b="0" dirty="0">
                <a:solidFill>
                  <a:schemeClr val="tx1"/>
                </a:solidFill>
                <a:latin typeface="Arial" pitchFamily="34" charset="0"/>
                <a:cs typeface="Arial" pitchFamily="34" charset="0"/>
              </a:rPr>
              <a:t>Allows agents to log into a ring group with an ID number. All calls received by the agent are displayed on the report until the agent has logged</a:t>
            </a:r>
            <a:r>
              <a:rPr lang="ja-JP" altLang="en-US" sz="1000" b="0" dirty="0">
                <a:solidFill>
                  <a:schemeClr val="tx1"/>
                </a:solidFill>
                <a:latin typeface="Arial" pitchFamily="34" charset="0"/>
                <a:cs typeface="Arial" pitchFamily="34" charset="0"/>
              </a:rPr>
              <a:t> </a:t>
            </a:r>
            <a:r>
              <a:rPr lang="en-US" altLang="ja-JP" sz="1000" b="0" dirty="0">
                <a:solidFill>
                  <a:schemeClr val="tx1"/>
                </a:solidFill>
                <a:latin typeface="Arial" pitchFamily="34" charset="0"/>
                <a:cs typeface="Arial" pitchFamily="34" charset="0"/>
              </a:rPr>
              <a:t>out.</a:t>
            </a:r>
          </a:p>
        </p:txBody>
      </p:sp>
      <p:pic>
        <p:nvPicPr>
          <p:cNvPr id="257" name="Picture 77" descr="20"/>
          <p:cNvPicPr>
            <a:picLocks noChangeAspect="1" noChangeArrowheads="1"/>
          </p:cNvPicPr>
          <p:nvPr/>
        </p:nvPicPr>
        <p:blipFill>
          <a:blip r:embed="rId7" cstate="print"/>
          <a:srcRect/>
          <a:stretch>
            <a:fillRect/>
          </a:stretch>
        </p:blipFill>
        <p:spPr bwMode="auto">
          <a:xfrm>
            <a:off x="7740352" y="5445224"/>
            <a:ext cx="864096" cy="760112"/>
          </a:xfrm>
          <a:prstGeom prst="rect">
            <a:avLst/>
          </a:prstGeom>
          <a:noFill/>
          <a:ln w="9525">
            <a:noFill/>
            <a:miter lim="800000"/>
            <a:headEnd/>
            <a:tailEnd/>
          </a:ln>
        </p:spPr>
      </p:pic>
      <p:sp>
        <p:nvSpPr>
          <p:cNvPr id="258" name="角丸四角形 2"/>
          <p:cNvSpPr>
            <a:spLocks noChangeArrowheads="1"/>
          </p:cNvSpPr>
          <p:nvPr/>
        </p:nvSpPr>
        <p:spPr bwMode="auto">
          <a:xfrm>
            <a:off x="5508104" y="5190244"/>
            <a:ext cx="3302099" cy="1119076"/>
          </a:xfrm>
          <a:prstGeom prst="roundRect">
            <a:avLst>
              <a:gd name="adj" fmla="val 5805"/>
            </a:avLst>
          </a:prstGeom>
          <a:noFill/>
          <a:ln w="19050" algn="ctr">
            <a:solidFill>
              <a:srgbClr val="00A161"/>
            </a:solidFill>
            <a:round/>
            <a:headEnd/>
            <a:tailEnd/>
          </a:ln>
        </p:spPr>
        <p:txBody>
          <a:bodyPr anchor="ctr"/>
          <a:lstStyle/>
          <a:p>
            <a:endParaRPr lang="ja-JP" altLang="en-US" dirty="0">
              <a:solidFill>
                <a:srgbClr val="005BAC"/>
              </a:solidFill>
            </a:endParaRPr>
          </a:p>
        </p:txBody>
      </p:sp>
      <p:sp>
        <p:nvSpPr>
          <p:cNvPr id="171" name="テキスト ボックス 170"/>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38</a:t>
            </a:r>
            <a:endParaRPr kumimoji="1" lang="ja-JP" altLang="en-US" sz="1300" dirty="0">
              <a:solidFill>
                <a:srgbClr val="595757"/>
              </a:solidFill>
              <a:latin typeface="Calibri" pitchFamily="34" charset="0"/>
            </a:endParaRPr>
          </a:p>
        </p:txBody>
      </p:sp>
      <p:pic>
        <p:nvPicPr>
          <p:cNvPr id="173" name="図 172" descr="NS500.png"/>
          <p:cNvPicPr>
            <a:picLocks noChangeAspect="1"/>
          </p:cNvPicPr>
          <p:nvPr/>
        </p:nvPicPr>
        <p:blipFill>
          <a:blip r:embed="rId8" cstate="print"/>
          <a:stretch>
            <a:fillRect/>
          </a:stretch>
        </p:blipFill>
        <p:spPr>
          <a:xfrm>
            <a:off x="755576" y="1988840"/>
            <a:ext cx="1155256" cy="216024"/>
          </a:xfrm>
          <a:prstGeom prst="rect">
            <a:avLst/>
          </a:prstGeom>
        </p:spPr>
      </p:pic>
      <p:pic>
        <p:nvPicPr>
          <p:cNvPr id="177" name="図 176" descr="NS500.png"/>
          <p:cNvPicPr>
            <a:picLocks noChangeAspect="1"/>
          </p:cNvPicPr>
          <p:nvPr/>
        </p:nvPicPr>
        <p:blipFill>
          <a:blip r:embed="rId8" cstate="print"/>
          <a:stretch>
            <a:fillRect/>
          </a:stretch>
        </p:blipFill>
        <p:spPr>
          <a:xfrm>
            <a:off x="2987824" y="1988840"/>
            <a:ext cx="1155256" cy="216024"/>
          </a:xfrm>
          <a:prstGeom prst="rect">
            <a:avLst/>
          </a:prstGeom>
        </p:spPr>
      </p:pic>
      <p:pic>
        <p:nvPicPr>
          <p:cNvPr id="178" name="図 177" descr="NS500.png"/>
          <p:cNvPicPr>
            <a:picLocks noChangeAspect="1"/>
          </p:cNvPicPr>
          <p:nvPr/>
        </p:nvPicPr>
        <p:blipFill>
          <a:blip r:embed="rId8" cstate="print"/>
          <a:stretch>
            <a:fillRect/>
          </a:stretch>
        </p:blipFill>
        <p:spPr>
          <a:xfrm>
            <a:off x="771498" y="3717032"/>
            <a:ext cx="1155256" cy="216024"/>
          </a:xfrm>
          <a:prstGeom prst="rect">
            <a:avLst/>
          </a:prstGeom>
        </p:spPr>
      </p:pic>
      <p:pic>
        <p:nvPicPr>
          <p:cNvPr id="179" name="図 178" descr="NS500.png"/>
          <p:cNvPicPr>
            <a:picLocks noChangeAspect="1"/>
          </p:cNvPicPr>
          <p:nvPr/>
        </p:nvPicPr>
        <p:blipFill>
          <a:blip r:embed="rId8" cstate="print"/>
          <a:stretch>
            <a:fillRect/>
          </a:stretch>
        </p:blipFill>
        <p:spPr>
          <a:xfrm>
            <a:off x="3059832" y="3717032"/>
            <a:ext cx="1155256" cy="216024"/>
          </a:xfrm>
          <a:prstGeom prst="rect">
            <a:avLst/>
          </a:prstGeom>
        </p:spPr>
      </p:pic>
      <p:pic>
        <p:nvPicPr>
          <p:cNvPr id="180" name="図 179" descr="NS500.png"/>
          <p:cNvPicPr>
            <a:picLocks noChangeAspect="1"/>
          </p:cNvPicPr>
          <p:nvPr/>
        </p:nvPicPr>
        <p:blipFill>
          <a:blip r:embed="rId8" cstate="print"/>
          <a:stretch>
            <a:fillRect/>
          </a:stretch>
        </p:blipFill>
        <p:spPr>
          <a:xfrm>
            <a:off x="827584" y="5301208"/>
            <a:ext cx="1155256" cy="216024"/>
          </a:xfrm>
          <a:prstGeom prst="rect">
            <a:avLst/>
          </a:prstGeom>
        </p:spPr>
      </p:pic>
      <p:pic>
        <p:nvPicPr>
          <p:cNvPr id="182" name="図 181" descr="NS500.png"/>
          <p:cNvPicPr>
            <a:picLocks noChangeAspect="1"/>
          </p:cNvPicPr>
          <p:nvPr/>
        </p:nvPicPr>
        <p:blipFill>
          <a:blip r:embed="rId8" cstate="print"/>
          <a:stretch>
            <a:fillRect/>
          </a:stretch>
        </p:blipFill>
        <p:spPr>
          <a:xfrm>
            <a:off x="3056704" y="5301208"/>
            <a:ext cx="1155256" cy="216024"/>
          </a:xfrm>
          <a:prstGeom prst="rect">
            <a:avLst/>
          </a:prstGeom>
        </p:spPr>
      </p:pic>
      <p:sp>
        <p:nvSpPr>
          <p:cNvPr id="157" name="Text Box 41"/>
          <p:cNvSpPr txBox="1">
            <a:spLocks noChangeArrowheads="1"/>
          </p:cNvSpPr>
          <p:nvPr/>
        </p:nvSpPr>
        <p:spPr bwMode="auto">
          <a:xfrm>
            <a:off x="673177" y="2152909"/>
            <a:ext cx="8206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KX-NS500</a:t>
            </a:r>
            <a:endParaRPr lang="en-US" altLang="ja-JP" sz="900" dirty="0">
              <a:solidFill>
                <a:srgbClr val="005BAC"/>
              </a:solidFill>
            </a:endParaRPr>
          </a:p>
        </p:txBody>
      </p:sp>
      <p:sp>
        <p:nvSpPr>
          <p:cNvPr id="158" name="Text Box 41"/>
          <p:cNvSpPr txBox="1">
            <a:spLocks noChangeArrowheads="1"/>
          </p:cNvSpPr>
          <p:nvPr/>
        </p:nvSpPr>
        <p:spPr bwMode="auto">
          <a:xfrm>
            <a:off x="2895763" y="2152909"/>
            <a:ext cx="8206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KX-NS500</a:t>
            </a:r>
            <a:endParaRPr lang="en-US" altLang="ja-JP" sz="900" dirty="0">
              <a:solidFill>
                <a:srgbClr val="005BAC"/>
              </a:solidFill>
            </a:endParaRPr>
          </a:p>
        </p:txBody>
      </p:sp>
      <p:sp>
        <p:nvSpPr>
          <p:cNvPr id="159" name="Text Box 41"/>
          <p:cNvSpPr txBox="1">
            <a:spLocks noChangeArrowheads="1"/>
          </p:cNvSpPr>
          <p:nvPr/>
        </p:nvSpPr>
        <p:spPr bwMode="auto">
          <a:xfrm>
            <a:off x="672448" y="3892221"/>
            <a:ext cx="8206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KX-NS500</a:t>
            </a:r>
            <a:endParaRPr lang="en-US" altLang="ja-JP" sz="900" dirty="0">
              <a:solidFill>
                <a:srgbClr val="005BAC"/>
              </a:solidFill>
            </a:endParaRPr>
          </a:p>
        </p:txBody>
      </p:sp>
      <p:sp>
        <p:nvSpPr>
          <p:cNvPr id="160" name="Text Box 41"/>
          <p:cNvSpPr txBox="1">
            <a:spLocks noChangeArrowheads="1"/>
          </p:cNvSpPr>
          <p:nvPr/>
        </p:nvSpPr>
        <p:spPr bwMode="auto">
          <a:xfrm>
            <a:off x="1413310" y="5466006"/>
            <a:ext cx="8206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KX-NS500</a:t>
            </a:r>
            <a:endParaRPr lang="en-US" altLang="ja-JP" sz="900" dirty="0">
              <a:solidFill>
                <a:srgbClr val="005BAC"/>
              </a:solidFill>
            </a:endParaRPr>
          </a:p>
        </p:txBody>
      </p:sp>
      <p:sp>
        <p:nvSpPr>
          <p:cNvPr id="161" name="Text Box 41"/>
          <p:cNvSpPr txBox="1">
            <a:spLocks noChangeArrowheads="1"/>
          </p:cNvSpPr>
          <p:nvPr/>
        </p:nvSpPr>
        <p:spPr bwMode="auto">
          <a:xfrm>
            <a:off x="3646287" y="5466006"/>
            <a:ext cx="8206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KX-NS500</a:t>
            </a:r>
            <a:endParaRPr lang="en-US" altLang="ja-JP" sz="900" dirty="0">
              <a:solidFill>
                <a:srgbClr val="005BAC"/>
              </a:solidFill>
            </a:endParaRPr>
          </a:p>
        </p:txBody>
      </p:sp>
      <p:sp>
        <p:nvSpPr>
          <p:cNvPr id="162" name="Text Box 41"/>
          <p:cNvSpPr txBox="1">
            <a:spLocks noChangeArrowheads="1"/>
          </p:cNvSpPr>
          <p:nvPr/>
        </p:nvSpPr>
        <p:spPr bwMode="auto">
          <a:xfrm>
            <a:off x="3656678" y="3881830"/>
            <a:ext cx="8206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900" dirty="0" smtClean="0">
                <a:solidFill>
                  <a:srgbClr val="005BAC"/>
                </a:solidFill>
              </a:rPr>
              <a:t>KX-NS500</a:t>
            </a:r>
            <a:endParaRPr lang="en-US" altLang="ja-JP" sz="900" dirty="0">
              <a:solidFill>
                <a:srgbClr val="005BAC"/>
              </a:solidFill>
            </a:endParaRPr>
          </a:p>
        </p:txBody>
      </p:sp>
    </p:spTree>
    <p:extLst>
      <p:ext uri="{BB962C8B-B14F-4D97-AF65-F5344CB8AC3E}">
        <p14:creationId xmlns:p14="http://schemas.microsoft.com/office/powerpoint/2010/main" val="548736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a:solidFill>
                  <a:srgbClr val="00A161"/>
                </a:solidFill>
                <a:latin typeface="Calibri" pitchFamily="34" charset="0"/>
              </a:rPr>
              <a:t>Call Centre Solution </a:t>
            </a:r>
            <a:r>
              <a:rPr lang="en-US" altLang="ja-JP" b="1" dirty="0" smtClean="0">
                <a:solidFill>
                  <a:srgbClr val="00A161"/>
                </a:solidFill>
                <a:latin typeface="Calibri" pitchFamily="34" charset="0"/>
              </a:rPr>
              <a:t>-Automatic Two-way Recording for Managers-</a:t>
            </a:r>
            <a:endParaRPr kumimoji="1" lang="ja-JP" altLang="en-US" sz="1200" b="1" dirty="0">
              <a:solidFill>
                <a:srgbClr val="00A161"/>
              </a:solidFill>
              <a:latin typeface="Calibri" pitchFamily="34" charset="0"/>
            </a:endParaRPr>
          </a:p>
        </p:txBody>
      </p:sp>
      <p:grpSp>
        <p:nvGrpSpPr>
          <p:cNvPr id="66" name="グループ化 65"/>
          <p:cNvGrpSpPr/>
          <p:nvPr/>
        </p:nvGrpSpPr>
        <p:grpSpPr>
          <a:xfrm>
            <a:off x="107504" y="1620637"/>
            <a:ext cx="5276024" cy="4976715"/>
            <a:chOff x="160072" y="1620637"/>
            <a:chExt cx="5276024" cy="4976715"/>
          </a:xfrm>
        </p:grpSpPr>
        <p:sp>
          <p:nvSpPr>
            <p:cNvPr id="6" name="Text Box 41"/>
            <p:cNvSpPr txBox="1">
              <a:spLocks noChangeArrowheads="1"/>
            </p:cNvSpPr>
            <p:nvPr/>
          </p:nvSpPr>
          <p:spPr bwMode="auto">
            <a:xfrm>
              <a:off x="160072" y="2501656"/>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a:t>
              </a:r>
              <a:endParaRPr lang="en-US" altLang="ja-JP" sz="1000" dirty="0">
                <a:solidFill>
                  <a:srgbClr val="005BAC"/>
                </a:solidFill>
              </a:endParaRPr>
            </a:p>
          </p:txBody>
        </p:sp>
        <p:pic>
          <p:nvPicPr>
            <p:cNvPr id="5" name="Picture 69" descr="24"/>
            <p:cNvPicPr>
              <a:picLocks noChangeAspect="1" noChangeArrowheads="1"/>
            </p:cNvPicPr>
            <p:nvPr/>
          </p:nvPicPr>
          <p:blipFill>
            <a:blip r:embed="rId2" cstate="print"/>
            <a:srcRect/>
            <a:stretch>
              <a:fillRect/>
            </a:stretch>
          </p:blipFill>
          <p:spPr bwMode="auto">
            <a:xfrm>
              <a:off x="376096" y="1984471"/>
              <a:ext cx="375945" cy="517185"/>
            </a:xfrm>
            <a:prstGeom prst="rect">
              <a:avLst/>
            </a:prstGeom>
            <a:noFill/>
            <a:ln w="9525">
              <a:noFill/>
              <a:miter lim="800000"/>
              <a:headEnd/>
              <a:tailEnd/>
            </a:ln>
          </p:spPr>
        </p:pic>
        <p:pic>
          <p:nvPicPr>
            <p:cNvPr id="7" name="Picture 79" descr="E:\篠原様\icon_others from西村さん\others\image_4.png"/>
            <p:cNvPicPr>
              <a:picLocks noChangeAspect="1" noChangeArrowheads="1"/>
            </p:cNvPicPr>
            <p:nvPr/>
          </p:nvPicPr>
          <p:blipFill>
            <a:blip r:embed="rId3" cstate="print"/>
            <a:srcRect/>
            <a:stretch>
              <a:fillRect/>
            </a:stretch>
          </p:blipFill>
          <p:spPr bwMode="auto">
            <a:xfrm>
              <a:off x="2394444" y="1883780"/>
              <a:ext cx="1097436" cy="792089"/>
            </a:xfrm>
            <a:prstGeom prst="rect">
              <a:avLst/>
            </a:prstGeom>
            <a:noFill/>
            <a:ln w="9525">
              <a:noFill/>
              <a:miter lim="800000"/>
              <a:headEnd/>
              <a:tailEnd/>
            </a:ln>
          </p:spPr>
        </p:pic>
        <p:sp>
          <p:nvSpPr>
            <p:cNvPr id="8" name="Text Box 41"/>
            <p:cNvSpPr txBox="1">
              <a:spLocks noChangeArrowheads="1"/>
            </p:cNvSpPr>
            <p:nvPr/>
          </p:nvSpPr>
          <p:spPr bwMode="auto">
            <a:xfrm>
              <a:off x="2627784" y="2631432"/>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Agent </a:t>
              </a:r>
              <a:endParaRPr lang="en-US" altLang="ja-JP" sz="1000" dirty="0">
                <a:solidFill>
                  <a:srgbClr val="005BAC"/>
                </a:solidFill>
              </a:endParaRPr>
            </a:p>
          </p:txBody>
        </p:sp>
        <p:cxnSp>
          <p:nvCxnSpPr>
            <p:cNvPr id="10" name="直線矢印コネクタ 9"/>
            <p:cNvCxnSpPr/>
            <p:nvPr/>
          </p:nvCxnSpPr>
          <p:spPr bwMode="auto">
            <a:xfrm>
              <a:off x="952160" y="2348880"/>
              <a:ext cx="936104" cy="0"/>
            </a:xfrm>
            <a:prstGeom prst="straightConnector1">
              <a:avLst/>
            </a:prstGeom>
            <a:solidFill>
              <a:srgbClr val="CCECFF"/>
            </a:solidFill>
            <a:ln w="25400" cap="flat" cmpd="sng" algn="ctr">
              <a:solidFill>
                <a:srgbClr val="00A16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AutoShape 47"/>
            <p:cNvSpPr>
              <a:spLocks noChangeArrowheads="1"/>
            </p:cNvSpPr>
            <p:nvPr/>
          </p:nvSpPr>
          <p:spPr bwMode="auto">
            <a:xfrm>
              <a:off x="2104288" y="1739765"/>
              <a:ext cx="1747632" cy="1152128"/>
            </a:xfrm>
            <a:prstGeom prst="roundRect">
              <a:avLst>
                <a:gd name="adj" fmla="val 13753"/>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 name="Text Box 41"/>
            <p:cNvSpPr txBox="1">
              <a:spLocks noChangeArrowheads="1"/>
            </p:cNvSpPr>
            <p:nvPr/>
          </p:nvSpPr>
          <p:spPr bwMode="auto">
            <a:xfrm>
              <a:off x="2434000" y="1620637"/>
              <a:ext cx="1007996"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A161"/>
                  </a:solidFill>
                </a:rPr>
                <a:t>All extensions </a:t>
              </a:r>
              <a:endParaRPr lang="en-US" altLang="ja-JP" sz="1000" dirty="0">
                <a:solidFill>
                  <a:srgbClr val="00A161"/>
                </a:solidFill>
              </a:endParaRPr>
            </a:p>
          </p:txBody>
        </p:sp>
        <p:sp>
          <p:nvSpPr>
            <p:cNvPr id="21" name="Text Box 41"/>
            <p:cNvSpPr txBox="1">
              <a:spLocks noChangeArrowheads="1"/>
            </p:cNvSpPr>
            <p:nvPr/>
          </p:nvSpPr>
          <p:spPr bwMode="auto">
            <a:xfrm>
              <a:off x="1096176" y="2102659"/>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Calls </a:t>
              </a:r>
              <a:endParaRPr lang="en-US" altLang="ja-JP" sz="1000" dirty="0">
                <a:solidFill>
                  <a:srgbClr val="005BAC"/>
                </a:solidFill>
              </a:endParaRPr>
            </a:p>
          </p:txBody>
        </p:sp>
        <p:cxnSp>
          <p:nvCxnSpPr>
            <p:cNvPr id="25" name="直線矢印コネクタ 24"/>
            <p:cNvCxnSpPr/>
            <p:nvPr/>
          </p:nvCxnSpPr>
          <p:spPr bwMode="auto">
            <a:xfrm>
              <a:off x="1453622" y="2420888"/>
              <a:ext cx="0" cy="1368152"/>
            </a:xfrm>
            <a:prstGeom prst="straightConnector1">
              <a:avLst/>
            </a:prstGeom>
            <a:solidFill>
              <a:srgbClr val="CCECFF"/>
            </a:solidFill>
            <a:ln w="25400" cap="flat" cmpd="sng" algn="ctr">
              <a:solidFill>
                <a:srgbClr val="00A161"/>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角丸四角形 30"/>
            <p:cNvSpPr/>
            <p:nvPr/>
          </p:nvSpPr>
          <p:spPr>
            <a:xfrm>
              <a:off x="836084" y="2963901"/>
              <a:ext cx="1224136" cy="432048"/>
            </a:xfrm>
            <a:prstGeom prst="roundRect">
              <a:avLst>
                <a:gd name="adj" fmla="val 50000"/>
              </a:avLst>
            </a:prstGeom>
            <a:solidFill>
              <a:srgbClr val="5CB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sz="1000" b="1" dirty="0" smtClean="0">
                  <a:solidFill>
                    <a:schemeClr val="bg1"/>
                  </a:solidFill>
                  <a:latin typeface="Arial" pitchFamily="34" charset="0"/>
                  <a:ea typeface="ＭＳ Ｐゴシック" pitchFamily="50" charset="-128"/>
                </a:rPr>
                <a:t>Automatic </a:t>
              </a:r>
            </a:p>
            <a:p>
              <a:pPr lvl="0" algn="ctr"/>
              <a:r>
                <a:rPr lang="en-US" altLang="ja-JP" sz="1000" b="1" dirty="0" smtClean="0">
                  <a:solidFill>
                    <a:schemeClr val="bg1"/>
                  </a:solidFill>
                  <a:latin typeface="Arial" pitchFamily="34" charset="0"/>
                  <a:ea typeface="ＭＳ Ｐゴシック" pitchFamily="50" charset="-128"/>
                </a:rPr>
                <a:t>recording</a:t>
              </a:r>
              <a:endParaRPr lang="ja-JP" altLang="ja-JP" sz="1000" b="1" dirty="0" smtClean="0">
                <a:solidFill>
                  <a:schemeClr val="bg1"/>
                </a:solidFill>
                <a:latin typeface="Arial" pitchFamily="34" charset="0"/>
                <a:ea typeface="ＭＳ Ｐゴシック" pitchFamily="50" charset="-128"/>
              </a:endParaRPr>
            </a:p>
          </p:txBody>
        </p:sp>
        <p:sp>
          <p:nvSpPr>
            <p:cNvPr id="32" name="直方体 31"/>
            <p:cNvSpPr/>
            <p:nvPr/>
          </p:nvSpPr>
          <p:spPr>
            <a:xfrm>
              <a:off x="1024168" y="3827997"/>
              <a:ext cx="864096" cy="504056"/>
            </a:xfrm>
            <a:prstGeom prst="cube">
              <a:avLst/>
            </a:prstGeom>
            <a:noFill/>
            <a:ln w="19050">
              <a:solidFill>
                <a:srgbClr val="005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rgbClr val="005BAC"/>
                  </a:solidFill>
                  <a:latin typeface="Arial" pitchFamily="34" charset="0"/>
                  <a:cs typeface="Arial" pitchFamily="34" charset="0"/>
                </a:rPr>
                <a:t>UM</a:t>
              </a:r>
            </a:p>
            <a:p>
              <a:pPr algn="ctr"/>
              <a:r>
                <a:rPr lang="en-US" altLang="ja-JP" sz="1000" dirty="0" smtClean="0">
                  <a:solidFill>
                    <a:srgbClr val="005BAC"/>
                  </a:solidFill>
                  <a:latin typeface="Arial" pitchFamily="34" charset="0"/>
                  <a:cs typeface="Arial" pitchFamily="34" charset="0"/>
                </a:rPr>
                <a:t>Mailbox</a:t>
              </a:r>
              <a:endParaRPr kumimoji="1" lang="ja-JP" altLang="en-US" sz="1000" dirty="0">
                <a:solidFill>
                  <a:srgbClr val="005BAC"/>
                </a:solidFill>
                <a:latin typeface="Arial" pitchFamily="34" charset="0"/>
                <a:cs typeface="Arial" pitchFamily="34" charset="0"/>
              </a:endParaRPr>
            </a:p>
          </p:txBody>
        </p:sp>
        <p:grpSp>
          <p:nvGrpSpPr>
            <p:cNvPr id="61" name="グループ化 60"/>
            <p:cNvGrpSpPr/>
            <p:nvPr/>
          </p:nvGrpSpPr>
          <p:grpSpPr>
            <a:xfrm>
              <a:off x="827584" y="5432439"/>
              <a:ext cx="1132688" cy="948889"/>
              <a:chOff x="827584" y="5432439"/>
              <a:chExt cx="1132688" cy="948889"/>
            </a:xfrm>
          </p:grpSpPr>
          <p:pic>
            <p:nvPicPr>
              <p:cNvPr id="33" name="Picture 79" descr="22"/>
              <p:cNvPicPr>
                <a:picLocks noChangeAspect="1" noChangeArrowheads="1"/>
              </p:cNvPicPr>
              <p:nvPr/>
            </p:nvPicPr>
            <p:blipFill>
              <a:blip r:embed="rId4" cstate="print"/>
              <a:srcRect/>
              <a:stretch>
                <a:fillRect/>
              </a:stretch>
            </p:blipFill>
            <p:spPr bwMode="auto">
              <a:xfrm>
                <a:off x="827584" y="5432439"/>
                <a:ext cx="1080000" cy="732865"/>
              </a:xfrm>
              <a:prstGeom prst="rect">
                <a:avLst/>
              </a:prstGeom>
              <a:noFill/>
              <a:ln w="9525">
                <a:noFill/>
                <a:miter lim="800000"/>
                <a:headEnd/>
                <a:tailEnd/>
              </a:ln>
            </p:spPr>
          </p:pic>
          <p:sp>
            <p:nvSpPr>
              <p:cNvPr id="34" name="Text Box 41"/>
              <p:cNvSpPr txBox="1">
                <a:spLocks noChangeArrowheads="1"/>
              </p:cNvSpPr>
              <p:nvPr/>
            </p:nvSpPr>
            <p:spPr bwMode="auto">
              <a:xfrm>
                <a:off x="1024168" y="6135107"/>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Supervisor</a:t>
                </a:r>
                <a:endParaRPr lang="en-US" altLang="ja-JP" sz="1000" dirty="0">
                  <a:solidFill>
                    <a:srgbClr val="005BAC"/>
                  </a:solidFill>
                </a:endParaRPr>
              </a:p>
            </p:txBody>
          </p:sp>
        </p:grpSp>
        <p:cxnSp>
          <p:nvCxnSpPr>
            <p:cNvPr id="40" name="直線矢印コネクタ 39"/>
            <p:cNvCxnSpPr/>
            <p:nvPr/>
          </p:nvCxnSpPr>
          <p:spPr bwMode="auto">
            <a:xfrm>
              <a:off x="1469750" y="4365104"/>
              <a:ext cx="0" cy="936104"/>
            </a:xfrm>
            <a:prstGeom prst="straightConnector1">
              <a:avLst/>
            </a:prstGeom>
            <a:solidFill>
              <a:srgbClr val="CCECFF"/>
            </a:solidFill>
            <a:ln w="25400" cap="flat" cmpd="sng" algn="ctr">
              <a:solidFill>
                <a:srgbClr val="00A161"/>
              </a:solidFill>
              <a:prstDash val="sysDot"/>
              <a:round/>
              <a:headEnd type="arrow"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角丸四角形 43"/>
            <p:cNvSpPr/>
            <p:nvPr/>
          </p:nvSpPr>
          <p:spPr>
            <a:xfrm>
              <a:off x="831004" y="4653136"/>
              <a:ext cx="1224136" cy="432048"/>
            </a:xfrm>
            <a:prstGeom prst="roundRect">
              <a:avLst>
                <a:gd name="adj" fmla="val 50000"/>
              </a:avLst>
            </a:prstGeom>
            <a:solidFill>
              <a:srgbClr val="5CB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sz="1000" b="1" dirty="0" smtClean="0">
                  <a:solidFill>
                    <a:schemeClr val="bg1"/>
                  </a:solidFill>
                  <a:latin typeface="Arial" pitchFamily="34" charset="0"/>
                  <a:ea typeface="ＭＳ Ｐゴシック" pitchFamily="50" charset="-128"/>
                </a:rPr>
                <a:t>Confirm the conversation</a:t>
              </a:r>
              <a:endParaRPr lang="ja-JP" altLang="ja-JP" sz="1000" b="1" dirty="0" smtClean="0">
                <a:solidFill>
                  <a:schemeClr val="bg1"/>
                </a:solidFill>
                <a:latin typeface="Arial" pitchFamily="34" charset="0"/>
                <a:ea typeface="ＭＳ Ｐゴシック" pitchFamily="50" charset="-128"/>
              </a:endParaRPr>
            </a:p>
          </p:txBody>
        </p:sp>
        <p:sp>
          <p:nvSpPr>
            <p:cNvPr id="46" name="Text Box 41"/>
            <p:cNvSpPr txBox="1">
              <a:spLocks noChangeArrowheads="1"/>
            </p:cNvSpPr>
            <p:nvPr/>
          </p:nvSpPr>
          <p:spPr bwMode="auto">
            <a:xfrm>
              <a:off x="2460136" y="3045434"/>
              <a:ext cx="1805302" cy="246221"/>
            </a:xfrm>
            <a:prstGeom prst="rect">
              <a:avLst/>
            </a:prstGeom>
            <a:noFill/>
            <a:ln>
              <a:noFill/>
            </a:ln>
            <a:extLst/>
          </p:spPr>
          <p:txBody>
            <a:bodyPr wrap="non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eaLnBrk="1" hangingPunct="1">
                <a:defRPr/>
              </a:pPr>
              <a:r>
                <a:rPr lang="en-US" altLang="ja-JP" sz="1000" dirty="0" smtClean="0">
                  <a:solidFill>
                    <a:srgbClr val="595757"/>
                  </a:solidFill>
                  <a:cs typeface="Arial" pitchFamily="34" charset="0"/>
                </a:rPr>
                <a:t>Web</a:t>
              </a:r>
              <a:r>
                <a:rPr lang="ja-JP" altLang="en-US" sz="1000" dirty="0" smtClean="0">
                  <a:solidFill>
                    <a:srgbClr val="595757"/>
                  </a:solidFill>
                  <a:cs typeface="Arial" pitchFamily="34" charset="0"/>
                </a:rPr>
                <a:t> </a:t>
              </a:r>
              <a:r>
                <a:rPr lang="en-US" altLang="ja-JP" sz="1000" dirty="0" smtClean="0">
                  <a:solidFill>
                    <a:srgbClr val="595757"/>
                  </a:solidFill>
                  <a:cs typeface="Arial" pitchFamily="34" charset="0"/>
                </a:rPr>
                <a:t>Maintenance</a:t>
              </a:r>
              <a:r>
                <a:rPr lang="ja-JP" altLang="en-US" sz="1000" dirty="0" smtClean="0">
                  <a:solidFill>
                    <a:srgbClr val="595757"/>
                  </a:solidFill>
                  <a:cs typeface="Arial" pitchFamily="34" charset="0"/>
                </a:rPr>
                <a:t> </a:t>
              </a:r>
              <a:r>
                <a:rPr lang="en-US" altLang="ja-JP" sz="1000" dirty="0" smtClean="0">
                  <a:solidFill>
                    <a:srgbClr val="595757"/>
                  </a:solidFill>
                  <a:cs typeface="Arial" pitchFamily="34" charset="0"/>
                </a:rPr>
                <a:t>Console</a:t>
              </a:r>
            </a:p>
          </p:txBody>
        </p:sp>
        <p:pic>
          <p:nvPicPr>
            <p:cNvPr id="47" name="Picture 19"/>
            <p:cNvPicPr>
              <a:picLocks noChangeAspect="1" noChangeArrowheads="1"/>
            </p:cNvPicPr>
            <p:nvPr/>
          </p:nvPicPr>
          <p:blipFill>
            <a:blip r:embed="rId5" cstate="print"/>
            <a:srcRect/>
            <a:stretch>
              <a:fillRect/>
            </a:stretch>
          </p:blipFill>
          <p:spPr bwMode="auto">
            <a:xfrm>
              <a:off x="2536336" y="3323941"/>
              <a:ext cx="2088232" cy="1630537"/>
            </a:xfrm>
            <a:prstGeom prst="rect">
              <a:avLst/>
            </a:prstGeom>
            <a:noFill/>
            <a:ln w="9525">
              <a:solidFill>
                <a:schemeClr val="bg2"/>
              </a:solidFill>
              <a:miter lim="800000"/>
              <a:headEnd/>
              <a:tailEnd/>
            </a:ln>
          </p:spPr>
        </p:pic>
        <p:pic>
          <p:nvPicPr>
            <p:cNvPr id="49" name="Picture 20"/>
            <p:cNvPicPr>
              <a:picLocks noChangeAspect="1" noChangeArrowheads="1"/>
            </p:cNvPicPr>
            <p:nvPr/>
          </p:nvPicPr>
          <p:blipFill>
            <a:blip r:embed="rId6" cstate="print"/>
            <a:srcRect/>
            <a:stretch>
              <a:fillRect/>
            </a:stretch>
          </p:blipFill>
          <p:spPr bwMode="auto">
            <a:xfrm>
              <a:off x="2176296" y="5196149"/>
              <a:ext cx="1484685" cy="1309496"/>
            </a:xfrm>
            <a:prstGeom prst="rect">
              <a:avLst/>
            </a:prstGeom>
            <a:noFill/>
            <a:ln w="9525">
              <a:solidFill>
                <a:schemeClr val="bg2"/>
              </a:solidFill>
              <a:miter lim="800000"/>
              <a:headEnd/>
              <a:tailEnd/>
            </a:ln>
          </p:spPr>
        </p:pic>
        <p:cxnSp>
          <p:nvCxnSpPr>
            <p:cNvPr id="50" name="直線矢印コネクタ 25"/>
            <p:cNvCxnSpPr>
              <a:cxnSpLocks noChangeShapeType="1"/>
            </p:cNvCxnSpPr>
            <p:nvPr/>
          </p:nvCxnSpPr>
          <p:spPr bwMode="auto">
            <a:xfrm flipH="1">
              <a:off x="3256416" y="5412173"/>
              <a:ext cx="760984" cy="288032"/>
            </a:xfrm>
            <a:prstGeom prst="straightConnector1">
              <a:avLst/>
            </a:prstGeom>
            <a:noFill/>
            <a:ln w="25400" algn="ctr">
              <a:solidFill>
                <a:srgbClr val="EA5550"/>
              </a:solidFill>
              <a:round/>
              <a:headEnd/>
              <a:tailEnd type="arrow" w="med" len="med"/>
            </a:ln>
          </p:spPr>
        </p:cxnSp>
        <p:cxnSp>
          <p:nvCxnSpPr>
            <p:cNvPr id="51" name="直線矢印コネクタ 26"/>
            <p:cNvCxnSpPr>
              <a:cxnSpLocks noChangeShapeType="1"/>
            </p:cNvCxnSpPr>
            <p:nvPr/>
          </p:nvCxnSpPr>
          <p:spPr bwMode="auto">
            <a:xfrm>
              <a:off x="3040392" y="4980125"/>
              <a:ext cx="936104" cy="216024"/>
            </a:xfrm>
            <a:prstGeom prst="straightConnector1">
              <a:avLst/>
            </a:prstGeom>
            <a:noFill/>
            <a:ln w="25400" algn="ctr">
              <a:solidFill>
                <a:srgbClr val="EA5550"/>
              </a:solidFill>
              <a:prstDash val="sysDot"/>
              <a:round/>
              <a:headEnd/>
              <a:tailEnd type="arrow" w="med" len="med"/>
            </a:ln>
          </p:spPr>
        </p:cxnSp>
        <p:grpSp>
          <p:nvGrpSpPr>
            <p:cNvPr id="11" name="グループ化 52"/>
            <p:cNvGrpSpPr/>
            <p:nvPr/>
          </p:nvGrpSpPr>
          <p:grpSpPr>
            <a:xfrm>
              <a:off x="4024880" y="5196149"/>
              <a:ext cx="1267200" cy="576064"/>
              <a:chOff x="4188336" y="5301208"/>
              <a:chExt cx="1267200" cy="576064"/>
            </a:xfrm>
          </p:grpSpPr>
          <p:pic>
            <p:nvPicPr>
              <p:cNvPr id="52" name="Picture 20"/>
              <p:cNvPicPr>
                <a:picLocks noChangeAspect="1" noChangeArrowheads="1"/>
              </p:cNvPicPr>
              <p:nvPr/>
            </p:nvPicPr>
            <p:blipFill>
              <a:blip r:embed="rId7" cstate="print"/>
              <a:srcRect/>
              <a:stretch>
                <a:fillRect/>
              </a:stretch>
            </p:blipFill>
            <p:spPr bwMode="auto">
              <a:xfrm>
                <a:off x="4211960" y="5301208"/>
                <a:ext cx="1230660" cy="554826"/>
              </a:xfrm>
              <a:prstGeom prst="rect">
                <a:avLst/>
              </a:prstGeom>
              <a:noFill/>
              <a:ln w="28575">
                <a:solidFill>
                  <a:srgbClr val="FF9933"/>
                </a:solidFill>
                <a:miter lim="800000"/>
                <a:headEnd/>
                <a:tailEnd/>
              </a:ln>
            </p:spPr>
          </p:pic>
          <p:sp>
            <p:nvSpPr>
              <p:cNvPr id="48" name="正方形/長方形 1"/>
              <p:cNvSpPr>
                <a:spLocks noChangeArrowheads="1"/>
              </p:cNvSpPr>
              <p:nvPr/>
            </p:nvSpPr>
            <p:spPr bwMode="auto">
              <a:xfrm>
                <a:off x="4188336" y="5301208"/>
                <a:ext cx="1267200" cy="576064"/>
              </a:xfrm>
              <a:prstGeom prst="rect">
                <a:avLst/>
              </a:prstGeom>
              <a:noFill/>
              <a:ln w="25400" algn="ctr">
                <a:solidFill>
                  <a:srgbClr val="EA5550"/>
                </a:solidFill>
                <a:round/>
                <a:headEnd/>
                <a:tailEnd/>
              </a:ln>
            </p:spPr>
            <p:txBody>
              <a:bodyPr anchor="ctr"/>
              <a:lstStyle/>
              <a:p>
                <a:endParaRPr lang="ja-JP" altLang="en-US"/>
              </a:p>
            </p:txBody>
          </p:sp>
        </p:grpSp>
        <p:sp>
          <p:nvSpPr>
            <p:cNvPr id="55" name="正方形/長方形 1"/>
            <p:cNvSpPr>
              <a:spLocks noChangeArrowheads="1"/>
            </p:cNvSpPr>
            <p:nvPr/>
          </p:nvSpPr>
          <p:spPr bwMode="auto">
            <a:xfrm>
              <a:off x="2464328" y="4764101"/>
              <a:ext cx="576064" cy="216024"/>
            </a:xfrm>
            <a:prstGeom prst="rect">
              <a:avLst/>
            </a:prstGeom>
            <a:noFill/>
            <a:ln w="25400" algn="ctr">
              <a:solidFill>
                <a:srgbClr val="EA5550"/>
              </a:solidFill>
              <a:round/>
              <a:headEnd/>
              <a:tailEnd/>
            </a:ln>
          </p:spPr>
          <p:txBody>
            <a:bodyPr anchor="ctr"/>
            <a:lstStyle/>
            <a:p>
              <a:endParaRPr lang="ja-JP" altLang="en-US"/>
            </a:p>
          </p:txBody>
        </p:sp>
        <p:sp>
          <p:nvSpPr>
            <p:cNvPr id="57" name="AutoShape 47"/>
            <p:cNvSpPr>
              <a:spLocks noChangeArrowheads="1"/>
            </p:cNvSpPr>
            <p:nvPr/>
          </p:nvSpPr>
          <p:spPr bwMode="auto">
            <a:xfrm>
              <a:off x="2123728" y="2996952"/>
              <a:ext cx="3312368" cy="3600400"/>
            </a:xfrm>
            <a:prstGeom prst="roundRect">
              <a:avLst>
                <a:gd name="adj" fmla="val 7101"/>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cxnSp>
          <p:nvCxnSpPr>
            <p:cNvPr id="62" name="直線コネクタ 61"/>
            <p:cNvCxnSpPr/>
            <p:nvPr/>
          </p:nvCxnSpPr>
          <p:spPr>
            <a:xfrm flipV="1">
              <a:off x="1907704" y="5013176"/>
              <a:ext cx="216024" cy="639688"/>
            </a:xfrm>
            <a:prstGeom prst="line">
              <a:avLst/>
            </a:prstGeom>
            <a:ln>
              <a:solidFill>
                <a:srgbClr val="00A161"/>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835696" y="6165304"/>
              <a:ext cx="288032" cy="288032"/>
            </a:xfrm>
            <a:prstGeom prst="line">
              <a:avLst/>
            </a:prstGeom>
            <a:ln>
              <a:solidFill>
                <a:srgbClr val="00A161"/>
              </a:solidFill>
              <a:prstDash val="sysDot"/>
            </a:ln>
          </p:spPr>
          <p:style>
            <a:lnRef idx="1">
              <a:schemeClr val="accent1"/>
            </a:lnRef>
            <a:fillRef idx="0">
              <a:schemeClr val="accent1"/>
            </a:fillRef>
            <a:effectRef idx="0">
              <a:schemeClr val="accent1"/>
            </a:effectRef>
            <a:fontRef idx="minor">
              <a:schemeClr val="tx1"/>
            </a:fontRef>
          </p:style>
        </p:cxnSp>
      </p:grpSp>
      <p:sp>
        <p:nvSpPr>
          <p:cNvPr id="53" name="テキスト ボックス 52"/>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39</a:t>
            </a:r>
            <a:endParaRPr kumimoji="1" lang="ja-JP" altLang="en-US" sz="1300" dirty="0">
              <a:solidFill>
                <a:srgbClr val="595757"/>
              </a:solidFill>
              <a:latin typeface="Calibri" pitchFamily="34" charset="0"/>
            </a:endParaRPr>
          </a:p>
        </p:txBody>
      </p:sp>
      <p:grpSp>
        <p:nvGrpSpPr>
          <p:cNvPr id="59" name="グループ化 58"/>
          <p:cNvGrpSpPr/>
          <p:nvPr/>
        </p:nvGrpSpPr>
        <p:grpSpPr>
          <a:xfrm>
            <a:off x="5508104" y="1748907"/>
            <a:ext cx="3312368" cy="2544189"/>
            <a:chOff x="5508104" y="1748907"/>
            <a:chExt cx="3312368" cy="2544189"/>
          </a:xfrm>
        </p:grpSpPr>
        <p:grpSp>
          <p:nvGrpSpPr>
            <p:cNvPr id="13" name="グループ化 11"/>
            <p:cNvGrpSpPr/>
            <p:nvPr/>
          </p:nvGrpSpPr>
          <p:grpSpPr>
            <a:xfrm>
              <a:off x="5508104" y="1748907"/>
              <a:ext cx="3312368" cy="2544189"/>
              <a:chOff x="5508104" y="2565699"/>
              <a:chExt cx="3312368" cy="2544189"/>
            </a:xfrm>
          </p:grpSpPr>
          <p:sp>
            <p:nvSpPr>
              <p:cNvPr id="80" name="角丸四角形 79"/>
              <p:cNvSpPr/>
              <p:nvPr/>
            </p:nvSpPr>
            <p:spPr>
              <a:xfrm>
                <a:off x="5508104" y="2780926"/>
                <a:ext cx="3312368" cy="2328962"/>
              </a:xfrm>
              <a:prstGeom prst="roundRect">
                <a:avLst>
                  <a:gd name="adj" fmla="val 4389"/>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9"/>
              <p:cNvGrpSpPr/>
              <p:nvPr/>
            </p:nvGrpSpPr>
            <p:grpSpPr>
              <a:xfrm>
                <a:off x="5508104" y="2565699"/>
                <a:ext cx="3312368" cy="299049"/>
                <a:chOff x="5436096" y="1761799"/>
                <a:chExt cx="3312368" cy="299049"/>
              </a:xfrm>
            </p:grpSpPr>
            <p:sp>
              <p:nvSpPr>
                <p:cNvPr id="82" name="角丸四角形 81"/>
                <p:cNvSpPr/>
                <p:nvPr/>
              </p:nvSpPr>
              <p:spPr>
                <a:xfrm>
                  <a:off x="5436096" y="1772816"/>
                  <a:ext cx="3312368" cy="288032"/>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54" name="テキスト ボックス 2"/>
            <p:cNvSpPr txBox="1"/>
            <p:nvPr/>
          </p:nvSpPr>
          <p:spPr>
            <a:xfrm>
              <a:off x="5552172" y="2086118"/>
              <a:ext cx="3124284" cy="2123658"/>
            </a:xfrm>
            <a:prstGeom prst="rect">
              <a:avLst/>
            </a:prstGeom>
            <a:noFill/>
          </p:spPr>
          <p:txBody>
            <a:bodyPr wrap="square" rtlCol="0">
              <a:spAutoFit/>
            </a:bodyPr>
            <a:lstStyle/>
            <a:p>
              <a:pPr>
                <a:buBlip>
                  <a:blip r:embed="rId8"/>
                </a:buBlip>
              </a:pPr>
              <a:r>
                <a:rPr lang="en-US" altLang="ja-JP" sz="1100" dirty="0" smtClean="0">
                  <a:latin typeface="Arial" pitchFamily="34" charset="0"/>
                  <a:cs typeface="Arial" pitchFamily="34" charset="0"/>
                </a:rPr>
                <a:t> Extensions can be </a:t>
              </a:r>
              <a:r>
                <a:rPr lang="en-US" altLang="ja-JP" sz="1100" dirty="0">
                  <a:latin typeface="Arial" pitchFamily="34" charset="0"/>
                  <a:cs typeface="Arial" pitchFamily="34" charset="0"/>
                </a:rPr>
                <a:t>assigned to a </a:t>
              </a:r>
              <a:r>
                <a:rPr lang="en-US" altLang="ja-JP" sz="1100" dirty="0" smtClean="0">
                  <a:latin typeface="Arial" pitchFamily="34" charset="0"/>
                  <a:cs typeface="Arial" pitchFamily="34" charset="0"/>
                </a:rPr>
                <a:t>supervisor.</a:t>
              </a:r>
            </a:p>
            <a:p>
              <a:pPr>
                <a:buBlip>
                  <a:blip r:embed="rId9"/>
                </a:buBlip>
              </a:pPr>
              <a:endParaRPr lang="en-US" altLang="ja-JP" sz="1100" dirty="0">
                <a:solidFill>
                  <a:srgbClr val="FF0000"/>
                </a:solidFill>
                <a:latin typeface="Arial" pitchFamily="34" charset="0"/>
                <a:cs typeface="Arial" pitchFamily="34" charset="0"/>
              </a:endParaRPr>
            </a:p>
            <a:p>
              <a:pPr>
                <a:buBlip>
                  <a:blip r:embed="rId8"/>
                </a:buBlip>
              </a:pPr>
              <a:r>
                <a:rPr lang="en-US" altLang="ja-JP" sz="1100" dirty="0" smtClean="0">
                  <a:solidFill>
                    <a:srgbClr val="FF0000"/>
                  </a:solidFill>
                  <a:latin typeface="Arial" pitchFamily="34" charset="0"/>
                  <a:cs typeface="Arial" pitchFamily="34" charset="0"/>
                </a:rPr>
                <a:t> </a:t>
              </a:r>
              <a:r>
                <a:rPr lang="en-US" altLang="ja-JP" sz="1100" dirty="0" smtClean="0">
                  <a:latin typeface="Arial" pitchFamily="34" charset="0"/>
                  <a:cs typeface="Arial" pitchFamily="34" charset="0"/>
                </a:rPr>
                <a:t>Supervisors </a:t>
              </a:r>
              <a:r>
                <a:rPr lang="en-US" altLang="ja-JP" sz="1100" dirty="0">
                  <a:latin typeface="Arial" pitchFamily="34" charset="0"/>
                  <a:cs typeface="Arial" pitchFamily="34" charset="0"/>
                </a:rPr>
                <a:t>can listen to the recorded conversation through the</a:t>
              </a:r>
              <a:r>
                <a:rPr lang="ja-JP" altLang="en-US" sz="1100" dirty="0">
                  <a:latin typeface="Arial" pitchFamily="34" charset="0"/>
                  <a:cs typeface="Arial" pitchFamily="34" charset="0"/>
                </a:rPr>
                <a:t> </a:t>
              </a:r>
              <a:r>
                <a:rPr lang="en-US" altLang="ja-JP" sz="1100" dirty="0">
                  <a:latin typeface="Arial" pitchFamily="34" charset="0"/>
                  <a:cs typeface="Arial" pitchFamily="34" charset="0"/>
                </a:rPr>
                <a:t>Web Maintenance Console. </a:t>
              </a:r>
              <a:endParaRPr lang="en-US" altLang="ja-JP" sz="1100" dirty="0" smtClean="0">
                <a:latin typeface="Arial" pitchFamily="34" charset="0"/>
                <a:cs typeface="Arial" pitchFamily="34" charset="0"/>
              </a:endParaRPr>
            </a:p>
            <a:p>
              <a:pPr>
                <a:buBlip>
                  <a:blip r:embed="rId9"/>
                </a:buBlip>
              </a:pPr>
              <a:endParaRPr lang="en-US" altLang="ja-JP" sz="1100" dirty="0">
                <a:latin typeface="Arial" pitchFamily="34" charset="0"/>
                <a:cs typeface="Arial" pitchFamily="34" charset="0"/>
              </a:endParaRPr>
            </a:p>
            <a:p>
              <a:pPr>
                <a:buBlip>
                  <a:blip r:embed="rId8"/>
                </a:buBlip>
              </a:pPr>
              <a:r>
                <a:rPr lang="en-US" altLang="ja-JP" sz="1100" dirty="0" smtClean="0">
                  <a:latin typeface="Arial" pitchFamily="34" charset="0"/>
                  <a:cs typeface="Arial" pitchFamily="34" charset="0"/>
                </a:rPr>
                <a:t> Recorded data can be played back anytime the supervisor requires.</a:t>
              </a:r>
            </a:p>
            <a:p>
              <a:pPr>
                <a:buBlip>
                  <a:blip r:embed="rId9"/>
                </a:buBlip>
              </a:pPr>
              <a:endParaRPr lang="en-US" altLang="ja-JP" sz="1100" dirty="0">
                <a:latin typeface="Arial" pitchFamily="34" charset="0"/>
                <a:cs typeface="Arial" pitchFamily="34" charset="0"/>
              </a:endParaRPr>
            </a:p>
            <a:p>
              <a:pPr>
                <a:buBlip>
                  <a:blip r:embed="rId8"/>
                </a:buBlip>
              </a:pPr>
              <a:r>
                <a:rPr lang="en-US" altLang="ja-JP" sz="1100" dirty="0" smtClean="0">
                  <a:latin typeface="Arial" pitchFamily="34" charset="0"/>
                  <a:cs typeface="Arial" pitchFamily="34" charset="0"/>
                </a:rPr>
                <a:t> Recorded data can be used to understand problems with agents, and then instruct those agents to improve customer service.</a:t>
              </a:r>
            </a:p>
          </p:txBody>
        </p:sp>
      </p:grpSp>
      <p:grpSp>
        <p:nvGrpSpPr>
          <p:cNvPr id="58" name="グループ化 57"/>
          <p:cNvGrpSpPr/>
          <p:nvPr/>
        </p:nvGrpSpPr>
        <p:grpSpPr>
          <a:xfrm>
            <a:off x="5508104" y="4581128"/>
            <a:ext cx="3312368" cy="1212268"/>
            <a:chOff x="5508104" y="3512876"/>
            <a:chExt cx="3312368" cy="1212268"/>
          </a:xfrm>
        </p:grpSpPr>
        <p:grpSp>
          <p:nvGrpSpPr>
            <p:cNvPr id="16" name="グループ化 11"/>
            <p:cNvGrpSpPr/>
            <p:nvPr/>
          </p:nvGrpSpPr>
          <p:grpSpPr>
            <a:xfrm>
              <a:off x="5508104" y="3512876"/>
              <a:ext cx="3312368" cy="1212268"/>
              <a:chOff x="5508104" y="2565699"/>
              <a:chExt cx="3312368" cy="1212268"/>
            </a:xfrm>
          </p:grpSpPr>
          <p:sp>
            <p:nvSpPr>
              <p:cNvPr id="87" name="角丸四角形 86"/>
              <p:cNvSpPr/>
              <p:nvPr/>
            </p:nvSpPr>
            <p:spPr>
              <a:xfrm>
                <a:off x="5508104" y="2780929"/>
                <a:ext cx="3312368" cy="997038"/>
              </a:xfrm>
              <a:prstGeom prst="roundRect">
                <a:avLst>
                  <a:gd name="adj" fmla="val 8846"/>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9"/>
              <p:cNvGrpSpPr/>
              <p:nvPr/>
            </p:nvGrpSpPr>
            <p:grpSpPr>
              <a:xfrm>
                <a:off x="5508104" y="2565699"/>
                <a:ext cx="3312368" cy="299049"/>
                <a:chOff x="5436096" y="1761799"/>
                <a:chExt cx="3312368" cy="299049"/>
              </a:xfrm>
            </p:grpSpPr>
            <p:sp>
              <p:nvSpPr>
                <p:cNvPr id="89" name="角丸四角形 88"/>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56" name="テキスト ボックス 55"/>
            <p:cNvSpPr txBox="1"/>
            <p:nvPr/>
          </p:nvSpPr>
          <p:spPr>
            <a:xfrm>
              <a:off x="5547060" y="3850882"/>
              <a:ext cx="3129395" cy="769441"/>
            </a:xfrm>
            <a:prstGeom prst="rect">
              <a:avLst/>
            </a:prstGeom>
            <a:noFill/>
          </p:spPr>
          <p:txBody>
            <a:bodyPr wrap="square" rtlCol="0">
              <a:spAutoFit/>
            </a:bodyPr>
            <a:lstStyle/>
            <a:p>
              <a:pPr>
                <a:buBlip>
                  <a:blip r:embed="rId10"/>
                </a:buBlip>
              </a:pPr>
              <a:r>
                <a:rPr lang="en-US" altLang="ja-JP" sz="1100" dirty="0" smtClean="0">
                  <a:latin typeface="Arial" pitchFamily="34" charset="0"/>
                  <a:cs typeface="Arial" pitchFamily="34" charset="0"/>
                </a:rPr>
                <a:t> Companies that want to educate employees</a:t>
              </a:r>
            </a:p>
            <a:p>
              <a:pPr>
                <a:buBlip>
                  <a:blip r:embed="rId10"/>
                </a:buBlip>
              </a:pPr>
              <a:endParaRPr lang="en-US" altLang="ja-JP" sz="1100" dirty="0">
                <a:latin typeface="Arial" pitchFamily="34" charset="0"/>
                <a:cs typeface="Arial" pitchFamily="34" charset="0"/>
              </a:endParaRPr>
            </a:p>
            <a:p>
              <a:pPr>
                <a:buBlip>
                  <a:blip r:embed="rId10"/>
                </a:buBlip>
              </a:pPr>
              <a:r>
                <a:rPr lang="en-US" altLang="ja-JP" sz="1100" dirty="0" smtClean="0">
                  <a:latin typeface="Arial" pitchFamily="34" charset="0"/>
                  <a:cs typeface="Arial" pitchFamily="34" charset="0"/>
                </a:rPr>
                <a:t> Companies receiving increasing</a:t>
              </a: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numbers of complaints from customers</a:t>
              </a:r>
              <a:endParaRPr lang="en-US" altLang="ja-JP" sz="1000" b="1" dirty="0" smtClean="0">
                <a:latin typeface="Arial" pitchFamily="34" charset="0"/>
                <a:cs typeface="Arial" pitchFamily="34" charset="0"/>
              </a:endParaRPr>
            </a:p>
          </p:txBody>
        </p:sp>
      </p:grpSp>
      <p:sp>
        <p:nvSpPr>
          <p:cNvPr id="60" name="テキスト ボックス 59"/>
          <p:cNvSpPr txBox="1"/>
          <p:nvPr/>
        </p:nvSpPr>
        <p:spPr>
          <a:xfrm>
            <a:off x="251520" y="836712"/>
            <a:ext cx="8640960" cy="276999"/>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Calls to and from all extensions can be automatically recorded to a mailbox. </a:t>
            </a:r>
            <a:endParaRPr lang="ja-JP" altLang="en-US" sz="1200" dirty="0">
              <a:solidFill>
                <a:srgbClr val="595757"/>
              </a:solidFill>
              <a:latin typeface="Arial" pitchFamily="34" charset="0"/>
              <a:cs typeface="Arial" pitchFamily="34" charset="0"/>
            </a:endParaRPr>
          </a:p>
        </p:txBody>
      </p:sp>
    </p:spTree>
    <p:extLst>
      <p:ext uri="{BB962C8B-B14F-4D97-AF65-F5344CB8AC3E}">
        <p14:creationId xmlns:p14="http://schemas.microsoft.com/office/powerpoint/2010/main" val="337131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直線矢印コネクタ 93"/>
          <p:cNvCxnSpPr>
            <a:stCxn id="73" idx="3"/>
            <a:endCxn id="49" idx="1"/>
          </p:cNvCxnSpPr>
          <p:nvPr/>
        </p:nvCxnSpPr>
        <p:spPr bwMode="auto">
          <a:xfrm>
            <a:off x="1043608" y="2308851"/>
            <a:ext cx="2571285" cy="1435"/>
          </a:xfrm>
          <a:prstGeom prst="straightConnector1">
            <a:avLst/>
          </a:prstGeom>
          <a:solidFill>
            <a:srgbClr val="CCECFF"/>
          </a:solidFill>
          <a:ln w="25400" cap="flat" cmpd="sng" algn="ctr">
            <a:solidFill>
              <a:srgbClr val="00A161"/>
            </a:solidFill>
            <a:prstDash val="solid"/>
            <a:round/>
            <a:headEnd type="triangl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00A161"/>
                </a:solidFill>
                <a:latin typeface="Calibri" pitchFamily="34" charset="0"/>
              </a:rPr>
              <a:t>Call Centre Solution </a:t>
            </a:r>
            <a:r>
              <a:rPr lang="en-US" altLang="ja-JP" b="1" dirty="0" smtClean="0">
                <a:solidFill>
                  <a:srgbClr val="00A161"/>
                </a:solidFill>
                <a:latin typeface="Calibri" pitchFamily="34" charset="0"/>
              </a:rPr>
              <a:t>-NAS Supported-</a:t>
            </a:r>
            <a:endParaRPr kumimoji="1" lang="ja-JP" altLang="en-US" b="1" dirty="0">
              <a:solidFill>
                <a:srgbClr val="00A161"/>
              </a:solidFill>
              <a:latin typeface="Calibri" pitchFamily="34" charset="0"/>
            </a:endParaRPr>
          </a:p>
        </p:txBody>
      </p:sp>
      <p:grpSp>
        <p:nvGrpSpPr>
          <p:cNvPr id="2" name="グループ化 21"/>
          <p:cNvGrpSpPr/>
          <p:nvPr/>
        </p:nvGrpSpPr>
        <p:grpSpPr>
          <a:xfrm>
            <a:off x="5508104" y="1988840"/>
            <a:ext cx="3312368" cy="1106652"/>
            <a:chOff x="5508104" y="2565699"/>
            <a:chExt cx="3312368" cy="1106652"/>
          </a:xfrm>
        </p:grpSpPr>
        <p:grpSp>
          <p:nvGrpSpPr>
            <p:cNvPr id="3" name="グループ化 11"/>
            <p:cNvGrpSpPr/>
            <p:nvPr/>
          </p:nvGrpSpPr>
          <p:grpSpPr>
            <a:xfrm>
              <a:off x="5508104" y="2565699"/>
              <a:ext cx="3312368" cy="1080120"/>
              <a:chOff x="5508104" y="2565699"/>
              <a:chExt cx="3312368" cy="1080120"/>
            </a:xfrm>
          </p:grpSpPr>
          <p:sp>
            <p:nvSpPr>
              <p:cNvPr id="25" name="角丸四角形 24"/>
              <p:cNvSpPr/>
              <p:nvPr/>
            </p:nvSpPr>
            <p:spPr>
              <a:xfrm>
                <a:off x="5508104" y="2780927"/>
                <a:ext cx="3312368" cy="864892"/>
              </a:xfrm>
              <a:prstGeom prst="roundRect">
                <a:avLst>
                  <a:gd name="adj" fmla="val 4389"/>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9"/>
              <p:cNvGrpSpPr/>
              <p:nvPr/>
            </p:nvGrpSpPr>
            <p:grpSpPr>
              <a:xfrm>
                <a:off x="5508104" y="2565699"/>
                <a:ext cx="3312368" cy="299049"/>
                <a:chOff x="5436096" y="1761799"/>
                <a:chExt cx="3312368" cy="299049"/>
              </a:xfrm>
            </p:grpSpPr>
            <p:sp>
              <p:nvSpPr>
                <p:cNvPr id="27" name="角丸四角形 26"/>
                <p:cNvSpPr/>
                <p:nvPr/>
              </p:nvSpPr>
              <p:spPr>
                <a:xfrm>
                  <a:off x="5436096" y="1772816"/>
                  <a:ext cx="3312368" cy="288032"/>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24" name="テキスト ボックス 2"/>
            <p:cNvSpPr txBox="1"/>
            <p:nvPr/>
          </p:nvSpPr>
          <p:spPr>
            <a:xfrm>
              <a:off x="5552172" y="2902910"/>
              <a:ext cx="3124284" cy="769441"/>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Supervisors can use the backup data to understand problems or opportunities relating to customer service.</a:t>
              </a:r>
            </a:p>
            <a:p>
              <a:endParaRPr lang="en-US" altLang="ja-JP" sz="1100" dirty="0" smtClean="0">
                <a:latin typeface="Arial" pitchFamily="34" charset="0"/>
                <a:cs typeface="Arial" pitchFamily="34" charset="0"/>
              </a:endParaRPr>
            </a:p>
          </p:txBody>
        </p:sp>
      </p:grpSp>
      <p:sp>
        <p:nvSpPr>
          <p:cNvPr id="33" name="Text Box 56"/>
          <p:cNvSpPr txBox="1">
            <a:spLocks noChangeArrowheads="1"/>
          </p:cNvSpPr>
          <p:nvPr/>
        </p:nvSpPr>
        <p:spPr bwMode="auto">
          <a:xfrm>
            <a:off x="1763688" y="3728844"/>
            <a:ext cx="1373263" cy="246221"/>
          </a:xfrm>
          <a:prstGeom prst="rect">
            <a:avLst/>
          </a:prstGeom>
          <a:noFill/>
          <a:ln w="38100" algn="ctr">
            <a:noFill/>
            <a:miter lim="800000"/>
            <a:headEnd/>
            <a:tailEnd/>
          </a:ln>
        </p:spPr>
        <p:txBody>
          <a:bodyPr wrap="square">
            <a:spAutoFit/>
          </a:bodyPr>
          <a:lstStyle/>
          <a:p>
            <a:pPr algn="ctr">
              <a:spcBef>
                <a:spcPct val="50000"/>
              </a:spcBef>
            </a:pPr>
            <a:r>
              <a:rPr lang="en-US" altLang="ja-JP" sz="1000" dirty="0" smtClean="0">
                <a:solidFill>
                  <a:srgbClr val="00A161"/>
                </a:solidFill>
                <a:latin typeface="Arial" pitchFamily="34" charset="0"/>
                <a:ea typeface="HGS創英角ｺﾞｼｯｸUB" pitchFamily="50" charset="-128"/>
                <a:cs typeface="Arial" pitchFamily="34" charset="0"/>
              </a:rPr>
              <a:t>NAS</a:t>
            </a:r>
            <a:r>
              <a:rPr lang="en-US" altLang="ja-JP" sz="1000" dirty="0" smtClean="0">
                <a:solidFill>
                  <a:srgbClr val="FF0000"/>
                </a:solidFill>
                <a:latin typeface="Arial" pitchFamily="34" charset="0"/>
                <a:ea typeface="HGS創英角ｺﾞｼｯｸUB" pitchFamily="50" charset="-128"/>
                <a:cs typeface="Arial" pitchFamily="34" charset="0"/>
              </a:rPr>
              <a:t> </a:t>
            </a:r>
            <a:r>
              <a:rPr lang="en-US" altLang="ja-JP" sz="1000" dirty="0">
                <a:solidFill>
                  <a:srgbClr val="00A161"/>
                </a:solidFill>
                <a:latin typeface="Arial" pitchFamily="34" charset="0"/>
                <a:ea typeface="HGS創英角ｺﾞｼｯｸUB" pitchFamily="50" charset="-128"/>
                <a:cs typeface="Arial" pitchFamily="34" charset="0"/>
              </a:rPr>
              <a:t>Server</a:t>
            </a:r>
          </a:p>
        </p:txBody>
      </p:sp>
      <p:cxnSp>
        <p:nvCxnSpPr>
          <p:cNvPr id="41" name="直線矢印コネクタ 10"/>
          <p:cNvCxnSpPr>
            <a:cxnSpLocks noChangeShapeType="1"/>
          </p:cNvCxnSpPr>
          <p:nvPr/>
        </p:nvCxnSpPr>
        <p:spPr bwMode="auto">
          <a:xfrm>
            <a:off x="2411760" y="2421683"/>
            <a:ext cx="0" cy="630013"/>
          </a:xfrm>
          <a:prstGeom prst="straightConnector1">
            <a:avLst/>
          </a:prstGeom>
          <a:noFill/>
          <a:ln w="25400" algn="ctr">
            <a:solidFill>
              <a:srgbClr val="00A161"/>
            </a:solidFill>
            <a:round/>
            <a:headEnd type="none" w="med" len="med"/>
            <a:tailEnd type="arrow" w="med" len="med"/>
          </a:ln>
        </p:spPr>
      </p:cxnSp>
      <p:pic>
        <p:nvPicPr>
          <p:cNvPr id="52" name="Picture 10" descr="E:\Panasonic2011\和田さま☆アイコン集\from_dobashi\Otehrs3\server.png"/>
          <p:cNvPicPr>
            <a:picLocks noChangeAspect="1" noChangeArrowheads="1"/>
          </p:cNvPicPr>
          <p:nvPr/>
        </p:nvPicPr>
        <p:blipFill>
          <a:blip r:embed="rId3" cstate="print"/>
          <a:srcRect/>
          <a:stretch>
            <a:fillRect/>
          </a:stretch>
        </p:blipFill>
        <p:spPr bwMode="auto">
          <a:xfrm>
            <a:off x="2289778" y="3102806"/>
            <a:ext cx="260275" cy="595802"/>
          </a:xfrm>
          <a:prstGeom prst="rect">
            <a:avLst/>
          </a:prstGeom>
          <a:noFill/>
          <a:ln w="9525">
            <a:noFill/>
            <a:miter lim="800000"/>
            <a:headEnd/>
            <a:tailEnd/>
          </a:ln>
        </p:spPr>
      </p:pic>
      <p:sp>
        <p:nvSpPr>
          <p:cNvPr id="54" name="Text Box 41"/>
          <p:cNvSpPr txBox="1">
            <a:spLocks noChangeArrowheads="1"/>
          </p:cNvSpPr>
          <p:nvPr/>
        </p:nvSpPr>
        <p:spPr bwMode="auto">
          <a:xfrm>
            <a:off x="2040703" y="1958643"/>
            <a:ext cx="8206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KX-NS500</a:t>
            </a:r>
            <a:endParaRPr lang="en-US" altLang="ja-JP" sz="1000" dirty="0">
              <a:solidFill>
                <a:srgbClr val="005BAC"/>
              </a:solidFill>
            </a:endParaRPr>
          </a:p>
        </p:txBody>
      </p:sp>
      <p:pic>
        <p:nvPicPr>
          <p:cNvPr id="73" name="Picture 69" descr="24"/>
          <p:cNvPicPr>
            <a:picLocks noChangeAspect="1" noChangeArrowheads="1"/>
          </p:cNvPicPr>
          <p:nvPr/>
        </p:nvPicPr>
        <p:blipFill>
          <a:blip r:embed="rId4" cstate="print"/>
          <a:srcRect/>
          <a:stretch>
            <a:fillRect/>
          </a:stretch>
        </p:blipFill>
        <p:spPr bwMode="auto">
          <a:xfrm>
            <a:off x="611560" y="2011669"/>
            <a:ext cx="432048" cy="594364"/>
          </a:xfrm>
          <a:prstGeom prst="rect">
            <a:avLst/>
          </a:prstGeom>
          <a:noFill/>
          <a:ln w="9525">
            <a:noFill/>
            <a:miter lim="800000"/>
            <a:headEnd/>
            <a:tailEnd/>
          </a:ln>
        </p:spPr>
      </p:pic>
      <p:sp>
        <p:nvSpPr>
          <p:cNvPr id="74" name="Text Box 41"/>
          <p:cNvSpPr txBox="1">
            <a:spLocks noChangeArrowheads="1"/>
          </p:cNvSpPr>
          <p:nvPr/>
        </p:nvSpPr>
        <p:spPr bwMode="auto">
          <a:xfrm>
            <a:off x="395536" y="2637707"/>
            <a:ext cx="10801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a:t>
            </a:r>
            <a:endParaRPr lang="en-US" altLang="ja-JP" sz="1000" dirty="0">
              <a:solidFill>
                <a:srgbClr val="005BAC"/>
              </a:solidFill>
            </a:endParaRPr>
          </a:p>
        </p:txBody>
      </p:sp>
      <p:sp>
        <p:nvSpPr>
          <p:cNvPr id="80" name="AutoShape 47"/>
          <p:cNvSpPr>
            <a:spLocks noChangeArrowheads="1"/>
          </p:cNvSpPr>
          <p:nvPr/>
        </p:nvSpPr>
        <p:spPr bwMode="auto">
          <a:xfrm>
            <a:off x="1714509" y="3052832"/>
            <a:ext cx="1422442" cy="975061"/>
          </a:xfrm>
          <a:prstGeom prst="roundRect">
            <a:avLst>
              <a:gd name="adj" fmla="val 13753"/>
            </a:avLst>
          </a:prstGeom>
          <a:noFill/>
          <a:ln w="19050" algn="ctr">
            <a:solidFill>
              <a:srgbClr val="00A161"/>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cxnSp>
        <p:nvCxnSpPr>
          <p:cNvPr id="81" name="直線矢印コネクタ 10"/>
          <p:cNvCxnSpPr>
            <a:cxnSpLocks noChangeShapeType="1"/>
          </p:cNvCxnSpPr>
          <p:nvPr/>
        </p:nvCxnSpPr>
        <p:spPr bwMode="auto">
          <a:xfrm>
            <a:off x="2411760" y="4027893"/>
            <a:ext cx="0" cy="841267"/>
          </a:xfrm>
          <a:prstGeom prst="straightConnector1">
            <a:avLst/>
          </a:prstGeom>
          <a:noFill/>
          <a:ln w="25400" algn="ctr">
            <a:solidFill>
              <a:srgbClr val="00A161"/>
            </a:solidFill>
            <a:round/>
            <a:headEnd type="arrow" w="med" len="med"/>
            <a:tailEnd type="none" w="med" len="med"/>
          </a:ln>
        </p:spPr>
      </p:cxnSp>
      <p:sp>
        <p:nvSpPr>
          <p:cNvPr id="44" name="角丸四角形 43"/>
          <p:cNvSpPr/>
          <p:nvPr/>
        </p:nvSpPr>
        <p:spPr>
          <a:xfrm>
            <a:off x="1979712" y="4365104"/>
            <a:ext cx="864096" cy="216024"/>
          </a:xfrm>
          <a:prstGeom prst="roundRect">
            <a:avLst/>
          </a:prstGeom>
          <a:solidFill>
            <a:srgbClr val="5CB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chemeClr val="bg1"/>
                </a:solidFill>
                <a:latin typeface="Arial" pitchFamily="34" charset="0"/>
                <a:cs typeface="Arial" pitchFamily="34" charset="0"/>
              </a:rPr>
              <a:t>Listen</a:t>
            </a:r>
            <a:endParaRPr kumimoji="1" lang="ja-JP" altLang="en-US" sz="1000" b="1" dirty="0">
              <a:solidFill>
                <a:schemeClr val="bg1"/>
              </a:solidFill>
              <a:latin typeface="Arial" pitchFamily="34" charset="0"/>
              <a:cs typeface="Arial" pitchFamily="34" charset="0"/>
            </a:endParaRPr>
          </a:p>
        </p:txBody>
      </p:sp>
      <p:sp>
        <p:nvSpPr>
          <p:cNvPr id="45" name="Text Box 41"/>
          <p:cNvSpPr txBox="1">
            <a:spLocks noChangeArrowheads="1"/>
          </p:cNvSpPr>
          <p:nvPr/>
        </p:nvSpPr>
        <p:spPr bwMode="auto">
          <a:xfrm>
            <a:off x="1712070" y="1727170"/>
            <a:ext cx="15121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100" dirty="0" smtClean="0">
                <a:solidFill>
                  <a:srgbClr val="005BAC"/>
                </a:solidFill>
              </a:rPr>
              <a:t>Record conversation</a:t>
            </a:r>
            <a:endParaRPr lang="en-US" altLang="ja-JP" sz="1100" dirty="0">
              <a:solidFill>
                <a:srgbClr val="005BAC"/>
              </a:solidFill>
            </a:endParaRPr>
          </a:p>
        </p:txBody>
      </p:sp>
      <p:sp>
        <p:nvSpPr>
          <p:cNvPr id="47" name="角丸四角形 46"/>
          <p:cNvSpPr/>
          <p:nvPr/>
        </p:nvSpPr>
        <p:spPr>
          <a:xfrm>
            <a:off x="1691680" y="2564904"/>
            <a:ext cx="1512168" cy="288032"/>
          </a:xfrm>
          <a:prstGeom prst="roundRect">
            <a:avLst>
              <a:gd name="adj" fmla="val 50000"/>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b="1" dirty="0" smtClean="0">
                <a:solidFill>
                  <a:srgbClr val="00A161"/>
                </a:solidFill>
                <a:latin typeface="Arial" pitchFamily="34" charset="0"/>
                <a:cs typeface="Arial" pitchFamily="34" charset="0"/>
              </a:rPr>
              <a:t>Save the voice data</a:t>
            </a:r>
            <a:endParaRPr lang="ja-JP" altLang="en-US" sz="1000" b="1" dirty="0">
              <a:solidFill>
                <a:srgbClr val="00A161"/>
              </a:solidFill>
              <a:latin typeface="Arial" pitchFamily="34" charset="0"/>
              <a:cs typeface="Arial" pitchFamily="34" charset="0"/>
            </a:endParaRPr>
          </a:p>
        </p:txBody>
      </p:sp>
      <p:sp>
        <p:nvSpPr>
          <p:cNvPr id="48" name="テキスト ボックス 4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40</a:t>
            </a:r>
            <a:endParaRPr kumimoji="1" lang="ja-JP" altLang="en-US" sz="1300" dirty="0">
              <a:solidFill>
                <a:srgbClr val="595757"/>
              </a:solidFill>
              <a:latin typeface="Calibri" pitchFamily="34" charset="0"/>
            </a:endParaRPr>
          </a:p>
        </p:txBody>
      </p:sp>
      <p:pic>
        <p:nvPicPr>
          <p:cNvPr id="49" name="Picture 79" descr="E:\篠原様\icon_others from西村さん\others\image_4.png"/>
          <p:cNvPicPr>
            <a:picLocks noChangeAspect="1" noChangeArrowheads="1"/>
          </p:cNvPicPr>
          <p:nvPr/>
        </p:nvPicPr>
        <p:blipFill>
          <a:blip r:embed="rId5" cstate="print"/>
          <a:srcRect/>
          <a:stretch>
            <a:fillRect/>
          </a:stretch>
        </p:blipFill>
        <p:spPr bwMode="auto">
          <a:xfrm>
            <a:off x="3614893" y="1914242"/>
            <a:ext cx="1097435" cy="792088"/>
          </a:xfrm>
          <a:prstGeom prst="rect">
            <a:avLst/>
          </a:prstGeom>
          <a:noFill/>
          <a:ln w="9525">
            <a:noFill/>
            <a:miter lim="800000"/>
            <a:headEnd/>
            <a:tailEnd/>
          </a:ln>
        </p:spPr>
      </p:pic>
      <p:grpSp>
        <p:nvGrpSpPr>
          <p:cNvPr id="39" name="グループ化 38"/>
          <p:cNvGrpSpPr/>
          <p:nvPr/>
        </p:nvGrpSpPr>
        <p:grpSpPr>
          <a:xfrm>
            <a:off x="5508104" y="3356992"/>
            <a:ext cx="3312368" cy="1921387"/>
            <a:chOff x="5508104" y="3739861"/>
            <a:chExt cx="3312368" cy="1921387"/>
          </a:xfrm>
        </p:grpSpPr>
        <p:grpSp>
          <p:nvGrpSpPr>
            <p:cNvPr id="7" name="グループ化 11"/>
            <p:cNvGrpSpPr/>
            <p:nvPr/>
          </p:nvGrpSpPr>
          <p:grpSpPr>
            <a:xfrm>
              <a:off x="5508104" y="3739861"/>
              <a:ext cx="3312368" cy="1921387"/>
              <a:chOff x="5508104" y="2565699"/>
              <a:chExt cx="3312368" cy="1921387"/>
            </a:xfrm>
          </p:grpSpPr>
          <p:sp>
            <p:nvSpPr>
              <p:cNvPr id="32" name="角丸四角形 31"/>
              <p:cNvSpPr/>
              <p:nvPr/>
            </p:nvSpPr>
            <p:spPr>
              <a:xfrm>
                <a:off x="5508104" y="2780929"/>
                <a:ext cx="3312368" cy="1706157"/>
              </a:xfrm>
              <a:prstGeom prst="roundRect">
                <a:avLst>
                  <a:gd name="adj" fmla="val 3635"/>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9"/>
              <p:cNvGrpSpPr/>
              <p:nvPr/>
            </p:nvGrpSpPr>
            <p:grpSpPr>
              <a:xfrm>
                <a:off x="5508104" y="2565699"/>
                <a:ext cx="3312368" cy="299049"/>
                <a:chOff x="5436096" y="1761799"/>
                <a:chExt cx="3312368" cy="299049"/>
              </a:xfrm>
            </p:grpSpPr>
            <p:sp>
              <p:nvSpPr>
                <p:cNvPr id="34" name="角丸四角形 33"/>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50" name="テキスト ボックス 49"/>
            <p:cNvSpPr txBox="1"/>
            <p:nvPr/>
          </p:nvSpPr>
          <p:spPr>
            <a:xfrm>
              <a:off x="5547060" y="4077867"/>
              <a:ext cx="3129395" cy="1446550"/>
            </a:xfrm>
            <a:prstGeom prst="rect">
              <a:avLst/>
            </a:prstGeom>
            <a:noFill/>
          </p:spPr>
          <p:txBody>
            <a:bodyPr wrap="square" rtlCol="0">
              <a:spAutoFit/>
            </a:bodyPr>
            <a:lstStyle/>
            <a:p>
              <a:pPr>
                <a:buBlip>
                  <a:blip r:embed="rId6"/>
                </a:buBlip>
              </a:pPr>
              <a:r>
                <a:rPr lang="en-US" altLang="ja-JP" sz="1100" dirty="0" smtClean="0">
                  <a:latin typeface="Arial" pitchFamily="34" charset="0"/>
                  <a:cs typeface="Arial" pitchFamily="34" charset="0"/>
                </a:rPr>
                <a:t> Companies that often have the need to listen to the content of conversations again</a:t>
              </a:r>
            </a:p>
            <a:p>
              <a:pPr>
                <a:buBlip>
                  <a:blip r:embed="rId6"/>
                </a:buBlip>
              </a:pPr>
              <a:endParaRPr lang="en-US" altLang="ja-JP" sz="1100" dirty="0">
                <a:latin typeface="Arial" pitchFamily="34" charset="0"/>
                <a:cs typeface="Arial" pitchFamily="34" charset="0"/>
              </a:endParaRPr>
            </a:p>
            <a:p>
              <a:pPr>
                <a:buBlip>
                  <a:blip r:embed="rId6"/>
                </a:buBlip>
              </a:pPr>
              <a:r>
                <a:rPr lang="en-US" altLang="ja-JP" sz="1100" dirty="0" smtClean="0">
                  <a:latin typeface="Arial" pitchFamily="34" charset="0"/>
                  <a:cs typeface="Arial" pitchFamily="34" charset="0"/>
                </a:rPr>
                <a:t> Companies that want to improve the customer handling of agents</a:t>
              </a:r>
            </a:p>
            <a:p>
              <a:pPr>
                <a:buBlip>
                  <a:blip r:embed="rId6"/>
                </a:buBlip>
              </a:pPr>
              <a:endParaRPr lang="en-US" altLang="ja-JP" sz="1100" dirty="0">
                <a:latin typeface="Arial" pitchFamily="34" charset="0"/>
                <a:cs typeface="Arial" pitchFamily="34" charset="0"/>
              </a:endParaRPr>
            </a:p>
            <a:p>
              <a:pPr>
                <a:buBlip>
                  <a:blip r:embed="rId6"/>
                </a:buBlip>
              </a:pPr>
              <a:r>
                <a:rPr lang="en-US" altLang="ja-JP" sz="1100" dirty="0" smtClean="0">
                  <a:latin typeface="Arial" pitchFamily="34" charset="0"/>
                  <a:cs typeface="Arial" pitchFamily="34" charset="0"/>
                </a:rPr>
                <a:t> Companies that want to share information between agents</a:t>
              </a:r>
              <a:endParaRPr lang="en-US" altLang="ja-JP" sz="1100" dirty="0">
                <a:latin typeface="Arial" pitchFamily="34" charset="0"/>
                <a:cs typeface="Arial" pitchFamily="34" charset="0"/>
              </a:endParaRPr>
            </a:p>
          </p:txBody>
        </p:sp>
      </p:grpSp>
      <p:pic>
        <p:nvPicPr>
          <p:cNvPr id="53" name="図 52" descr="NS500.png"/>
          <p:cNvPicPr>
            <a:picLocks noChangeAspect="1"/>
          </p:cNvPicPr>
          <p:nvPr/>
        </p:nvPicPr>
        <p:blipFill>
          <a:blip r:embed="rId7" cstate="print"/>
          <a:stretch>
            <a:fillRect/>
          </a:stretch>
        </p:blipFill>
        <p:spPr>
          <a:xfrm>
            <a:off x="1763688" y="2204864"/>
            <a:ext cx="1296144" cy="242369"/>
          </a:xfrm>
          <a:prstGeom prst="rect">
            <a:avLst/>
          </a:prstGeom>
        </p:spPr>
      </p:pic>
      <p:pic>
        <p:nvPicPr>
          <p:cNvPr id="55" name="Picture 79" descr="22"/>
          <p:cNvPicPr>
            <a:picLocks noChangeAspect="1" noChangeArrowheads="1"/>
          </p:cNvPicPr>
          <p:nvPr/>
        </p:nvPicPr>
        <p:blipFill>
          <a:blip r:embed="rId8" cstate="print"/>
          <a:srcRect/>
          <a:stretch>
            <a:fillRect/>
          </a:stretch>
        </p:blipFill>
        <p:spPr bwMode="auto">
          <a:xfrm>
            <a:off x="1927144" y="5000391"/>
            <a:ext cx="1080000" cy="732865"/>
          </a:xfrm>
          <a:prstGeom prst="rect">
            <a:avLst/>
          </a:prstGeom>
          <a:noFill/>
          <a:ln w="9525">
            <a:noFill/>
            <a:miter lim="800000"/>
            <a:headEnd/>
            <a:tailEnd/>
          </a:ln>
        </p:spPr>
      </p:pic>
      <p:sp>
        <p:nvSpPr>
          <p:cNvPr id="56" name="Text Box 41"/>
          <p:cNvSpPr txBox="1">
            <a:spLocks noChangeArrowheads="1"/>
          </p:cNvSpPr>
          <p:nvPr/>
        </p:nvSpPr>
        <p:spPr bwMode="auto">
          <a:xfrm>
            <a:off x="2051720" y="5775067"/>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Supervisor</a:t>
            </a:r>
            <a:endParaRPr lang="en-US" altLang="ja-JP" sz="1000" dirty="0">
              <a:solidFill>
                <a:srgbClr val="005BAC"/>
              </a:solidFill>
            </a:endParaRPr>
          </a:p>
        </p:txBody>
      </p:sp>
      <p:sp>
        <p:nvSpPr>
          <p:cNvPr id="36" name="テキスト ボックス 35"/>
          <p:cNvSpPr txBox="1"/>
          <p:nvPr/>
        </p:nvSpPr>
        <p:spPr>
          <a:xfrm>
            <a:off x="251520" y="836712"/>
            <a:ext cx="8640960" cy="461665"/>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Since the KX-NS500 supports connecting with NAS (Network Attached Storage), it can make a backup of voice data to NAS to enable supervisors to listen to the saved data when required. </a:t>
            </a:r>
            <a:endParaRPr lang="ja-JP" altLang="en-US" sz="1200" dirty="0">
              <a:solidFill>
                <a:srgbClr val="595757"/>
              </a:solidFill>
              <a:latin typeface="Arial" pitchFamily="34" charset="0"/>
              <a:cs typeface="Arial" pitchFamily="34" charset="0"/>
            </a:endParaRPr>
          </a:p>
        </p:txBody>
      </p:sp>
    </p:spTree>
    <p:extLst>
      <p:ext uri="{BB962C8B-B14F-4D97-AF65-F5344CB8AC3E}">
        <p14:creationId xmlns:p14="http://schemas.microsoft.com/office/powerpoint/2010/main" val="875101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6228184" y="3789040"/>
            <a:ext cx="2592288" cy="2520280"/>
          </a:xfrm>
          <a:prstGeom prst="roundRect">
            <a:avLst>
              <a:gd name="adj" fmla="val 7957"/>
            </a:avLst>
          </a:prstGeom>
          <a:ln w="28575" cmpd="sng">
            <a:solidFill>
              <a:srgbClr val="003065"/>
            </a:solidFill>
            <a:prstDash val="sysDot"/>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32" name="図 31" descr="shadow.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1475656" y="1916832"/>
            <a:ext cx="6120680" cy="1945867"/>
          </a:xfrm>
          <a:prstGeom prst="rect">
            <a:avLst/>
          </a:prstGeom>
        </p:spPr>
      </p:pic>
      <p:sp>
        <p:nvSpPr>
          <p:cNvPr id="4" name="テキスト ボックス 3"/>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latin typeface="Calibri" pitchFamily="34" charset="0"/>
              </a:rPr>
              <a:t>Product Concept</a:t>
            </a:r>
            <a:endParaRPr kumimoji="1" lang="ja-JP" altLang="en-US" sz="3100" b="1" dirty="0">
              <a:solidFill>
                <a:srgbClr val="003065"/>
              </a:solidFill>
              <a:latin typeface="Calibri" pitchFamily="34" charset="0"/>
            </a:endParaRPr>
          </a:p>
        </p:txBody>
      </p:sp>
      <p:sp>
        <p:nvSpPr>
          <p:cNvPr id="2" name="テキスト ボックス 1"/>
          <p:cNvSpPr txBox="1"/>
          <p:nvPr/>
        </p:nvSpPr>
        <p:spPr>
          <a:xfrm>
            <a:off x="251520" y="980728"/>
            <a:ext cx="8640960" cy="562718"/>
          </a:xfrm>
          <a:prstGeom prst="rect">
            <a:avLst/>
          </a:prstGeom>
          <a:noFill/>
        </p:spPr>
        <p:txBody>
          <a:bodyPr wrap="square" rtlCol="0">
            <a:spAutoFit/>
          </a:bodyPr>
          <a:lstStyle/>
          <a:p>
            <a:pPr>
              <a:lnSpc>
                <a:spcPct val="110000"/>
              </a:lnSpc>
            </a:pPr>
            <a:r>
              <a:rPr lang="en-US" altLang="ja-JP" sz="1400" kern="0" dirty="0" smtClean="0">
                <a:solidFill>
                  <a:srgbClr val="595757"/>
                </a:solidFill>
                <a:latin typeface="Arial"/>
                <a:cs typeface="Arial"/>
              </a:rPr>
              <a:t>The KX-NS500 </a:t>
            </a:r>
            <a:r>
              <a:rPr lang="en-US" altLang="ja-JP" sz="1400" kern="0" dirty="0">
                <a:solidFill>
                  <a:srgbClr val="595757"/>
                </a:solidFill>
                <a:latin typeface="Arial"/>
                <a:cs typeface="Arial"/>
              </a:rPr>
              <a:t>is </a:t>
            </a:r>
            <a:r>
              <a:rPr lang="en-US" altLang="ja-JP" sz="1400" kern="0" dirty="0" smtClean="0">
                <a:solidFill>
                  <a:srgbClr val="595757"/>
                </a:solidFill>
                <a:latin typeface="Arial"/>
                <a:cs typeface="Arial"/>
              </a:rPr>
              <a:t>the successor to the KX-NCP, KX-TDE100, </a:t>
            </a:r>
            <a:r>
              <a:rPr lang="en-US" altLang="ja-JP" sz="1400" kern="0" dirty="0">
                <a:solidFill>
                  <a:srgbClr val="595757"/>
                </a:solidFill>
                <a:latin typeface="Arial"/>
                <a:cs typeface="Arial"/>
              </a:rPr>
              <a:t>and </a:t>
            </a:r>
            <a:r>
              <a:rPr lang="en-US" altLang="ja-JP" sz="1400" kern="0" dirty="0" smtClean="0">
                <a:solidFill>
                  <a:srgbClr val="595757"/>
                </a:solidFill>
                <a:latin typeface="Arial"/>
                <a:cs typeface="Arial"/>
              </a:rPr>
              <a:t>KX-TDA100D </a:t>
            </a:r>
            <a:r>
              <a:rPr lang="en-US" altLang="ja-JP" sz="1400" kern="0" dirty="0">
                <a:solidFill>
                  <a:srgbClr val="595757"/>
                </a:solidFill>
                <a:latin typeface="Arial"/>
                <a:cs typeface="Arial"/>
              </a:rPr>
              <a:t>for </a:t>
            </a:r>
            <a:r>
              <a:rPr lang="en-US" altLang="ja-JP" sz="1400" kern="0" dirty="0" smtClean="0">
                <a:solidFill>
                  <a:srgbClr val="595757"/>
                </a:solidFill>
                <a:latin typeface="Arial"/>
                <a:cs typeface="Arial"/>
              </a:rPr>
              <a:t>the SMB market and comes built-in with the functions of the </a:t>
            </a:r>
            <a:r>
              <a:rPr lang="en-US" altLang="ja-JP" sz="1400" kern="0" dirty="0">
                <a:solidFill>
                  <a:srgbClr val="595757"/>
                </a:solidFill>
                <a:latin typeface="Arial"/>
                <a:cs typeface="Arial"/>
              </a:rPr>
              <a:t>KX-NS1000</a:t>
            </a:r>
            <a:r>
              <a:rPr lang="en-US" altLang="ja-JP" sz="1400" kern="0" dirty="0" smtClean="0">
                <a:solidFill>
                  <a:srgbClr val="595757"/>
                </a:solidFill>
                <a:latin typeface="Arial"/>
                <a:cs typeface="Arial"/>
              </a:rPr>
              <a:t>.</a:t>
            </a:r>
            <a:endParaRPr lang="en-US" altLang="ja-JP" sz="1400" kern="0" dirty="0">
              <a:solidFill>
                <a:srgbClr val="595757"/>
              </a:solidFill>
              <a:latin typeface="Arial"/>
              <a:cs typeface="Arial"/>
            </a:endParaRPr>
          </a:p>
        </p:txBody>
      </p:sp>
      <p:cxnSp>
        <p:nvCxnSpPr>
          <p:cNvPr id="5" name="直線コネクタ 4"/>
          <p:cNvCxnSpPr/>
          <p:nvPr/>
        </p:nvCxnSpPr>
        <p:spPr>
          <a:xfrm>
            <a:off x="121187" y="1556792"/>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323528" y="3789040"/>
            <a:ext cx="2592288" cy="2520280"/>
          </a:xfrm>
          <a:prstGeom prst="roundRect">
            <a:avLst>
              <a:gd name="adj" fmla="val 7957"/>
            </a:avLst>
          </a:prstGeom>
          <a:ln w="28575" cmpd="sng">
            <a:solidFill>
              <a:srgbClr val="003065"/>
            </a:solidFill>
            <a:prstDash val="sysDot"/>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3" name="右矢印 12"/>
          <p:cNvSpPr/>
          <p:nvPr/>
        </p:nvSpPr>
        <p:spPr>
          <a:xfrm>
            <a:off x="2668619" y="3460173"/>
            <a:ext cx="576064" cy="576064"/>
          </a:xfrm>
          <a:prstGeom prst="rightArrow">
            <a:avLst/>
          </a:prstGeom>
          <a:solidFill>
            <a:srgbClr val="003065"/>
          </a:solidFill>
          <a:ln>
            <a:noFill/>
          </a:ln>
          <a:effectLst/>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片側の 2 つの角を丸めた四角形 13"/>
          <p:cNvSpPr/>
          <p:nvPr/>
        </p:nvSpPr>
        <p:spPr>
          <a:xfrm>
            <a:off x="467544" y="5157192"/>
            <a:ext cx="2304256" cy="1052596"/>
          </a:xfrm>
          <a:prstGeom prst="round2SameRect">
            <a:avLst>
              <a:gd name="adj1" fmla="val 11768"/>
              <a:gd name="adj2" fmla="val 0"/>
            </a:avLst>
          </a:prstGeom>
          <a:solidFill>
            <a:srgbClr val="003065"/>
          </a:solidFill>
          <a:ln>
            <a:no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67544" y="5157192"/>
            <a:ext cx="1540806" cy="1052596"/>
          </a:xfrm>
          <a:prstGeom prst="rect">
            <a:avLst/>
          </a:prstGeom>
          <a:noFill/>
        </p:spPr>
        <p:txBody>
          <a:bodyPr wrap="none" rtlCol="0">
            <a:spAutoFit/>
          </a:bodyPr>
          <a:lstStyle/>
          <a:p>
            <a:pPr>
              <a:lnSpc>
                <a:spcPct val="120000"/>
              </a:lnSpc>
            </a:pPr>
            <a:r>
              <a:rPr lang="en-US" altLang="ja-JP" sz="1300" dirty="0">
                <a:solidFill>
                  <a:schemeClr val="bg1"/>
                </a:solidFill>
                <a:latin typeface="Arial"/>
                <a:cs typeface="Arial"/>
              </a:rPr>
              <a:t>•QSIG </a:t>
            </a:r>
            <a:r>
              <a:rPr lang="en-US" altLang="ja-JP" sz="1300" dirty="0" smtClean="0">
                <a:solidFill>
                  <a:schemeClr val="bg1"/>
                </a:solidFill>
                <a:latin typeface="Arial"/>
                <a:cs typeface="Arial"/>
              </a:rPr>
              <a:t>Networking</a:t>
            </a:r>
          </a:p>
          <a:p>
            <a:pPr>
              <a:lnSpc>
                <a:spcPct val="120000"/>
              </a:lnSpc>
            </a:pPr>
            <a:r>
              <a:rPr lang="en-US" altLang="ja-JP" sz="1300" dirty="0" smtClean="0">
                <a:solidFill>
                  <a:schemeClr val="bg1"/>
                </a:solidFill>
                <a:latin typeface="Arial"/>
                <a:cs typeface="Arial"/>
              </a:rPr>
              <a:t>•</a:t>
            </a:r>
            <a:r>
              <a:rPr lang="en-US" altLang="ja-JP" sz="1300" dirty="0">
                <a:solidFill>
                  <a:schemeClr val="bg1"/>
                </a:solidFill>
                <a:latin typeface="Arial"/>
                <a:cs typeface="Arial"/>
              </a:rPr>
              <a:t>IP </a:t>
            </a:r>
            <a:r>
              <a:rPr lang="en-US" altLang="ja-JP" sz="1300" dirty="0" smtClean="0">
                <a:solidFill>
                  <a:schemeClr val="bg1"/>
                </a:solidFill>
                <a:latin typeface="Arial"/>
                <a:cs typeface="Arial"/>
              </a:rPr>
              <a:t>Expansion</a:t>
            </a:r>
          </a:p>
          <a:p>
            <a:pPr>
              <a:lnSpc>
                <a:spcPct val="120000"/>
              </a:lnSpc>
            </a:pPr>
            <a:r>
              <a:rPr lang="en-US" altLang="ja-JP" sz="1300" dirty="0" smtClean="0">
                <a:solidFill>
                  <a:schemeClr val="bg1"/>
                </a:solidFill>
                <a:latin typeface="Arial"/>
                <a:cs typeface="Arial"/>
              </a:rPr>
              <a:t>•</a:t>
            </a:r>
            <a:r>
              <a:rPr lang="en-US" altLang="ja-JP" sz="1300" dirty="0">
                <a:solidFill>
                  <a:schemeClr val="bg1"/>
                </a:solidFill>
                <a:latin typeface="Arial"/>
                <a:cs typeface="Arial"/>
              </a:rPr>
              <a:t>CA </a:t>
            </a:r>
            <a:r>
              <a:rPr lang="en-US" altLang="ja-JP" sz="1300" dirty="0" smtClean="0">
                <a:solidFill>
                  <a:schemeClr val="bg1"/>
                </a:solidFill>
                <a:latin typeface="Arial"/>
                <a:cs typeface="Arial"/>
              </a:rPr>
              <a:t>Integration</a:t>
            </a:r>
          </a:p>
          <a:p>
            <a:pPr>
              <a:lnSpc>
                <a:spcPct val="120000"/>
              </a:lnSpc>
            </a:pPr>
            <a:r>
              <a:rPr lang="en-US" altLang="ja-JP" sz="1300" dirty="0">
                <a:solidFill>
                  <a:schemeClr val="bg1"/>
                </a:solidFill>
                <a:latin typeface="Arial"/>
                <a:cs typeface="Arial"/>
              </a:rPr>
              <a:t>•APT </a:t>
            </a:r>
            <a:r>
              <a:rPr lang="en-US" altLang="ja-JP" sz="1300" dirty="0" smtClean="0">
                <a:solidFill>
                  <a:schemeClr val="bg1"/>
                </a:solidFill>
                <a:latin typeface="Arial"/>
                <a:cs typeface="Arial"/>
              </a:rPr>
              <a:t>Compatible</a:t>
            </a:r>
            <a:endParaRPr lang="en-US" altLang="ja-JP" sz="1300" dirty="0">
              <a:solidFill>
                <a:schemeClr val="bg1"/>
              </a:solidFill>
              <a:latin typeface="Arial"/>
              <a:cs typeface="Arial"/>
            </a:endParaRPr>
          </a:p>
        </p:txBody>
      </p:sp>
      <p:pic>
        <p:nvPicPr>
          <p:cNvPr id="34" name="図 33" descr="KX-NS500-F.png"/>
          <p:cNvPicPr>
            <a:picLocks noChangeAspect="1"/>
          </p:cNvPicPr>
          <p:nvPr/>
        </p:nvPicPr>
        <p:blipFill>
          <a:blip r:embed="rId3" cstate="print"/>
          <a:stretch>
            <a:fillRect/>
          </a:stretch>
        </p:blipFill>
        <p:spPr>
          <a:xfrm>
            <a:off x="2843808" y="2348880"/>
            <a:ext cx="3303896" cy="936104"/>
          </a:xfrm>
          <a:prstGeom prst="rect">
            <a:avLst/>
          </a:prstGeom>
        </p:spPr>
      </p:pic>
      <p:sp>
        <p:nvSpPr>
          <p:cNvPr id="35" name="テキスト ボックス 34"/>
          <p:cNvSpPr txBox="1"/>
          <p:nvPr/>
        </p:nvSpPr>
        <p:spPr>
          <a:xfrm>
            <a:off x="8707917" y="6407678"/>
            <a:ext cx="288032"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a:t>
            </a:r>
            <a:endParaRPr kumimoji="1" lang="ja-JP" altLang="en-US" sz="1300" dirty="0">
              <a:solidFill>
                <a:srgbClr val="595757"/>
              </a:solidFill>
              <a:latin typeface="Calibri" pitchFamily="34" charset="0"/>
            </a:endParaRPr>
          </a:p>
        </p:txBody>
      </p:sp>
      <p:pic>
        <p:nvPicPr>
          <p:cNvPr id="38" name="Picture 8" descr="NCP500_C_ss"/>
          <p:cNvPicPr>
            <a:picLocks noChangeAspect="1" noChangeArrowheads="1"/>
          </p:cNvPicPr>
          <p:nvPr/>
        </p:nvPicPr>
        <p:blipFill>
          <a:blip r:embed="rId4" cstate="print"/>
          <a:srcRect/>
          <a:stretch>
            <a:fillRect/>
          </a:stretch>
        </p:blipFill>
        <p:spPr bwMode="auto">
          <a:xfrm>
            <a:off x="395536" y="4319518"/>
            <a:ext cx="1584176" cy="597939"/>
          </a:xfrm>
          <a:prstGeom prst="rect">
            <a:avLst/>
          </a:prstGeom>
          <a:noFill/>
          <a:ln w="9525">
            <a:noFill/>
            <a:miter lim="800000"/>
            <a:headEnd/>
            <a:tailEnd/>
          </a:ln>
        </p:spPr>
      </p:pic>
      <p:sp>
        <p:nvSpPr>
          <p:cNvPr id="11" name="角丸四角形 10"/>
          <p:cNvSpPr/>
          <p:nvPr/>
        </p:nvSpPr>
        <p:spPr>
          <a:xfrm>
            <a:off x="3203848" y="4077072"/>
            <a:ext cx="2808312" cy="2304256"/>
          </a:xfrm>
          <a:prstGeom prst="roundRect">
            <a:avLst>
              <a:gd name="adj" fmla="val 7848"/>
            </a:avLst>
          </a:prstGeom>
          <a:ln w="28575" cmpd="sng">
            <a:solidFill>
              <a:srgbClr val="003065"/>
            </a:solidFill>
            <a:prstDash val="sysDot"/>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右矢印 16"/>
          <p:cNvSpPr/>
          <p:nvPr/>
        </p:nvSpPr>
        <p:spPr>
          <a:xfrm>
            <a:off x="4283968" y="3573016"/>
            <a:ext cx="576064" cy="576064"/>
          </a:xfrm>
          <a:prstGeom prst="rightArrow">
            <a:avLst/>
          </a:prstGeom>
          <a:solidFill>
            <a:srgbClr val="003065"/>
          </a:solidFill>
          <a:ln>
            <a:noFill/>
          </a:ln>
          <a:effectLst/>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067944" y="4653136"/>
            <a:ext cx="939681" cy="261610"/>
          </a:xfrm>
          <a:prstGeom prst="rect">
            <a:avLst/>
          </a:prstGeom>
          <a:noFill/>
        </p:spPr>
        <p:txBody>
          <a:bodyPr wrap="none" rtlCol="0">
            <a:spAutoFit/>
          </a:bodyPr>
          <a:lstStyle/>
          <a:p>
            <a:r>
              <a:rPr lang="en-US" altLang="ja-JP" sz="1100" b="1" dirty="0" smtClean="0">
                <a:solidFill>
                  <a:schemeClr val="tx1">
                    <a:lumMod val="65000"/>
                    <a:lumOff val="35000"/>
                  </a:schemeClr>
                </a:solidFill>
                <a:latin typeface="Arial"/>
                <a:ea typeface="HG創英角ｺﾞｼｯｸUB" pitchFamily="49" charset="-128"/>
                <a:cs typeface="Arial"/>
              </a:rPr>
              <a:t>KX-NS1000</a:t>
            </a:r>
            <a:endParaRPr lang="en-US" altLang="ja-JP" sz="1100" b="1" dirty="0">
              <a:solidFill>
                <a:schemeClr val="tx1">
                  <a:lumMod val="65000"/>
                  <a:lumOff val="35000"/>
                </a:schemeClr>
              </a:solidFill>
              <a:latin typeface="Arial"/>
              <a:ea typeface="HG創英角ｺﾞｼｯｸUB" pitchFamily="49" charset="-128"/>
              <a:cs typeface="Arial"/>
            </a:endParaRPr>
          </a:p>
        </p:txBody>
      </p:sp>
      <p:sp>
        <p:nvSpPr>
          <p:cNvPr id="19" name="片側の 2 つの角を丸めた四角形 18"/>
          <p:cNvSpPr/>
          <p:nvPr/>
        </p:nvSpPr>
        <p:spPr>
          <a:xfrm>
            <a:off x="3347864" y="5013176"/>
            <a:ext cx="2520280" cy="1224136"/>
          </a:xfrm>
          <a:prstGeom prst="round2SameRect">
            <a:avLst>
              <a:gd name="adj1" fmla="val 9750"/>
              <a:gd name="adj2" fmla="val 0"/>
            </a:avLst>
          </a:prstGeom>
          <a:solidFill>
            <a:srgbClr val="003065"/>
          </a:solidFill>
          <a:ln>
            <a:no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347864" y="5013176"/>
            <a:ext cx="2304256" cy="1172629"/>
          </a:xfrm>
          <a:prstGeom prst="rect">
            <a:avLst/>
          </a:prstGeom>
          <a:noFill/>
        </p:spPr>
        <p:txBody>
          <a:bodyPr wrap="square" rtlCol="0">
            <a:spAutoFit/>
          </a:bodyPr>
          <a:lstStyle/>
          <a:p>
            <a:pPr>
              <a:lnSpc>
                <a:spcPct val="110000"/>
              </a:lnSpc>
            </a:pPr>
            <a:r>
              <a:rPr lang="en-US" altLang="ja-JP" sz="1300" dirty="0">
                <a:solidFill>
                  <a:schemeClr val="bg1"/>
                </a:solidFill>
                <a:latin typeface="Arial"/>
                <a:cs typeface="Arial"/>
              </a:rPr>
              <a:t>•</a:t>
            </a:r>
            <a:r>
              <a:rPr lang="en-US" altLang="ja-JP" sz="1300" dirty="0" smtClean="0">
                <a:solidFill>
                  <a:schemeClr val="bg1"/>
                </a:solidFill>
                <a:latin typeface="Arial"/>
                <a:cs typeface="Arial"/>
              </a:rPr>
              <a:t>Unified Communication</a:t>
            </a:r>
          </a:p>
          <a:p>
            <a:pPr>
              <a:lnSpc>
                <a:spcPct val="110000"/>
              </a:lnSpc>
            </a:pPr>
            <a:r>
              <a:rPr lang="en-US" altLang="ja-JP" sz="1300" dirty="0">
                <a:solidFill>
                  <a:schemeClr val="bg1"/>
                </a:solidFill>
                <a:latin typeface="Arial"/>
                <a:cs typeface="Arial"/>
              </a:rPr>
              <a:t> </a:t>
            </a:r>
            <a:r>
              <a:rPr lang="en-US" altLang="ja-JP" sz="1300" dirty="0" smtClean="0">
                <a:solidFill>
                  <a:schemeClr val="bg1"/>
                </a:solidFill>
                <a:latin typeface="Arial"/>
                <a:cs typeface="Arial"/>
              </a:rPr>
              <a:t>    Full </a:t>
            </a:r>
            <a:r>
              <a:rPr lang="en-US" altLang="ja-JP" sz="1300" dirty="0">
                <a:solidFill>
                  <a:schemeClr val="bg1"/>
                </a:solidFill>
                <a:latin typeface="Arial"/>
                <a:cs typeface="Arial"/>
              </a:rPr>
              <a:t>Voice </a:t>
            </a:r>
            <a:r>
              <a:rPr lang="en-US" altLang="ja-JP" sz="1300" dirty="0" smtClean="0">
                <a:solidFill>
                  <a:schemeClr val="bg1"/>
                </a:solidFill>
                <a:latin typeface="Arial"/>
                <a:cs typeface="Arial"/>
              </a:rPr>
              <a:t>Mail</a:t>
            </a:r>
          </a:p>
          <a:p>
            <a:pPr>
              <a:lnSpc>
                <a:spcPct val="110000"/>
              </a:lnSpc>
            </a:pPr>
            <a:r>
              <a:rPr lang="en-US" altLang="ja-JP" sz="1300" dirty="0">
                <a:solidFill>
                  <a:schemeClr val="bg1"/>
                </a:solidFill>
                <a:latin typeface="Arial"/>
                <a:cs typeface="Arial"/>
              </a:rPr>
              <a:t> </a:t>
            </a:r>
            <a:r>
              <a:rPr lang="en-US" altLang="ja-JP" sz="1300" dirty="0" smtClean="0">
                <a:solidFill>
                  <a:schemeClr val="bg1"/>
                </a:solidFill>
                <a:latin typeface="Arial"/>
                <a:cs typeface="Arial"/>
              </a:rPr>
              <a:t>    Call Centre Function</a:t>
            </a:r>
          </a:p>
          <a:p>
            <a:pPr>
              <a:lnSpc>
                <a:spcPct val="110000"/>
              </a:lnSpc>
            </a:pPr>
            <a:r>
              <a:rPr lang="en-US" altLang="ja-JP" sz="1300" dirty="0">
                <a:solidFill>
                  <a:schemeClr val="bg1"/>
                </a:solidFill>
                <a:latin typeface="Arial"/>
                <a:cs typeface="Arial"/>
              </a:rPr>
              <a:t> </a:t>
            </a:r>
            <a:r>
              <a:rPr lang="en-US" altLang="ja-JP" sz="1300" dirty="0" smtClean="0">
                <a:solidFill>
                  <a:schemeClr val="bg1"/>
                </a:solidFill>
                <a:latin typeface="Arial"/>
                <a:cs typeface="Arial"/>
              </a:rPr>
              <a:t>    Mobility</a:t>
            </a:r>
            <a:endParaRPr lang="en-US" altLang="ja-JP" sz="1300" dirty="0">
              <a:solidFill>
                <a:schemeClr val="bg1"/>
              </a:solidFill>
              <a:latin typeface="Arial"/>
              <a:cs typeface="Arial"/>
            </a:endParaRPr>
          </a:p>
          <a:p>
            <a:r>
              <a:rPr lang="en-US" altLang="ja-JP" sz="1300" dirty="0">
                <a:solidFill>
                  <a:schemeClr val="bg1"/>
                </a:solidFill>
                <a:latin typeface="Arial"/>
                <a:cs typeface="Arial"/>
              </a:rPr>
              <a:t>•</a:t>
            </a:r>
            <a:r>
              <a:rPr lang="en-US" altLang="ja-JP" sz="1300" dirty="0" smtClean="0">
                <a:solidFill>
                  <a:schemeClr val="bg1"/>
                </a:solidFill>
                <a:latin typeface="Arial"/>
                <a:cs typeface="Arial"/>
              </a:rPr>
              <a:t>Web Maintenance Console</a:t>
            </a:r>
            <a:endParaRPr lang="en-US" altLang="ja-JP" sz="1300" dirty="0">
              <a:solidFill>
                <a:schemeClr val="bg1"/>
              </a:solidFill>
              <a:latin typeface="Arial"/>
              <a:cs typeface="Arial"/>
            </a:endParaRPr>
          </a:p>
        </p:txBody>
      </p:sp>
      <p:pic>
        <p:nvPicPr>
          <p:cNvPr id="39" name="図 38" descr="ns1000_dp_loct_c_2.png"/>
          <p:cNvPicPr>
            <a:picLocks noChangeAspect="1"/>
          </p:cNvPicPr>
          <p:nvPr/>
        </p:nvPicPr>
        <p:blipFill>
          <a:blip r:embed="rId5" cstate="print"/>
          <a:stretch>
            <a:fillRect/>
          </a:stretch>
        </p:blipFill>
        <p:spPr>
          <a:xfrm>
            <a:off x="3779912" y="4221088"/>
            <a:ext cx="1512168" cy="432595"/>
          </a:xfrm>
          <a:prstGeom prst="rect">
            <a:avLst/>
          </a:prstGeom>
        </p:spPr>
      </p:pic>
      <p:pic>
        <p:nvPicPr>
          <p:cNvPr id="41" name="図 40" descr="tde100c_l.gif"/>
          <p:cNvPicPr>
            <a:picLocks noChangeAspect="1"/>
          </p:cNvPicPr>
          <p:nvPr/>
        </p:nvPicPr>
        <p:blipFill>
          <a:blip r:embed="rId6" cstate="print"/>
          <a:stretch>
            <a:fillRect/>
          </a:stretch>
        </p:blipFill>
        <p:spPr>
          <a:xfrm>
            <a:off x="2040129" y="4031486"/>
            <a:ext cx="576064" cy="710368"/>
          </a:xfrm>
          <a:prstGeom prst="rect">
            <a:avLst/>
          </a:prstGeom>
        </p:spPr>
      </p:pic>
      <p:grpSp>
        <p:nvGrpSpPr>
          <p:cNvPr id="33" name="グループ化 32"/>
          <p:cNvGrpSpPr/>
          <p:nvPr/>
        </p:nvGrpSpPr>
        <p:grpSpPr>
          <a:xfrm>
            <a:off x="6406108" y="5208758"/>
            <a:ext cx="2270348" cy="956546"/>
            <a:chOff x="6406108" y="5098650"/>
            <a:chExt cx="2270348" cy="956546"/>
          </a:xfrm>
        </p:grpSpPr>
        <p:sp>
          <p:nvSpPr>
            <p:cNvPr id="28" name="片側の 2 つの角を丸めた四角形 27"/>
            <p:cNvSpPr/>
            <p:nvPr/>
          </p:nvSpPr>
          <p:spPr>
            <a:xfrm>
              <a:off x="6406108" y="5119092"/>
              <a:ext cx="2270348" cy="936104"/>
            </a:xfrm>
            <a:prstGeom prst="round2SameRect">
              <a:avLst>
                <a:gd name="adj1" fmla="val 11322"/>
                <a:gd name="adj2" fmla="val 0"/>
              </a:avLst>
            </a:prstGeom>
            <a:solidFill>
              <a:srgbClr val="003065"/>
            </a:solidFill>
            <a:ln>
              <a:no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426890" y="5098650"/>
              <a:ext cx="1944216" cy="812530"/>
            </a:xfrm>
            <a:prstGeom prst="rect">
              <a:avLst/>
            </a:prstGeom>
            <a:noFill/>
          </p:spPr>
          <p:txBody>
            <a:bodyPr wrap="square" rtlCol="0">
              <a:spAutoFit/>
            </a:bodyPr>
            <a:lstStyle/>
            <a:p>
              <a:pPr>
                <a:lnSpc>
                  <a:spcPct val="120000"/>
                </a:lnSpc>
              </a:pPr>
              <a:r>
                <a:rPr lang="en-US" altLang="ja-JP" sz="1300" dirty="0">
                  <a:solidFill>
                    <a:schemeClr val="bg1"/>
                  </a:solidFill>
                  <a:latin typeface="Arial"/>
                  <a:cs typeface="Arial"/>
                </a:rPr>
                <a:t>•</a:t>
              </a:r>
              <a:r>
                <a:rPr lang="en-US" altLang="ja-JP" sz="1300" dirty="0" smtClean="0">
                  <a:solidFill>
                    <a:schemeClr val="bg1"/>
                  </a:solidFill>
                  <a:latin typeface="Arial"/>
                  <a:cs typeface="Arial"/>
                </a:rPr>
                <a:t>Legacy </a:t>
              </a:r>
              <a:r>
                <a:rPr lang="en-US" altLang="ja-JP" sz="1300" dirty="0">
                  <a:solidFill>
                    <a:schemeClr val="bg1"/>
                  </a:solidFill>
                  <a:latin typeface="Arial"/>
                  <a:cs typeface="Arial"/>
                </a:rPr>
                <a:t>Expansion</a:t>
              </a:r>
            </a:p>
            <a:p>
              <a:pPr>
                <a:lnSpc>
                  <a:spcPct val="120000"/>
                </a:lnSpc>
              </a:pPr>
              <a:r>
                <a:rPr lang="en-US" altLang="ja-JP" sz="1300" dirty="0" smtClean="0">
                  <a:solidFill>
                    <a:schemeClr val="bg1"/>
                  </a:solidFill>
                  <a:latin typeface="Arial"/>
                  <a:cs typeface="Arial"/>
                </a:rPr>
                <a:t>•Built</a:t>
              </a:r>
              <a:r>
                <a:rPr lang="en-US" altLang="ja-JP" sz="1300" dirty="0">
                  <a:solidFill>
                    <a:schemeClr val="bg1"/>
                  </a:solidFill>
                  <a:latin typeface="Arial"/>
                  <a:cs typeface="Arial"/>
                </a:rPr>
                <a:t>-in Message </a:t>
              </a:r>
              <a:r>
                <a:rPr lang="en-US" altLang="ja-JP" sz="1300" dirty="0" smtClean="0">
                  <a:solidFill>
                    <a:schemeClr val="bg1"/>
                  </a:solidFill>
                  <a:latin typeface="Arial"/>
                  <a:cs typeface="Arial"/>
                </a:rPr>
                <a:t>Card</a:t>
              </a:r>
            </a:p>
            <a:p>
              <a:pPr>
                <a:lnSpc>
                  <a:spcPct val="120000"/>
                </a:lnSpc>
              </a:pPr>
              <a:r>
                <a:rPr lang="en-US" altLang="ja-JP" sz="1300" dirty="0" smtClean="0">
                  <a:solidFill>
                    <a:schemeClr val="bg1"/>
                  </a:solidFill>
                  <a:latin typeface="Arial"/>
                  <a:cs typeface="Arial"/>
                </a:rPr>
                <a:t>•</a:t>
              </a:r>
              <a:r>
                <a:rPr lang="en-US" altLang="ja-JP" sz="1300" dirty="0" smtClean="0">
                  <a:solidFill>
                    <a:schemeClr val="bg1"/>
                  </a:solidFill>
                  <a:latin typeface="Arial" pitchFamily="34" charset="0"/>
                  <a:cs typeface="Arial" pitchFamily="34" charset="0"/>
                </a:rPr>
                <a:t>DPT Programming</a:t>
              </a:r>
            </a:p>
          </p:txBody>
        </p:sp>
      </p:grpSp>
      <p:sp>
        <p:nvSpPr>
          <p:cNvPr id="37" name="テキスト ボックス 36"/>
          <p:cNvSpPr txBox="1"/>
          <p:nvPr/>
        </p:nvSpPr>
        <p:spPr>
          <a:xfrm>
            <a:off x="6262092" y="4838963"/>
            <a:ext cx="2486372" cy="261610"/>
          </a:xfrm>
          <a:prstGeom prst="rect">
            <a:avLst/>
          </a:prstGeom>
          <a:noFill/>
        </p:spPr>
        <p:txBody>
          <a:bodyPr wrap="square" rtlCol="0">
            <a:spAutoFit/>
          </a:bodyPr>
          <a:lstStyle/>
          <a:p>
            <a:pPr algn="ctr"/>
            <a:r>
              <a:rPr lang="en-US" altLang="ja-JP" sz="1100" b="1" dirty="0" smtClean="0">
                <a:solidFill>
                  <a:srgbClr val="595757"/>
                </a:solidFill>
                <a:latin typeface="Arial"/>
                <a:ea typeface="HG創英角ｺﾞｼｯｸUB" pitchFamily="49" charset="-128"/>
                <a:cs typeface="Arial"/>
              </a:rPr>
              <a:t> KX-TDA100D</a:t>
            </a:r>
          </a:p>
        </p:txBody>
      </p:sp>
      <p:pic>
        <p:nvPicPr>
          <p:cNvPr id="30" name="図 29" descr="tda100d_c.png"/>
          <p:cNvPicPr>
            <a:picLocks noChangeAspect="1"/>
          </p:cNvPicPr>
          <p:nvPr/>
        </p:nvPicPr>
        <p:blipFill>
          <a:blip r:embed="rId7" cstate="print"/>
          <a:stretch>
            <a:fillRect/>
          </a:stretch>
        </p:blipFill>
        <p:spPr>
          <a:xfrm>
            <a:off x="7126188" y="3933056"/>
            <a:ext cx="758180" cy="909816"/>
          </a:xfrm>
          <a:prstGeom prst="rect">
            <a:avLst/>
          </a:prstGeom>
        </p:spPr>
      </p:pic>
      <p:sp>
        <p:nvSpPr>
          <p:cNvPr id="23" name="右矢印 22"/>
          <p:cNvSpPr/>
          <p:nvPr/>
        </p:nvSpPr>
        <p:spPr>
          <a:xfrm>
            <a:off x="5940152" y="3429000"/>
            <a:ext cx="576064" cy="576064"/>
          </a:xfrm>
          <a:prstGeom prst="rightArrow">
            <a:avLst/>
          </a:prstGeom>
          <a:solidFill>
            <a:srgbClr val="003065"/>
          </a:solidFill>
          <a:ln>
            <a:noFill/>
          </a:ln>
          <a:effectLst/>
          <a:scene3d>
            <a:camera prst="orthographicFront">
              <a:rot lat="0" lon="0" rev="81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896113" y="4751566"/>
            <a:ext cx="947695" cy="261610"/>
          </a:xfrm>
          <a:prstGeom prst="rect">
            <a:avLst/>
          </a:prstGeom>
          <a:noFill/>
        </p:spPr>
        <p:txBody>
          <a:bodyPr wrap="none" rtlCol="0">
            <a:spAutoFit/>
          </a:bodyPr>
          <a:lstStyle/>
          <a:p>
            <a:r>
              <a:rPr lang="en-US" altLang="ja-JP" sz="1100" b="1" dirty="0" smtClean="0">
                <a:solidFill>
                  <a:srgbClr val="595757"/>
                </a:solidFill>
                <a:latin typeface="Arial"/>
                <a:ea typeface="HG創英角ｺﾞｼｯｸUB" pitchFamily="49" charset="-128"/>
                <a:cs typeface="Arial"/>
              </a:rPr>
              <a:t>KX-TDE100</a:t>
            </a:r>
            <a:endParaRPr lang="en-US" altLang="ja-JP" sz="1100" b="1" dirty="0">
              <a:solidFill>
                <a:schemeClr val="tx1">
                  <a:lumMod val="65000"/>
                  <a:lumOff val="35000"/>
                </a:schemeClr>
              </a:solidFill>
              <a:latin typeface="Arial"/>
              <a:ea typeface="HG創英角ｺﾞｼｯｸUB" pitchFamily="49" charset="-128"/>
              <a:cs typeface="Arial"/>
            </a:endParaRPr>
          </a:p>
        </p:txBody>
      </p:sp>
      <p:sp>
        <p:nvSpPr>
          <p:cNvPr id="12" name="テキスト ボックス 11"/>
          <p:cNvSpPr txBox="1"/>
          <p:nvPr/>
        </p:nvSpPr>
        <p:spPr>
          <a:xfrm>
            <a:off x="611560" y="4751566"/>
            <a:ext cx="1189749" cy="261610"/>
          </a:xfrm>
          <a:prstGeom prst="rect">
            <a:avLst/>
          </a:prstGeom>
          <a:noFill/>
        </p:spPr>
        <p:txBody>
          <a:bodyPr wrap="none" rtlCol="0">
            <a:spAutoFit/>
          </a:bodyPr>
          <a:lstStyle/>
          <a:p>
            <a:r>
              <a:rPr lang="en-US" altLang="ja-JP" sz="1100" b="1" dirty="0" smtClean="0">
                <a:solidFill>
                  <a:schemeClr val="tx1">
                    <a:lumMod val="65000"/>
                    <a:lumOff val="35000"/>
                  </a:schemeClr>
                </a:solidFill>
                <a:latin typeface="Arial"/>
                <a:ea typeface="HG創英角ｺﾞｼｯｸUB" pitchFamily="49" charset="-128"/>
                <a:cs typeface="Arial"/>
              </a:rPr>
              <a:t>KX-NCP Series</a:t>
            </a:r>
            <a:endParaRPr lang="en-US" altLang="ja-JP" sz="1100" b="1" dirty="0">
              <a:solidFill>
                <a:schemeClr val="tx1">
                  <a:lumMod val="65000"/>
                  <a:lumOff val="35000"/>
                </a:schemeClr>
              </a:solidFill>
              <a:latin typeface="Arial"/>
              <a:ea typeface="HG創英角ｺﾞｼｯｸUB" pitchFamily="49" charset="-128"/>
              <a:cs typeface="Arial"/>
            </a:endParaRPr>
          </a:p>
        </p:txBody>
      </p:sp>
      <p:sp>
        <p:nvSpPr>
          <p:cNvPr id="36" name="テキスト ボックス 148"/>
          <p:cNvSpPr txBox="1">
            <a:spLocks noChangeArrowheads="1"/>
          </p:cNvSpPr>
          <p:nvPr/>
        </p:nvSpPr>
        <p:spPr bwMode="auto">
          <a:xfrm>
            <a:off x="3491880" y="1772816"/>
            <a:ext cx="2137351" cy="584775"/>
          </a:xfrm>
          <a:prstGeom prst="rect">
            <a:avLst/>
          </a:prstGeom>
          <a:noFill/>
          <a:ln w="9525">
            <a:noFill/>
            <a:miter lim="800000"/>
            <a:headEnd/>
            <a:tailEnd/>
          </a:ln>
        </p:spPr>
        <p:txBody>
          <a:bodyPr wrap="square">
            <a:spAutoFit/>
          </a:bodyPr>
          <a:lstStyle/>
          <a:p>
            <a:pPr algn="ctr"/>
            <a:r>
              <a:rPr lang="en-US" altLang="ja-JP" sz="1600" b="1" dirty="0" smtClean="0">
                <a:solidFill>
                  <a:srgbClr val="003065"/>
                </a:solidFill>
                <a:latin typeface="Arial" pitchFamily="34" charset="0"/>
                <a:cs typeface="Arial" pitchFamily="34" charset="0"/>
              </a:rPr>
              <a:t>Smart Hybrid PBX</a:t>
            </a:r>
          </a:p>
          <a:p>
            <a:pPr algn="ctr"/>
            <a:r>
              <a:rPr lang="en-US" altLang="ja-JP" sz="1600" b="1" dirty="0" smtClean="0">
                <a:solidFill>
                  <a:srgbClr val="003065"/>
                </a:solidFill>
                <a:latin typeface="Arial" pitchFamily="34" charset="0"/>
                <a:cs typeface="Arial" pitchFamily="34" charset="0"/>
              </a:rPr>
              <a:t>KX-NS500</a:t>
            </a:r>
            <a:endParaRPr lang="en-US" altLang="ja-JP" sz="1600" b="1" dirty="0">
              <a:solidFill>
                <a:srgbClr val="00306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a:solidFill>
                  <a:srgbClr val="00A161"/>
                </a:solidFill>
                <a:latin typeface="Calibri" pitchFamily="34" charset="0"/>
              </a:rPr>
              <a:t>Call Centre Solution </a:t>
            </a:r>
            <a:r>
              <a:rPr lang="en-US" altLang="ja-JP" b="1" dirty="0" smtClean="0">
                <a:solidFill>
                  <a:srgbClr val="00A161"/>
                </a:solidFill>
                <a:latin typeface="Calibri" pitchFamily="34" charset="0"/>
              </a:rPr>
              <a:t>-Activity Monitor-</a:t>
            </a:r>
            <a:endParaRPr kumimoji="1" lang="ja-JP" altLang="en-US" b="1" dirty="0">
              <a:solidFill>
                <a:srgbClr val="00A161"/>
              </a:solidFill>
              <a:latin typeface="Calibri" pitchFamily="34" charset="0"/>
            </a:endParaRPr>
          </a:p>
        </p:txBody>
      </p:sp>
      <p:grpSp>
        <p:nvGrpSpPr>
          <p:cNvPr id="22" name="グループ化 21"/>
          <p:cNvGrpSpPr/>
          <p:nvPr/>
        </p:nvGrpSpPr>
        <p:grpSpPr>
          <a:xfrm>
            <a:off x="5508104" y="1748908"/>
            <a:ext cx="3312368" cy="1392060"/>
            <a:chOff x="5508104" y="2565699"/>
            <a:chExt cx="3312368" cy="1392060"/>
          </a:xfrm>
        </p:grpSpPr>
        <p:grpSp>
          <p:nvGrpSpPr>
            <p:cNvPr id="23" name="グループ化 11"/>
            <p:cNvGrpSpPr/>
            <p:nvPr/>
          </p:nvGrpSpPr>
          <p:grpSpPr>
            <a:xfrm>
              <a:off x="5508104" y="2565699"/>
              <a:ext cx="3312368" cy="1392060"/>
              <a:chOff x="5508104" y="2565699"/>
              <a:chExt cx="3312368" cy="1392060"/>
            </a:xfrm>
          </p:grpSpPr>
          <p:sp>
            <p:nvSpPr>
              <p:cNvPr id="63" name="角丸四角形 62"/>
              <p:cNvSpPr/>
              <p:nvPr/>
            </p:nvSpPr>
            <p:spPr>
              <a:xfrm>
                <a:off x="5508104" y="2780927"/>
                <a:ext cx="3312368" cy="1176832"/>
              </a:xfrm>
              <a:prstGeom prst="roundRect">
                <a:avLst>
                  <a:gd name="adj" fmla="val 4389"/>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9"/>
              <p:cNvGrpSpPr/>
              <p:nvPr/>
            </p:nvGrpSpPr>
            <p:grpSpPr>
              <a:xfrm>
                <a:off x="5508104" y="2565699"/>
                <a:ext cx="3312368" cy="299049"/>
                <a:chOff x="5436096" y="1761799"/>
                <a:chExt cx="3312368" cy="299049"/>
              </a:xfrm>
            </p:grpSpPr>
            <p:sp>
              <p:nvSpPr>
                <p:cNvPr id="65" name="角丸四角形 64"/>
                <p:cNvSpPr/>
                <p:nvPr/>
              </p:nvSpPr>
              <p:spPr>
                <a:xfrm>
                  <a:off x="5436096" y="1772816"/>
                  <a:ext cx="3312368" cy="288032"/>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62" name="テキスト ボックス 2"/>
            <p:cNvSpPr txBox="1"/>
            <p:nvPr/>
          </p:nvSpPr>
          <p:spPr>
            <a:xfrm>
              <a:off x="5552172" y="2902910"/>
              <a:ext cx="3124284" cy="938719"/>
            </a:xfrm>
            <a:prstGeom prst="rect">
              <a:avLst/>
            </a:prstGeom>
            <a:noFill/>
          </p:spPr>
          <p:txBody>
            <a:bodyPr wrap="square" rtlCol="0">
              <a:spAutoFit/>
            </a:bodyPr>
            <a:lstStyle/>
            <a:p>
              <a:pPr>
                <a:buBlip>
                  <a:blip r:embed="rId2"/>
                </a:buBlip>
              </a:pPr>
              <a:r>
                <a:rPr lang="en-US" altLang="ja-JP" sz="1100" dirty="0" smtClean="0">
                  <a:latin typeface="Arial" pitchFamily="34" charset="0"/>
                  <a:cs typeface="Arial" pitchFamily="34" charset="0"/>
                </a:rPr>
                <a:t> Since the call status can be monitored in real time, customer waiting times can be understood, and calls can be transferred to other agents or handled by the supervisor, etc., to reduce customer waiting time and stress.</a:t>
              </a:r>
              <a:endParaRPr lang="en-US" altLang="ja-JP" sz="1100" dirty="0" smtClean="0">
                <a:solidFill>
                  <a:srgbClr val="FF0000"/>
                </a:solidFill>
                <a:latin typeface="Arial" pitchFamily="34" charset="0"/>
                <a:cs typeface="Arial" pitchFamily="34" charset="0"/>
              </a:endParaRPr>
            </a:p>
          </p:txBody>
        </p:sp>
      </p:grpSp>
      <p:grpSp>
        <p:nvGrpSpPr>
          <p:cNvPr id="76" name="グループ化 75"/>
          <p:cNvGrpSpPr/>
          <p:nvPr/>
        </p:nvGrpSpPr>
        <p:grpSpPr>
          <a:xfrm>
            <a:off x="755576" y="1556792"/>
            <a:ext cx="3888432" cy="5040560"/>
            <a:chOff x="755576" y="1556792"/>
            <a:chExt cx="3888432" cy="5040560"/>
          </a:xfrm>
        </p:grpSpPr>
        <p:sp>
          <p:nvSpPr>
            <p:cNvPr id="15" name="Text Box 41"/>
            <p:cNvSpPr txBox="1">
              <a:spLocks noChangeArrowheads="1"/>
            </p:cNvSpPr>
            <p:nvPr/>
          </p:nvSpPr>
          <p:spPr bwMode="auto">
            <a:xfrm>
              <a:off x="899592" y="4262899"/>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C</a:t>
              </a:r>
              <a:endParaRPr lang="en-US" altLang="ja-JP" sz="1000" dirty="0">
                <a:solidFill>
                  <a:srgbClr val="005BAC"/>
                </a:solidFill>
              </a:endParaRPr>
            </a:p>
          </p:txBody>
        </p:sp>
        <p:grpSp>
          <p:nvGrpSpPr>
            <p:cNvPr id="8" name="グループ化 11"/>
            <p:cNvGrpSpPr/>
            <p:nvPr/>
          </p:nvGrpSpPr>
          <p:grpSpPr>
            <a:xfrm>
              <a:off x="911404" y="1621432"/>
              <a:ext cx="936104" cy="727448"/>
              <a:chOff x="307400" y="2053481"/>
              <a:chExt cx="936104" cy="727448"/>
            </a:xfrm>
          </p:grpSpPr>
          <p:pic>
            <p:nvPicPr>
              <p:cNvPr id="5" name="Picture 69" descr="24"/>
              <p:cNvPicPr>
                <a:picLocks noChangeAspect="1" noChangeArrowheads="1"/>
              </p:cNvPicPr>
              <p:nvPr/>
            </p:nvPicPr>
            <p:blipFill>
              <a:blip r:embed="rId3" cstate="print"/>
              <a:srcRect/>
              <a:stretch>
                <a:fillRect/>
              </a:stretch>
            </p:blipFill>
            <p:spPr bwMode="auto">
              <a:xfrm>
                <a:off x="611560" y="2053481"/>
                <a:ext cx="360040" cy="495304"/>
              </a:xfrm>
              <a:prstGeom prst="rect">
                <a:avLst/>
              </a:prstGeom>
              <a:noFill/>
              <a:ln w="9525">
                <a:noFill/>
                <a:miter lim="800000"/>
                <a:headEnd/>
                <a:tailEnd/>
              </a:ln>
            </p:spPr>
          </p:pic>
          <p:sp>
            <p:nvSpPr>
              <p:cNvPr id="6" name="Text Box 41"/>
              <p:cNvSpPr txBox="1">
                <a:spLocks noChangeArrowheads="1"/>
              </p:cNvSpPr>
              <p:nvPr/>
            </p:nvSpPr>
            <p:spPr bwMode="auto">
              <a:xfrm>
                <a:off x="307400" y="2534708"/>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A</a:t>
                </a:r>
                <a:endParaRPr lang="en-US" altLang="ja-JP" sz="1000" dirty="0">
                  <a:solidFill>
                    <a:srgbClr val="005BAC"/>
                  </a:solidFill>
                </a:endParaRPr>
              </a:p>
            </p:txBody>
          </p:sp>
        </p:grpSp>
        <p:grpSp>
          <p:nvGrpSpPr>
            <p:cNvPr id="12" name="グループ化 15"/>
            <p:cNvGrpSpPr/>
            <p:nvPr/>
          </p:nvGrpSpPr>
          <p:grpSpPr>
            <a:xfrm>
              <a:off x="899592" y="2706295"/>
              <a:ext cx="936104" cy="678269"/>
              <a:chOff x="323528" y="3284985"/>
              <a:chExt cx="936104" cy="678269"/>
            </a:xfrm>
          </p:grpSpPr>
          <p:pic>
            <p:nvPicPr>
              <p:cNvPr id="7" name="Picture 74" descr="17"/>
              <p:cNvPicPr>
                <a:picLocks noChangeAspect="1" noChangeArrowheads="1"/>
              </p:cNvPicPr>
              <p:nvPr/>
            </p:nvPicPr>
            <p:blipFill>
              <a:blip r:embed="rId4" cstate="print"/>
              <a:srcRect/>
              <a:stretch>
                <a:fillRect/>
              </a:stretch>
            </p:blipFill>
            <p:spPr bwMode="auto">
              <a:xfrm>
                <a:off x="539553" y="3284985"/>
                <a:ext cx="432048" cy="476547"/>
              </a:xfrm>
              <a:prstGeom prst="rect">
                <a:avLst/>
              </a:prstGeom>
              <a:noFill/>
              <a:ln w="9525">
                <a:noFill/>
                <a:miter lim="800000"/>
                <a:headEnd/>
                <a:tailEnd/>
              </a:ln>
            </p:spPr>
          </p:pic>
          <p:sp>
            <p:nvSpPr>
              <p:cNvPr id="11" name="Text Box 41"/>
              <p:cNvSpPr txBox="1">
                <a:spLocks noChangeArrowheads="1"/>
              </p:cNvSpPr>
              <p:nvPr/>
            </p:nvSpPr>
            <p:spPr bwMode="auto">
              <a:xfrm>
                <a:off x="323528" y="3717033"/>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Customer B</a:t>
                </a:r>
                <a:endParaRPr lang="en-US" altLang="ja-JP" sz="1000" dirty="0">
                  <a:solidFill>
                    <a:srgbClr val="005BAC"/>
                  </a:solidFill>
                </a:endParaRPr>
              </a:p>
            </p:txBody>
          </p:sp>
        </p:grpSp>
        <p:grpSp>
          <p:nvGrpSpPr>
            <p:cNvPr id="13" name="グループ化 19"/>
            <p:cNvGrpSpPr/>
            <p:nvPr/>
          </p:nvGrpSpPr>
          <p:grpSpPr>
            <a:xfrm>
              <a:off x="3220771" y="1556792"/>
              <a:ext cx="786182" cy="822284"/>
              <a:chOff x="2616767" y="1988841"/>
              <a:chExt cx="786182" cy="822284"/>
            </a:xfrm>
          </p:grpSpPr>
          <p:pic>
            <p:nvPicPr>
              <p:cNvPr id="9" name="Picture 77" descr="20"/>
              <p:cNvPicPr>
                <a:picLocks noChangeAspect="1" noChangeArrowheads="1"/>
              </p:cNvPicPr>
              <p:nvPr/>
            </p:nvPicPr>
            <p:blipFill>
              <a:blip r:embed="rId5" cstate="print"/>
              <a:srcRect/>
              <a:stretch>
                <a:fillRect/>
              </a:stretch>
            </p:blipFill>
            <p:spPr bwMode="auto">
              <a:xfrm>
                <a:off x="2616767" y="1988841"/>
                <a:ext cx="731097" cy="643118"/>
              </a:xfrm>
              <a:prstGeom prst="rect">
                <a:avLst/>
              </a:prstGeom>
              <a:noFill/>
              <a:ln w="9525">
                <a:noFill/>
                <a:miter lim="800000"/>
                <a:headEnd/>
                <a:tailEnd/>
              </a:ln>
            </p:spPr>
          </p:pic>
          <p:sp>
            <p:nvSpPr>
              <p:cNvPr id="17" name="Text Box 41"/>
              <p:cNvSpPr txBox="1">
                <a:spLocks noChangeArrowheads="1"/>
              </p:cNvSpPr>
              <p:nvPr/>
            </p:nvSpPr>
            <p:spPr bwMode="auto">
              <a:xfrm>
                <a:off x="2682869" y="2564904"/>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Agent A</a:t>
                </a:r>
                <a:endParaRPr lang="en-US" altLang="ja-JP" sz="1000" dirty="0">
                  <a:solidFill>
                    <a:srgbClr val="005BAC"/>
                  </a:solidFill>
                </a:endParaRPr>
              </a:p>
            </p:txBody>
          </p:sp>
        </p:grpSp>
        <p:grpSp>
          <p:nvGrpSpPr>
            <p:cNvPr id="14" name="グループ化 18"/>
            <p:cNvGrpSpPr/>
            <p:nvPr/>
          </p:nvGrpSpPr>
          <p:grpSpPr>
            <a:xfrm>
              <a:off x="3159781" y="2636911"/>
              <a:ext cx="936103" cy="849858"/>
              <a:chOff x="2555777" y="3329419"/>
              <a:chExt cx="936103" cy="849858"/>
            </a:xfrm>
          </p:grpSpPr>
          <p:pic>
            <p:nvPicPr>
              <p:cNvPr id="10" name="Picture 79" descr="E:\篠原様\icon_others from西村さん\others\image_4.png"/>
              <p:cNvPicPr>
                <a:picLocks noChangeAspect="1" noChangeArrowheads="1"/>
              </p:cNvPicPr>
              <p:nvPr/>
            </p:nvPicPr>
            <p:blipFill>
              <a:blip r:embed="rId6" cstate="print"/>
              <a:srcRect/>
              <a:stretch>
                <a:fillRect/>
              </a:stretch>
            </p:blipFill>
            <p:spPr bwMode="auto">
              <a:xfrm>
                <a:off x="2555777" y="3329419"/>
                <a:ext cx="936103" cy="675645"/>
              </a:xfrm>
              <a:prstGeom prst="rect">
                <a:avLst/>
              </a:prstGeom>
              <a:noFill/>
              <a:ln w="9525">
                <a:noFill/>
                <a:miter lim="800000"/>
                <a:headEnd/>
                <a:tailEnd/>
              </a:ln>
            </p:spPr>
          </p:pic>
          <p:sp>
            <p:nvSpPr>
              <p:cNvPr id="18" name="Text Box 41"/>
              <p:cNvSpPr txBox="1">
                <a:spLocks noChangeArrowheads="1"/>
              </p:cNvSpPr>
              <p:nvPr/>
            </p:nvSpPr>
            <p:spPr bwMode="auto">
              <a:xfrm>
                <a:off x="2694681" y="3933056"/>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Agent B</a:t>
                </a:r>
                <a:endParaRPr lang="en-US" altLang="ja-JP" sz="1000" dirty="0">
                  <a:solidFill>
                    <a:srgbClr val="005BAC"/>
                  </a:solidFill>
                </a:endParaRPr>
              </a:p>
            </p:txBody>
          </p:sp>
        </p:grpSp>
        <p:cxnSp>
          <p:nvCxnSpPr>
            <p:cNvPr id="25" name="直線矢印コネクタ 24"/>
            <p:cNvCxnSpPr/>
            <p:nvPr/>
          </p:nvCxnSpPr>
          <p:spPr bwMode="auto">
            <a:xfrm>
              <a:off x="1730637" y="4156097"/>
              <a:ext cx="288032" cy="0"/>
            </a:xfrm>
            <a:prstGeom prst="straightConnector1">
              <a:avLst/>
            </a:prstGeom>
            <a:solidFill>
              <a:srgbClr val="CCECFF"/>
            </a:solidFill>
            <a:ln w="25400" cap="flat" cmpd="sng" algn="ctr">
              <a:solidFill>
                <a:srgbClr val="00A16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6" name="グループ化 26"/>
            <p:cNvGrpSpPr/>
            <p:nvPr/>
          </p:nvGrpSpPr>
          <p:grpSpPr>
            <a:xfrm>
              <a:off x="1719620" y="1883780"/>
              <a:ext cx="1440160" cy="216024"/>
              <a:chOff x="1115616" y="2315829"/>
              <a:chExt cx="1440160" cy="216024"/>
            </a:xfrm>
          </p:grpSpPr>
          <p:cxnSp>
            <p:nvCxnSpPr>
              <p:cNvPr id="21" name="直線矢印コネクタ 20"/>
              <p:cNvCxnSpPr/>
              <p:nvPr/>
            </p:nvCxnSpPr>
            <p:spPr bwMode="auto">
              <a:xfrm>
                <a:off x="1115616" y="2420888"/>
                <a:ext cx="1440160" cy="0"/>
              </a:xfrm>
              <a:prstGeom prst="straightConnector1">
                <a:avLst/>
              </a:prstGeom>
              <a:solidFill>
                <a:srgbClr val="CCECFF"/>
              </a:solidFill>
              <a:ln w="25400" cap="flat" cmpd="sng" algn="ctr">
                <a:solidFill>
                  <a:srgbClr val="00A16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角丸四角形 25"/>
              <p:cNvSpPr/>
              <p:nvPr/>
            </p:nvSpPr>
            <p:spPr>
              <a:xfrm>
                <a:off x="1420571" y="2315829"/>
                <a:ext cx="864096" cy="216024"/>
              </a:xfrm>
              <a:prstGeom prst="roundRect">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A161"/>
                    </a:solidFill>
                    <a:latin typeface="Arial" pitchFamily="34" charset="0"/>
                    <a:cs typeface="Arial" pitchFamily="34" charset="0"/>
                  </a:rPr>
                  <a:t>Call</a:t>
                </a:r>
                <a:endParaRPr kumimoji="1" lang="ja-JP" altLang="en-US" sz="1000" b="1" dirty="0">
                  <a:solidFill>
                    <a:srgbClr val="00A161"/>
                  </a:solidFill>
                  <a:latin typeface="Arial" pitchFamily="34" charset="0"/>
                  <a:cs typeface="Arial" pitchFamily="34" charset="0"/>
                </a:endParaRPr>
              </a:p>
            </p:txBody>
          </p:sp>
        </p:grpSp>
        <p:cxnSp>
          <p:nvCxnSpPr>
            <p:cNvPr id="29" name="直線矢印コネクタ 28"/>
            <p:cNvCxnSpPr/>
            <p:nvPr/>
          </p:nvCxnSpPr>
          <p:spPr bwMode="auto">
            <a:xfrm>
              <a:off x="1719620" y="3129583"/>
              <a:ext cx="1440160" cy="0"/>
            </a:xfrm>
            <a:prstGeom prst="straightConnector1">
              <a:avLst/>
            </a:prstGeom>
            <a:solidFill>
              <a:srgbClr val="CCECFF"/>
            </a:solidFill>
            <a:ln w="25400" cap="flat" cmpd="sng" algn="ctr">
              <a:solidFill>
                <a:srgbClr val="00A16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36" name="Picture 69" descr="24"/>
            <p:cNvPicPr>
              <a:picLocks noChangeAspect="1" noChangeArrowheads="1"/>
            </p:cNvPicPr>
            <p:nvPr/>
          </p:nvPicPr>
          <p:blipFill>
            <a:blip r:embed="rId3" cstate="print"/>
            <a:srcRect/>
            <a:stretch>
              <a:fillRect/>
            </a:stretch>
          </p:blipFill>
          <p:spPr bwMode="auto">
            <a:xfrm>
              <a:off x="1215564" y="3789040"/>
              <a:ext cx="360040" cy="495304"/>
            </a:xfrm>
            <a:prstGeom prst="rect">
              <a:avLst/>
            </a:prstGeom>
            <a:noFill/>
            <a:ln w="9525">
              <a:noFill/>
              <a:miter lim="800000"/>
              <a:headEnd/>
              <a:tailEnd/>
            </a:ln>
          </p:spPr>
        </p:pic>
        <p:grpSp>
          <p:nvGrpSpPr>
            <p:cNvPr id="19" name="グループ化 36"/>
            <p:cNvGrpSpPr/>
            <p:nvPr/>
          </p:nvGrpSpPr>
          <p:grpSpPr>
            <a:xfrm>
              <a:off x="3237694" y="3717031"/>
              <a:ext cx="786182" cy="822284"/>
              <a:chOff x="2616767" y="1988841"/>
              <a:chExt cx="786182" cy="822284"/>
            </a:xfrm>
          </p:grpSpPr>
          <p:pic>
            <p:nvPicPr>
              <p:cNvPr id="38" name="Picture 77" descr="20"/>
              <p:cNvPicPr>
                <a:picLocks noChangeAspect="1" noChangeArrowheads="1"/>
              </p:cNvPicPr>
              <p:nvPr/>
            </p:nvPicPr>
            <p:blipFill>
              <a:blip r:embed="rId5" cstate="print"/>
              <a:srcRect/>
              <a:stretch>
                <a:fillRect/>
              </a:stretch>
            </p:blipFill>
            <p:spPr bwMode="auto">
              <a:xfrm>
                <a:off x="2616767" y="1988841"/>
                <a:ext cx="731097" cy="643118"/>
              </a:xfrm>
              <a:prstGeom prst="rect">
                <a:avLst/>
              </a:prstGeom>
              <a:noFill/>
              <a:ln w="9525">
                <a:noFill/>
                <a:miter lim="800000"/>
                <a:headEnd/>
                <a:tailEnd/>
              </a:ln>
            </p:spPr>
          </p:pic>
          <p:sp>
            <p:nvSpPr>
              <p:cNvPr id="39" name="Text Box 41"/>
              <p:cNvSpPr txBox="1">
                <a:spLocks noChangeArrowheads="1"/>
              </p:cNvSpPr>
              <p:nvPr/>
            </p:nvSpPr>
            <p:spPr bwMode="auto">
              <a:xfrm>
                <a:off x="2682869" y="2564904"/>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Agent C</a:t>
                </a:r>
                <a:endParaRPr lang="en-US" altLang="ja-JP" sz="1000" dirty="0">
                  <a:solidFill>
                    <a:srgbClr val="005BAC"/>
                  </a:solidFill>
                </a:endParaRPr>
              </a:p>
            </p:txBody>
          </p:sp>
        </p:grpSp>
        <p:sp>
          <p:nvSpPr>
            <p:cNvPr id="40" name="正方形/長方形 39"/>
            <p:cNvSpPr/>
            <p:nvPr/>
          </p:nvSpPr>
          <p:spPr>
            <a:xfrm>
              <a:off x="3239852" y="3717031"/>
              <a:ext cx="864096" cy="1008112"/>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Text Box 41"/>
            <p:cNvSpPr txBox="1">
              <a:spLocks noChangeArrowheads="1"/>
            </p:cNvSpPr>
            <p:nvPr/>
          </p:nvSpPr>
          <p:spPr bwMode="auto">
            <a:xfrm>
              <a:off x="3231788" y="4045132"/>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b="1" dirty="0" smtClean="0">
                  <a:solidFill>
                    <a:srgbClr val="595757"/>
                  </a:solidFill>
                </a:rPr>
                <a:t>Leave desk</a:t>
              </a:r>
              <a:endParaRPr lang="en-US" altLang="ja-JP" sz="1000" b="1" dirty="0">
                <a:solidFill>
                  <a:srgbClr val="595757"/>
                </a:solidFill>
              </a:endParaRPr>
            </a:p>
          </p:txBody>
        </p:sp>
        <p:cxnSp>
          <p:nvCxnSpPr>
            <p:cNvPr id="42" name="直線矢印コネクタ 41"/>
            <p:cNvCxnSpPr/>
            <p:nvPr/>
          </p:nvCxnSpPr>
          <p:spPr bwMode="auto">
            <a:xfrm>
              <a:off x="2458368" y="2132856"/>
              <a:ext cx="0" cy="2808312"/>
            </a:xfrm>
            <a:prstGeom prst="straightConnector1">
              <a:avLst/>
            </a:prstGeom>
            <a:solidFill>
              <a:srgbClr val="CCECFF"/>
            </a:solidFill>
            <a:ln w="25400" cap="flat" cmpd="sng" algn="ctr">
              <a:solidFill>
                <a:srgbClr val="00A161"/>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角丸四角形 31"/>
            <p:cNvSpPr/>
            <p:nvPr/>
          </p:nvSpPr>
          <p:spPr>
            <a:xfrm>
              <a:off x="2035592" y="4030745"/>
              <a:ext cx="864096" cy="216024"/>
            </a:xfrm>
            <a:prstGeom prst="roundRect">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A161"/>
                  </a:solidFill>
                  <a:latin typeface="Arial" pitchFamily="34" charset="0"/>
                  <a:cs typeface="Arial" pitchFamily="34" charset="0"/>
                </a:rPr>
                <a:t>Waiting</a:t>
              </a:r>
              <a:endParaRPr kumimoji="1" lang="ja-JP" altLang="en-US" sz="1000" b="1" dirty="0">
                <a:solidFill>
                  <a:srgbClr val="00A161"/>
                </a:solidFill>
                <a:latin typeface="Arial" pitchFamily="34" charset="0"/>
                <a:cs typeface="Arial" pitchFamily="34" charset="0"/>
              </a:endParaRPr>
            </a:p>
          </p:txBody>
        </p:sp>
        <p:sp>
          <p:nvSpPr>
            <p:cNvPr id="30" name="角丸四角形 29"/>
            <p:cNvSpPr/>
            <p:nvPr/>
          </p:nvSpPr>
          <p:spPr>
            <a:xfrm>
              <a:off x="2024575" y="3024524"/>
              <a:ext cx="864096" cy="216024"/>
            </a:xfrm>
            <a:prstGeom prst="roundRect">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A161"/>
                  </a:solidFill>
                  <a:latin typeface="Arial" pitchFamily="34" charset="0"/>
                  <a:cs typeface="Arial" pitchFamily="34" charset="0"/>
                </a:rPr>
                <a:t>Call</a:t>
              </a:r>
              <a:endParaRPr kumimoji="1" lang="ja-JP" altLang="en-US" sz="1000" b="1" dirty="0">
                <a:solidFill>
                  <a:srgbClr val="00A161"/>
                </a:solidFill>
                <a:latin typeface="Arial" pitchFamily="34" charset="0"/>
                <a:cs typeface="Arial" pitchFamily="34" charset="0"/>
              </a:endParaRPr>
            </a:p>
          </p:txBody>
        </p:sp>
        <p:grpSp>
          <p:nvGrpSpPr>
            <p:cNvPr id="55" name="グループ化 54"/>
            <p:cNvGrpSpPr/>
            <p:nvPr/>
          </p:nvGrpSpPr>
          <p:grpSpPr>
            <a:xfrm>
              <a:off x="3347864" y="5517232"/>
              <a:ext cx="1181274" cy="936104"/>
              <a:chOff x="4788024" y="5517232"/>
              <a:chExt cx="1181274" cy="936104"/>
            </a:xfrm>
          </p:grpSpPr>
          <p:pic>
            <p:nvPicPr>
              <p:cNvPr id="49" name="Picture 80" descr="E:\篠原様\icon_others from西村さん\others\image_2.png"/>
              <p:cNvPicPr>
                <a:picLocks noChangeAspect="1" noChangeArrowheads="1"/>
              </p:cNvPicPr>
              <p:nvPr/>
            </p:nvPicPr>
            <p:blipFill>
              <a:blip r:embed="rId7" cstate="print"/>
              <a:srcRect/>
              <a:stretch>
                <a:fillRect/>
              </a:stretch>
            </p:blipFill>
            <p:spPr bwMode="auto">
              <a:xfrm flipH="1">
                <a:off x="4788024" y="5517232"/>
                <a:ext cx="1036800" cy="664818"/>
              </a:xfrm>
              <a:prstGeom prst="rect">
                <a:avLst/>
              </a:prstGeom>
              <a:noFill/>
              <a:ln w="9525">
                <a:noFill/>
                <a:miter lim="800000"/>
                <a:headEnd/>
                <a:tailEnd/>
              </a:ln>
            </p:spPr>
          </p:pic>
          <p:sp>
            <p:nvSpPr>
              <p:cNvPr id="50" name="Text Box 41"/>
              <p:cNvSpPr txBox="1">
                <a:spLocks noChangeArrowheads="1"/>
              </p:cNvSpPr>
              <p:nvPr/>
            </p:nvSpPr>
            <p:spPr bwMode="auto">
              <a:xfrm>
                <a:off x="5033194" y="6207115"/>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Supervisor</a:t>
                </a:r>
                <a:endParaRPr lang="en-US" altLang="ja-JP" sz="1000" dirty="0">
                  <a:solidFill>
                    <a:srgbClr val="005BAC"/>
                  </a:solidFill>
                </a:endParaRPr>
              </a:p>
            </p:txBody>
          </p:sp>
        </p:grpSp>
        <p:pic>
          <p:nvPicPr>
            <p:cNvPr id="52" name="図 51"/>
            <p:cNvPicPr/>
            <p:nvPr/>
          </p:nvPicPr>
          <p:blipFill>
            <a:blip r:embed="rId8" cstate="print"/>
            <a:srcRect/>
            <a:stretch>
              <a:fillRect/>
            </a:stretch>
          </p:blipFill>
          <p:spPr bwMode="auto">
            <a:xfrm>
              <a:off x="827584" y="5157192"/>
              <a:ext cx="2160240" cy="1328167"/>
            </a:xfrm>
            <a:prstGeom prst="rect">
              <a:avLst/>
            </a:prstGeom>
            <a:noFill/>
          </p:spPr>
        </p:pic>
        <p:sp>
          <p:nvSpPr>
            <p:cNvPr id="56" name="AutoShape 47"/>
            <p:cNvSpPr>
              <a:spLocks noChangeArrowheads="1"/>
            </p:cNvSpPr>
            <p:nvPr/>
          </p:nvSpPr>
          <p:spPr bwMode="auto">
            <a:xfrm>
              <a:off x="755576" y="4797152"/>
              <a:ext cx="3888432" cy="1800200"/>
            </a:xfrm>
            <a:prstGeom prst="roundRect">
              <a:avLst>
                <a:gd name="adj" fmla="val 4153"/>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9" name="Text Box 21"/>
            <p:cNvSpPr txBox="1">
              <a:spLocks noChangeArrowheads="1"/>
            </p:cNvSpPr>
            <p:nvPr/>
          </p:nvSpPr>
          <p:spPr bwMode="auto">
            <a:xfrm>
              <a:off x="1581448" y="4894560"/>
              <a:ext cx="1588368" cy="246221"/>
            </a:xfrm>
            <a:prstGeom prst="rect">
              <a:avLst/>
            </a:prstGeom>
            <a:noFill/>
            <a:ln w="9525" algn="ctr">
              <a:noFill/>
              <a:miter lim="800000"/>
              <a:headEnd/>
              <a:tailEnd/>
            </a:ln>
          </p:spPr>
          <p:txBody>
            <a:bodyPr wrap="square">
              <a:spAutoFit/>
            </a:bodyPr>
            <a:lstStyle/>
            <a:p>
              <a:pPr algn="ctr">
                <a:spcBef>
                  <a:spcPct val="50000"/>
                </a:spcBef>
              </a:pPr>
              <a:r>
                <a:rPr lang="en-US" altLang="ja-JP" sz="1000" b="1" dirty="0" smtClean="0">
                  <a:solidFill>
                    <a:srgbClr val="595757"/>
                  </a:solidFill>
                  <a:latin typeface="Arial" pitchFamily="34" charset="0"/>
                  <a:cs typeface="Arial" pitchFamily="34" charset="0"/>
                </a:rPr>
                <a:t>Live Status Monitor </a:t>
              </a:r>
              <a:endParaRPr lang="en-US" altLang="ja-JP" sz="1000" b="1" dirty="0">
                <a:solidFill>
                  <a:srgbClr val="595757"/>
                </a:solidFill>
                <a:latin typeface="Arial" pitchFamily="34" charset="0"/>
                <a:cs typeface="Arial" pitchFamily="34" charset="0"/>
              </a:endParaRPr>
            </a:p>
          </p:txBody>
        </p:sp>
        <p:cxnSp>
          <p:nvCxnSpPr>
            <p:cNvPr id="58" name="直線コネクタ 57"/>
            <p:cNvCxnSpPr/>
            <p:nvPr/>
          </p:nvCxnSpPr>
          <p:spPr>
            <a:xfrm>
              <a:off x="2987824" y="5157192"/>
              <a:ext cx="504056" cy="576064"/>
            </a:xfrm>
            <a:prstGeom prst="line">
              <a:avLst/>
            </a:prstGeom>
            <a:ln>
              <a:solidFill>
                <a:srgbClr val="EA5550"/>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2987824" y="6064387"/>
              <a:ext cx="545871" cy="388949"/>
            </a:xfrm>
            <a:prstGeom prst="line">
              <a:avLst/>
            </a:prstGeom>
            <a:ln>
              <a:solidFill>
                <a:srgbClr val="EA5550"/>
              </a:solidFill>
              <a:prstDash val="sysDot"/>
            </a:ln>
          </p:spPr>
          <p:style>
            <a:lnRef idx="1">
              <a:schemeClr val="accent1"/>
            </a:lnRef>
            <a:fillRef idx="0">
              <a:schemeClr val="accent1"/>
            </a:fillRef>
            <a:effectRef idx="0">
              <a:schemeClr val="accent1"/>
            </a:effectRef>
            <a:fontRef idx="minor">
              <a:schemeClr val="tx1"/>
            </a:fontRef>
          </p:style>
        </p:cxnSp>
      </p:grpSp>
      <p:sp>
        <p:nvSpPr>
          <p:cNvPr id="54" name="テキスト ボックス 53"/>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41</a:t>
            </a:r>
            <a:endParaRPr kumimoji="1" lang="ja-JP" altLang="en-US" sz="1300" dirty="0">
              <a:solidFill>
                <a:srgbClr val="595757"/>
              </a:solidFill>
              <a:latin typeface="Calibri" pitchFamily="34" charset="0"/>
            </a:endParaRPr>
          </a:p>
        </p:txBody>
      </p:sp>
      <p:grpSp>
        <p:nvGrpSpPr>
          <p:cNvPr id="60" name="グループ化 59"/>
          <p:cNvGrpSpPr/>
          <p:nvPr/>
        </p:nvGrpSpPr>
        <p:grpSpPr>
          <a:xfrm>
            <a:off x="5508104" y="3429000"/>
            <a:ext cx="3312368" cy="1428292"/>
            <a:chOff x="5508104" y="3440868"/>
            <a:chExt cx="3312368" cy="1428292"/>
          </a:xfrm>
        </p:grpSpPr>
        <p:grpSp>
          <p:nvGrpSpPr>
            <p:cNvPr id="28" name="グループ化 11"/>
            <p:cNvGrpSpPr/>
            <p:nvPr/>
          </p:nvGrpSpPr>
          <p:grpSpPr>
            <a:xfrm>
              <a:off x="5508104" y="3440868"/>
              <a:ext cx="3312368" cy="1428292"/>
              <a:chOff x="5508104" y="2565699"/>
              <a:chExt cx="3312368" cy="1428292"/>
            </a:xfrm>
          </p:grpSpPr>
          <p:sp>
            <p:nvSpPr>
              <p:cNvPr id="70" name="角丸四角形 69"/>
              <p:cNvSpPr/>
              <p:nvPr/>
            </p:nvSpPr>
            <p:spPr>
              <a:xfrm>
                <a:off x="5508104" y="2780929"/>
                <a:ext cx="3312368" cy="1213062"/>
              </a:xfrm>
              <a:prstGeom prst="roundRect">
                <a:avLst>
                  <a:gd name="adj" fmla="val 3635"/>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9"/>
              <p:cNvGrpSpPr/>
              <p:nvPr/>
            </p:nvGrpSpPr>
            <p:grpSpPr>
              <a:xfrm>
                <a:off x="5508104" y="2565699"/>
                <a:ext cx="3312368" cy="299049"/>
                <a:chOff x="5436096" y="1761799"/>
                <a:chExt cx="3312368" cy="299049"/>
              </a:xfrm>
            </p:grpSpPr>
            <p:sp>
              <p:nvSpPr>
                <p:cNvPr id="72" name="角丸四角形 71"/>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57" name="テキスト ボックス 56"/>
            <p:cNvSpPr txBox="1"/>
            <p:nvPr/>
          </p:nvSpPr>
          <p:spPr>
            <a:xfrm>
              <a:off x="5547060" y="3778874"/>
              <a:ext cx="3201404" cy="938719"/>
            </a:xfrm>
            <a:prstGeom prst="rect">
              <a:avLst/>
            </a:prstGeom>
            <a:noFill/>
          </p:spPr>
          <p:txBody>
            <a:bodyPr wrap="square" rtlCol="0">
              <a:spAutoFit/>
            </a:bodyPr>
            <a:lstStyle/>
            <a:p>
              <a:pPr>
                <a:buBlip>
                  <a:blip r:embed="rId9"/>
                </a:buBlip>
              </a:pPr>
              <a:r>
                <a:rPr lang="en-US" altLang="ja-JP" sz="1100" dirty="0" smtClean="0">
                  <a:latin typeface="Arial" pitchFamily="34" charset="0"/>
                  <a:cs typeface="Arial" pitchFamily="34" charset="0"/>
                </a:rPr>
                <a:t> Companies that want to perform operations efficiently and in real time</a:t>
              </a:r>
            </a:p>
            <a:p>
              <a:endParaRPr lang="en-US" altLang="ja-JP" sz="1100" dirty="0" smtClean="0">
                <a:latin typeface="Arial" pitchFamily="34" charset="0"/>
                <a:cs typeface="Arial" pitchFamily="34" charset="0"/>
              </a:endParaRPr>
            </a:p>
            <a:p>
              <a:pPr>
                <a:buBlip>
                  <a:blip r:embed="rId9"/>
                </a:buBlip>
              </a:pPr>
              <a:r>
                <a:rPr lang="en-US" altLang="ja-JP" sz="1100" dirty="0" smtClean="0">
                  <a:latin typeface="Arial" pitchFamily="34" charset="0"/>
                  <a:cs typeface="Arial" pitchFamily="34" charset="0"/>
                </a:rPr>
                <a:t> Companies that want to discover what problems they have</a:t>
              </a:r>
            </a:p>
          </p:txBody>
        </p:sp>
      </p:grpSp>
      <p:sp>
        <p:nvSpPr>
          <p:cNvPr id="64" name="テキスト ボックス 63"/>
          <p:cNvSpPr txBox="1"/>
          <p:nvPr/>
        </p:nvSpPr>
        <p:spPr>
          <a:xfrm>
            <a:off x="251520" y="836712"/>
            <a:ext cx="8640960" cy="276999"/>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The call centre supervisor can monitor the status of each agent</a:t>
            </a:r>
            <a:r>
              <a:rPr lang="en-US" altLang="ja-JP" sz="1200" dirty="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and extension group. </a:t>
            </a:r>
            <a:endParaRPr lang="en-US" altLang="ja-JP" sz="1200" dirty="0">
              <a:solidFill>
                <a:srgbClr val="595757"/>
              </a:solidFill>
              <a:latin typeface="Arial" pitchFamily="34" charset="0"/>
              <a:cs typeface="Arial" pitchFamily="34" charset="0"/>
            </a:endParaRPr>
          </a:p>
        </p:txBody>
      </p:sp>
    </p:spTree>
    <p:extLst>
      <p:ext uri="{BB962C8B-B14F-4D97-AF65-F5344CB8AC3E}">
        <p14:creationId xmlns:p14="http://schemas.microsoft.com/office/powerpoint/2010/main" val="391492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a:solidFill>
                  <a:srgbClr val="00A161"/>
                </a:solidFill>
                <a:latin typeface="Calibri" pitchFamily="34" charset="0"/>
              </a:rPr>
              <a:t>Call Centre Solution </a:t>
            </a:r>
            <a:r>
              <a:rPr lang="en-US" altLang="ja-JP" b="1" dirty="0" smtClean="0">
                <a:solidFill>
                  <a:srgbClr val="00A161"/>
                </a:solidFill>
                <a:latin typeface="Calibri" pitchFamily="34" charset="0"/>
              </a:rPr>
              <a:t>-Activity Report-</a:t>
            </a:r>
            <a:endParaRPr kumimoji="1" lang="ja-JP" altLang="en-US" sz="1200" b="1" dirty="0">
              <a:solidFill>
                <a:srgbClr val="00A161"/>
              </a:solidFill>
              <a:latin typeface="Calibri" pitchFamily="34" charset="0"/>
            </a:endParaRPr>
          </a:p>
        </p:txBody>
      </p:sp>
      <p:sp>
        <p:nvSpPr>
          <p:cNvPr id="3" name="テキスト ボックス 2"/>
          <p:cNvSpPr txBox="1"/>
          <p:nvPr/>
        </p:nvSpPr>
        <p:spPr>
          <a:xfrm>
            <a:off x="251520" y="836712"/>
            <a:ext cx="8640960" cy="276999"/>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The call centre supervisor is also provided a variety of reports for studying the activity of the KX-NS500.</a:t>
            </a:r>
          </a:p>
        </p:txBody>
      </p:sp>
      <p:grpSp>
        <p:nvGrpSpPr>
          <p:cNvPr id="51" name="グループ化 50"/>
          <p:cNvGrpSpPr/>
          <p:nvPr/>
        </p:nvGrpSpPr>
        <p:grpSpPr>
          <a:xfrm>
            <a:off x="582415" y="1943464"/>
            <a:ext cx="792088" cy="1101832"/>
            <a:chOff x="395537" y="1943464"/>
            <a:chExt cx="792088" cy="1101832"/>
          </a:xfrm>
        </p:grpSpPr>
        <p:pic>
          <p:nvPicPr>
            <p:cNvPr id="7" name="Picture 77" descr="20"/>
            <p:cNvPicPr>
              <a:picLocks noChangeAspect="1" noChangeArrowheads="1"/>
            </p:cNvPicPr>
            <p:nvPr/>
          </p:nvPicPr>
          <p:blipFill>
            <a:blip r:embed="rId2" cstate="print"/>
            <a:srcRect/>
            <a:stretch>
              <a:fillRect/>
            </a:stretch>
          </p:blipFill>
          <p:spPr bwMode="auto">
            <a:xfrm>
              <a:off x="395537" y="1943464"/>
              <a:ext cx="792088" cy="696769"/>
            </a:xfrm>
            <a:prstGeom prst="rect">
              <a:avLst/>
            </a:prstGeom>
            <a:noFill/>
            <a:ln w="9525">
              <a:noFill/>
              <a:miter lim="800000"/>
              <a:headEnd/>
              <a:tailEnd/>
            </a:ln>
          </p:spPr>
        </p:pic>
        <p:sp>
          <p:nvSpPr>
            <p:cNvPr id="8" name="Text Box 41"/>
            <p:cNvSpPr txBox="1">
              <a:spLocks noChangeArrowheads="1"/>
            </p:cNvSpPr>
            <p:nvPr/>
          </p:nvSpPr>
          <p:spPr bwMode="auto">
            <a:xfrm>
              <a:off x="467543" y="2645186"/>
              <a:ext cx="720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Group 1</a:t>
              </a:r>
            </a:p>
            <a:p>
              <a:pPr algn="ctr"/>
              <a:r>
                <a:rPr lang="en-US" altLang="ja-JP" sz="1000" dirty="0" smtClean="0">
                  <a:solidFill>
                    <a:srgbClr val="005BAC"/>
                  </a:solidFill>
                </a:rPr>
                <a:t>Agent A</a:t>
              </a:r>
              <a:endParaRPr lang="en-US" altLang="ja-JP" sz="1000" dirty="0">
                <a:solidFill>
                  <a:srgbClr val="005BAC"/>
                </a:solidFill>
              </a:endParaRPr>
            </a:p>
          </p:txBody>
        </p:sp>
      </p:grpSp>
      <p:sp>
        <p:nvSpPr>
          <p:cNvPr id="15" name="角丸四角形吹き出し 14"/>
          <p:cNvSpPr/>
          <p:nvPr/>
        </p:nvSpPr>
        <p:spPr>
          <a:xfrm>
            <a:off x="510406" y="1700808"/>
            <a:ext cx="4176464" cy="1512168"/>
          </a:xfrm>
          <a:prstGeom prst="wedgeRoundRectCallout">
            <a:avLst>
              <a:gd name="adj1" fmla="val -33333"/>
              <a:gd name="adj2" fmla="val 74885"/>
              <a:gd name="adj3" fmla="val 16667"/>
            </a:avLst>
          </a:prstGeom>
          <a:noFill/>
          <a:ln w="19050">
            <a:solidFill>
              <a:srgbClr val="00A1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AutoShape 47"/>
          <p:cNvSpPr>
            <a:spLocks noChangeArrowheads="1"/>
          </p:cNvSpPr>
          <p:nvPr/>
        </p:nvSpPr>
        <p:spPr bwMode="auto">
          <a:xfrm>
            <a:off x="582414" y="4221088"/>
            <a:ext cx="2880320" cy="2160240"/>
          </a:xfrm>
          <a:prstGeom prst="roundRect">
            <a:avLst>
              <a:gd name="adj" fmla="val 4153"/>
            </a:avLst>
          </a:prstGeom>
          <a:noFill/>
          <a:ln w="19050" algn="ctr">
            <a:solidFill>
              <a:srgbClr val="00A16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2" name="Text Box 21"/>
          <p:cNvSpPr txBox="1">
            <a:spLocks noChangeArrowheads="1"/>
          </p:cNvSpPr>
          <p:nvPr/>
        </p:nvSpPr>
        <p:spPr bwMode="auto">
          <a:xfrm>
            <a:off x="654422" y="6093296"/>
            <a:ext cx="2664296" cy="246221"/>
          </a:xfrm>
          <a:prstGeom prst="rect">
            <a:avLst/>
          </a:prstGeom>
          <a:noFill/>
          <a:ln w="9525" algn="ctr">
            <a:noFill/>
            <a:miter lim="800000"/>
            <a:headEnd/>
            <a:tailEnd/>
          </a:ln>
        </p:spPr>
        <p:txBody>
          <a:bodyPr wrap="square">
            <a:spAutoFit/>
          </a:bodyPr>
          <a:lstStyle/>
          <a:p>
            <a:pPr algn="ctr">
              <a:spcBef>
                <a:spcPct val="50000"/>
              </a:spcBef>
            </a:pPr>
            <a:r>
              <a:rPr lang="en-US" altLang="ja-JP" sz="1000" b="1" dirty="0" smtClean="0">
                <a:solidFill>
                  <a:srgbClr val="595757"/>
                </a:solidFill>
                <a:latin typeface="Arial" pitchFamily="34" charset="0"/>
                <a:cs typeface="Arial" pitchFamily="34" charset="0"/>
              </a:rPr>
              <a:t>Activity Report </a:t>
            </a:r>
            <a:endParaRPr lang="en-US" altLang="ja-JP" sz="1000" b="1" dirty="0">
              <a:solidFill>
                <a:srgbClr val="595757"/>
              </a:solidFill>
              <a:latin typeface="Arial" pitchFamily="34" charset="0"/>
              <a:cs typeface="Arial" pitchFamily="34" charset="0"/>
            </a:endParaRPr>
          </a:p>
        </p:txBody>
      </p:sp>
      <p:pic>
        <p:nvPicPr>
          <p:cNvPr id="23" name="Picture 8" descr="円_Group"/>
          <p:cNvPicPr>
            <a:picLocks noChangeAspect="1" noChangeArrowheads="1"/>
          </p:cNvPicPr>
          <p:nvPr/>
        </p:nvPicPr>
        <p:blipFill>
          <a:blip r:embed="rId3" cstate="print"/>
          <a:srcRect/>
          <a:stretch>
            <a:fillRect/>
          </a:stretch>
        </p:blipFill>
        <p:spPr bwMode="auto">
          <a:xfrm>
            <a:off x="1806550" y="4849728"/>
            <a:ext cx="1512168" cy="1099552"/>
          </a:xfrm>
          <a:prstGeom prst="rect">
            <a:avLst/>
          </a:prstGeom>
          <a:noFill/>
        </p:spPr>
      </p:pic>
      <p:pic>
        <p:nvPicPr>
          <p:cNvPr id="24" name="Picture 9" descr="棒_Date"/>
          <p:cNvPicPr>
            <a:picLocks noChangeAspect="1" noChangeArrowheads="1"/>
          </p:cNvPicPr>
          <p:nvPr/>
        </p:nvPicPr>
        <p:blipFill>
          <a:blip r:embed="rId4" cstate="print"/>
          <a:srcRect/>
          <a:stretch>
            <a:fillRect/>
          </a:stretch>
        </p:blipFill>
        <p:spPr bwMode="auto">
          <a:xfrm>
            <a:off x="654422" y="4293096"/>
            <a:ext cx="1800200" cy="1256264"/>
          </a:xfrm>
          <a:prstGeom prst="rect">
            <a:avLst/>
          </a:prstGeom>
          <a:noFill/>
        </p:spPr>
      </p:pic>
      <p:cxnSp>
        <p:nvCxnSpPr>
          <p:cNvPr id="26" name="直線矢印コネクタ 25"/>
          <p:cNvCxnSpPr/>
          <p:nvPr/>
        </p:nvCxnSpPr>
        <p:spPr bwMode="auto">
          <a:xfrm flipH="1">
            <a:off x="1230486" y="3789040"/>
            <a:ext cx="1" cy="432048"/>
          </a:xfrm>
          <a:prstGeom prst="straightConnector1">
            <a:avLst/>
          </a:prstGeom>
          <a:solidFill>
            <a:srgbClr val="CCECFF"/>
          </a:solidFill>
          <a:ln w="25400" cap="flat" cmpd="sng" algn="ctr">
            <a:solidFill>
              <a:srgbClr val="00A16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3" name="グループ化 21"/>
          <p:cNvGrpSpPr/>
          <p:nvPr/>
        </p:nvGrpSpPr>
        <p:grpSpPr>
          <a:xfrm>
            <a:off x="5508104" y="1748908"/>
            <a:ext cx="3312368" cy="1752100"/>
            <a:chOff x="5508104" y="2565699"/>
            <a:chExt cx="3312368" cy="1752100"/>
          </a:xfrm>
        </p:grpSpPr>
        <p:grpSp>
          <p:nvGrpSpPr>
            <p:cNvPr id="14" name="グループ化 11"/>
            <p:cNvGrpSpPr/>
            <p:nvPr/>
          </p:nvGrpSpPr>
          <p:grpSpPr>
            <a:xfrm>
              <a:off x="5508104" y="2565699"/>
              <a:ext cx="3312368" cy="1752100"/>
              <a:chOff x="5508104" y="2565699"/>
              <a:chExt cx="3312368" cy="1752100"/>
            </a:xfrm>
          </p:grpSpPr>
          <p:sp>
            <p:nvSpPr>
              <p:cNvPr id="33" name="角丸四角形 32"/>
              <p:cNvSpPr/>
              <p:nvPr/>
            </p:nvSpPr>
            <p:spPr>
              <a:xfrm>
                <a:off x="5508104" y="2780927"/>
                <a:ext cx="3312368" cy="1536872"/>
              </a:xfrm>
              <a:prstGeom prst="roundRect">
                <a:avLst>
                  <a:gd name="adj" fmla="val 7407"/>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9"/>
              <p:cNvGrpSpPr/>
              <p:nvPr/>
            </p:nvGrpSpPr>
            <p:grpSpPr>
              <a:xfrm>
                <a:off x="5508104" y="2565699"/>
                <a:ext cx="3312368" cy="299049"/>
                <a:chOff x="5436096" y="1761799"/>
                <a:chExt cx="3312368" cy="299049"/>
              </a:xfrm>
            </p:grpSpPr>
            <p:sp>
              <p:nvSpPr>
                <p:cNvPr id="35" name="角丸四角形 34"/>
                <p:cNvSpPr/>
                <p:nvPr/>
              </p:nvSpPr>
              <p:spPr>
                <a:xfrm>
                  <a:off x="5436096" y="1772816"/>
                  <a:ext cx="3312368" cy="288032"/>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32" name="テキスト ボックス 2"/>
            <p:cNvSpPr txBox="1"/>
            <p:nvPr/>
          </p:nvSpPr>
          <p:spPr>
            <a:xfrm>
              <a:off x="5552172" y="2902910"/>
              <a:ext cx="3196292" cy="1277273"/>
            </a:xfrm>
            <a:prstGeom prst="rect">
              <a:avLst/>
            </a:prstGeom>
            <a:noFill/>
          </p:spPr>
          <p:txBody>
            <a:bodyPr wrap="square" rtlCol="0">
              <a:spAutoFit/>
            </a:bodyPr>
            <a:lstStyle/>
            <a:p>
              <a:pPr>
                <a:buBlip>
                  <a:blip r:embed="rId5"/>
                </a:buBlip>
              </a:pPr>
              <a:r>
                <a:rPr lang="en-US" altLang="ja-JP" sz="1100" dirty="0" smtClean="0">
                  <a:latin typeface="Arial" pitchFamily="34" charset="0"/>
                  <a:cs typeface="Arial" pitchFamily="34" charset="0"/>
                </a:rPr>
                <a:t> Reports </a:t>
              </a:r>
              <a:r>
                <a:rPr lang="en-US" altLang="ja-JP" sz="1100" dirty="0">
                  <a:latin typeface="Arial" pitchFamily="34" charset="0"/>
                  <a:cs typeface="Arial" pitchFamily="34" charset="0"/>
                </a:rPr>
                <a:t>can be made by agent and also by group.</a:t>
              </a:r>
              <a:r>
                <a:rPr lang="en-US" altLang="ja-JP" sz="1100" dirty="0" smtClean="0">
                  <a:latin typeface="Arial" pitchFamily="34" charset="0"/>
                  <a:cs typeface="Arial" pitchFamily="34" charset="0"/>
                </a:rPr>
                <a:t> </a:t>
              </a:r>
            </a:p>
            <a:p>
              <a:pPr>
                <a:buBlip>
                  <a:blip r:embed="rId6"/>
                </a:buBlip>
              </a:pPr>
              <a:endParaRPr lang="en-US" altLang="ja-JP" sz="1100" dirty="0">
                <a:latin typeface="Arial" pitchFamily="34" charset="0"/>
                <a:cs typeface="Arial" pitchFamily="34" charset="0"/>
              </a:endParaRPr>
            </a:p>
            <a:p>
              <a:pPr>
                <a:buBlip>
                  <a:blip r:embed="rId5"/>
                </a:buBlip>
              </a:pPr>
              <a:r>
                <a:rPr lang="en-US" altLang="ja-JP" sz="1100" dirty="0" smtClean="0">
                  <a:latin typeface="Arial" pitchFamily="34" charset="0"/>
                  <a:cs typeface="Arial" pitchFamily="34" charset="0"/>
                </a:rPr>
                <a:t> Since reports are provided in various formats, they can help analysis the call status.</a:t>
              </a:r>
            </a:p>
            <a:p>
              <a:pPr>
                <a:buBlip>
                  <a:blip r:embed="rId6"/>
                </a:buBlip>
              </a:pPr>
              <a:endParaRPr lang="en-US" altLang="ja-JP" sz="1100" dirty="0" smtClean="0">
                <a:latin typeface="Arial" pitchFamily="34" charset="0"/>
                <a:cs typeface="Arial" pitchFamily="34" charset="0"/>
              </a:endParaRPr>
            </a:p>
            <a:p>
              <a:pPr>
                <a:buBlip>
                  <a:blip r:embed="rId5"/>
                </a:buBlip>
              </a:pPr>
              <a:r>
                <a:rPr lang="en-US" altLang="ja-JP" sz="1100" dirty="0" smtClean="0">
                  <a:latin typeface="Arial" pitchFamily="34" charset="0"/>
                  <a:cs typeface="Arial" pitchFamily="34" charset="0"/>
                </a:rPr>
                <a:t> Call data </a:t>
              </a:r>
              <a:r>
                <a:rPr lang="en-US" altLang="ja-JP" sz="1100" dirty="0">
                  <a:latin typeface="Arial" pitchFamily="34" charset="0"/>
                  <a:cs typeface="Arial" pitchFamily="34" charset="0"/>
                </a:rPr>
                <a:t>for up to 300,000 calls can be stored</a:t>
              </a:r>
              <a:r>
                <a:rPr lang="en-US" altLang="ja-JP" sz="1100" dirty="0" smtClean="0">
                  <a:latin typeface="Arial" pitchFamily="34" charset="0"/>
                  <a:cs typeface="Arial" pitchFamily="34" charset="0"/>
                </a:rPr>
                <a:t>.</a:t>
              </a:r>
            </a:p>
          </p:txBody>
        </p:sp>
      </p:grpSp>
      <p:grpSp>
        <p:nvGrpSpPr>
          <p:cNvPr id="20" name="グループ化 11"/>
          <p:cNvGrpSpPr/>
          <p:nvPr/>
        </p:nvGrpSpPr>
        <p:grpSpPr>
          <a:xfrm>
            <a:off x="5508104" y="3861048"/>
            <a:ext cx="3312368" cy="1440160"/>
            <a:chOff x="5508104" y="2565699"/>
            <a:chExt cx="3312368" cy="1440160"/>
          </a:xfrm>
        </p:grpSpPr>
        <p:sp>
          <p:nvSpPr>
            <p:cNvPr id="40" name="角丸四角形 39"/>
            <p:cNvSpPr/>
            <p:nvPr/>
          </p:nvSpPr>
          <p:spPr>
            <a:xfrm>
              <a:off x="5508104" y="2780929"/>
              <a:ext cx="3312368" cy="1224930"/>
            </a:xfrm>
            <a:prstGeom prst="roundRect">
              <a:avLst>
                <a:gd name="adj" fmla="val 7028"/>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9"/>
            <p:cNvGrpSpPr/>
            <p:nvPr/>
          </p:nvGrpSpPr>
          <p:grpSpPr>
            <a:xfrm>
              <a:off x="5508104" y="2565699"/>
              <a:ext cx="3312368" cy="299049"/>
              <a:chOff x="5436096" y="1761799"/>
              <a:chExt cx="3312368" cy="299049"/>
            </a:xfrm>
          </p:grpSpPr>
          <p:sp>
            <p:nvSpPr>
              <p:cNvPr id="42" name="角丸四角形 41"/>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436891" y="1761799"/>
                <a:ext cx="2736304" cy="292388"/>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grpSp>
        <p:nvGrpSpPr>
          <p:cNvPr id="41" name="グループ化 40"/>
          <p:cNvGrpSpPr/>
          <p:nvPr/>
        </p:nvGrpSpPr>
        <p:grpSpPr>
          <a:xfrm>
            <a:off x="3750766" y="4941168"/>
            <a:ext cx="1181274" cy="936104"/>
            <a:chOff x="5004048" y="5445224"/>
            <a:chExt cx="1181274" cy="936104"/>
          </a:xfrm>
        </p:grpSpPr>
        <p:pic>
          <p:nvPicPr>
            <p:cNvPr id="37" name="Picture 80" descr="E:\篠原様\icon_others from西村さん\others\image_2.png"/>
            <p:cNvPicPr>
              <a:picLocks noChangeAspect="1" noChangeArrowheads="1"/>
            </p:cNvPicPr>
            <p:nvPr/>
          </p:nvPicPr>
          <p:blipFill>
            <a:blip r:embed="rId7" cstate="print"/>
            <a:srcRect/>
            <a:stretch>
              <a:fillRect/>
            </a:stretch>
          </p:blipFill>
          <p:spPr bwMode="auto">
            <a:xfrm flipH="1">
              <a:off x="5004048" y="5445224"/>
              <a:ext cx="1036800" cy="664818"/>
            </a:xfrm>
            <a:prstGeom prst="rect">
              <a:avLst/>
            </a:prstGeom>
            <a:noFill/>
            <a:ln w="9525">
              <a:noFill/>
              <a:miter lim="800000"/>
              <a:headEnd/>
              <a:tailEnd/>
            </a:ln>
          </p:spPr>
        </p:pic>
        <p:sp>
          <p:nvSpPr>
            <p:cNvPr id="38" name="Text Box 41"/>
            <p:cNvSpPr txBox="1">
              <a:spLocks noChangeArrowheads="1"/>
            </p:cNvSpPr>
            <p:nvPr/>
          </p:nvSpPr>
          <p:spPr bwMode="auto">
            <a:xfrm>
              <a:off x="5249218" y="6135107"/>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Supervisor</a:t>
              </a:r>
              <a:endParaRPr lang="en-US" altLang="ja-JP" sz="1000" dirty="0">
                <a:solidFill>
                  <a:srgbClr val="005BAC"/>
                </a:solidFill>
              </a:endParaRPr>
            </a:p>
          </p:txBody>
        </p:sp>
      </p:grpSp>
      <p:cxnSp>
        <p:nvCxnSpPr>
          <p:cNvPr id="44" name="直線コネクタ 43"/>
          <p:cNvCxnSpPr/>
          <p:nvPr/>
        </p:nvCxnSpPr>
        <p:spPr>
          <a:xfrm>
            <a:off x="3462734" y="4271062"/>
            <a:ext cx="432048" cy="814122"/>
          </a:xfrm>
          <a:prstGeom prst="line">
            <a:avLst/>
          </a:prstGeom>
          <a:ln>
            <a:solidFill>
              <a:srgbClr val="00A161"/>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3462734" y="5517232"/>
            <a:ext cx="432048" cy="820998"/>
          </a:xfrm>
          <a:prstGeom prst="line">
            <a:avLst/>
          </a:prstGeom>
          <a:ln>
            <a:solidFill>
              <a:srgbClr val="00A161"/>
            </a:solidFill>
            <a:prstDash val="sysDot"/>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2598638" y="1916832"/>
            <a:ext cx="792088" cy="1101832"/>
            <a:chOff x="395537" y="1943464"/>
            <a:chExt cx="792088" cy="1101832"/>
          </a:xfrm>
        </p:grpSpPr>
        <p:pic>
          <p:nvPicPr>
            <p:cNvPr id="53" name="Picture 77" descr="20"/>
            <p:cNvPicPr>
              <a:picLocks noChangeAspect="1" noChangeArrowheads="1"/>
            </p:cNvPicPr>
            <p:nvPr/>
          </p:nvPicPr>
          <p:blipFill>
            <a:blip r:embed="rId2" cstate="print"/>
            <a:srcRect/>
            <a:stretch>
              <a:fillRect/>
            </a:stretch>
          </p:blipFill>
          <p:spPr bwMode="auto">
            <a:xfrm>
              <a:off x="395537" y="1943464"/>
              <a:ext cx="792088" cy="696769"/>
            </a:xfrm>
            <a:prstGeom prst="rect">
              <a:avLst/>
            </a:prstGeom>
            <a:noFill/>
            <a:ln w="9525">
              <a:noFill/>
              <a:miter lim="800000"/>
              <a:headEnd/>
              <a:tailEnd/>
            </a:ln>
          </p:spPr>
        </p:pic>
        <p:sp>
          <p:nvSpPr>
            <p:cNvPr id="54" name="Text Box 41"/>
            <p:cNvSpPr txBox="1">
              <a:spLocks noChangeArrowheads="1"/>
            </p:cNvSpPr>
            <p:nvPr/>
          </p:nvSpPr>
          <p:spPr bwMode="auto">
            <a:xfrm>
              <a:off x="467543" y="2645186"/>
              <a:ext cx="720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Group 1</a:t>
              </a:r>
            </a:p>
            <a:p>
              <a:pPr algn="ctr"/>
              <a:r>
                <a:rPr lang="en-US" altLang="ja-JP" sz="1000" dirty="0" smtClean="0">
                  <a:solidFill>
                    <a:srgbClr val="005BAC"/>
                  </a:solidFill>
                </a:rPr>
                <a:t>Agent C</a:t>
              </a:r>
              <a:endParaRPr lang="en-US" altLang="ja-JP" sz="1000" dirty="0">
                <a:solidFill>
                  <a:srgbClr val="005BAC"/>
                </a:solidFill>
              </a:endParaRPr>
            </a:p>
          </p:txBody>
        </p:sp>
      </p:grpSp>
      <p:grpSp>
        <p:nvGrpSpPr>
          <p:cNvPr id="57" name="グループ化 56"/>
          <p:cNvGrpSpPr/>
          <p:nvPr/>
        </p:nvGrpSpPr>
        <p:grpSpPr>
          <a:xfrm>
            <a:off x="3534743" y="1916832"/>
            <a:ext cx="1008111" cy="1098156"/>
            <a:chOff x="3275856" y="1916832"/>
            <a:chExt cx="1008111" cy="1098156"/>
          </a:xfrm>
        </p:grpSpPr>
        <p:pic>
          <p:nvPicPr>
            <p:cNvPr id="55" name="Picture 79" descr="E:\篠原様\icon_others from西村さん\others\image_4.png"/>
            <p:cNvPicPr>
              <a:picLocks noChangeAspect="1" noChangeArrowheads="1"/>
            </p:cNvPicPr>
            <p:nvPr/>
          </p:nvPicPr>
          <p:blipFill>
            <a:blip r:embed="rId8" cstate="print"/>
            <a:srcRect/>
            <a:stretch>
              <a:fillRect/>
            </a:stretch>
          </p:blipFill>
          <p:spPr bwMode="auto">
            <a:xfrm>
              <a:off x="3275856" y="1916832"/>
              <a:ext cx="1008111" cy="727618"/>
            </a:xfrm>
            <a:prstGeom prst="rect">
              <a:avLst/>
            </a:prstGeom>
            <a:noFill/>
            <a:ln w="9525">
              <a:noFill/>
              <a:miter lim="800000"/>
              <a:headEnd/>
              <a:tailEnd/>
            </a:ln>
          </p:spPr>
        </p:pic>
        <p:sp>
          <p:nvSpPr>
            <p:cNvPr id="56" name="Text Box 41"/>
            <p:cNvSpPr txBox="1">
              <a:spLocks noChangeArrowheads="1"/>
            </p:cNvSpPr>
            <p:nvPr/>
          </p:nvSpPr>
          <p:spPr bwMode="auto">
            <a:xfrm>
              <a:off x="3491880" y="2614878"/>
              <a:ext cx="720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Group 2</a:t>
              </a:r>
            </a:p>
            <a:p>
              <a:pPr algn="ctr"/>
              <a:r>
                <a:rPr lang="en-US" altLang="ja-JP" sz="1000" dirty="0" smtClean="0">
                  <a:solidFill>
                    <a:srgbClr val="005BAC"/>
                  </a:solidFill>
                </a:rPr>
                <a:t>Agent D</a:t>
              </a:r>
              <a:endParaRPr lang="en-US" altLang="ja-JP" sz="1000" dirty="0">
                <a:solidFill>
                  <a:srgbClr val="005BAC"/>
                </a:solidFill>
              </a:endParaRPr>
            </a:p>
          </p:txBody>
        </p:sp>
      </p:grpSp>
      <p:grpSp>
        <p:nvGrpSpPr>
          <p:cNvPr id="58" name="グループ化 57"/>
          <p:cNvGrpSpPr/>
          <p:nvPr/>
        </p:nvGrpSpPr>
        <p:grpSpPr>
          <a:xfrm>
            <a:off x="1446511" y="1916832"/>
            <a:ext cx="1008111" cy="1118938"/>
            <a:chOff x="3275856" y="1916832"/>
            <a:chExt cx="1008111" cy="1118938"/>
          </a:xfrm>
        </p:grpSpPr>
        <p:pic>
          <p:nvPicPr>
            <p:cNvPr id="59" name="Picture 79" descr="E:\篠原様\icon_others from西村さん\others\image_4.png"/>
            <p:cNvPicPr>
              <a:picLocks noChangeAspect="1" noChangeArrowheads="1"/>
            </p:cNvPicPr>
            <p:nvPr/>
          </p:nvPicPr>
          <p:blipFill>
            <a:blip r:embed="rId8" cstate="print"/>
            <a:srcRect/>
            <a:stretch>
              <a:fillRect/>
            </a:stretch>
          </p:blipFill>
          <p:spPr bwMode="auto">
            <a:xfrm>
              <a:off x="3275856" y="1916832"/>
              <a:ext cx="1008111" cy="727618"/>
            </a:xfrm>
            <a:prstGeom prst="rect">
              <a:avLst/>
            </a:prstGeom>
            <a:noFill/>
            <a:ln w="9525">
              <a:noFill/>
              <a:miter lim="800000"/>
              <a:headEnd/>
              <a:tailEnd/>
            </a:ln>
          </p:spPr>
        </p:pic>
        <p:sp>
          <p:nvSpPr>
            <p:cNvPr id="60" name="Text Box 41"/>
            <p:cNvSpPr txBox="1">
              <a:spLocks noChangeArrowheads="1"/>
            </p:cNvSpPr>
            <p:nvPr/>
          </p:nvSpPr>
          <p:spPr bwMode="auto">
            <a:xfrm>
              <a:off x="3491880" y="2635660"/>
              <a:ext cx="720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dirty="0" smtClean="0">
                  <a:solidFill>
                    <a:srgbClr val="005BAC"/>
                  </a:solidFill>
                </a:rPr>
                <a:t>Group 2</a:t>
              </a:r>
            </a:p>
            <a:p>
              <a:pPr algn="ctr"/>
              <a:r>
                <a:rPr lang="en-US" altLang="ja-JP" sz="1000" dirty="0" smtClean="0">
                  <a:solidFill>
                    <a:srgbClr val="005BAC"/>
                  </a:solidFill>
                </a:rPr>
                <a:t>Agent B</a:t>
              </a:r>
              <a:endParaRPr lang="en-US" altLang="ja-JP" sz="1000" dirty="0">
                <a:solidFill>
                  <a:srgbClr val="005BAC"/>
                </a:solidFill>
              </a:endParaRPr>
            </a:p>
          </p:txBody>
        </p:sp>
      </p:grpSp>
      <p:sp>
        <p:nvSpPr>
          <p:cNvPr id="45" name="テキスト ボックス 4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42</a:t>
            </a:r>
            <a:endParaRPr kumimoji="1" lang="ja-JP" altLang="en-US" sz="1300" dirty="0">
              <a:solidFill>
                <a:srgbClr val="595757"/>
              </a:solidFill>
              <a:latin typeface="Calibri" pitchFamily="34" charset="0"/>
            </a:endParaRPr>
          </a:p>
        </p:txBody>
      </p:sp>
      <p:sp>
        <p:nvSpPr>
          <p:cNvPr id="46" name="テキスト ボックス 45"/>
          <p:cNvSpPr txBox="1"/>
          <p:nvPr/>
        </p:nvSpPr>
        <p:spPr>
          <a:xfrm>
            <a:off x="5547060" y="4199054"/>
            <a:ext cx="3129395" cy="938719"/>
          </a:xfrm>
          <a:prstGeom prst="rect">
            <a:avLst/>
          </a:prstGeom>
          <a:noFill/>
        </p:spPr>
        <p:txBody>
          <a:bodyPr wrap="square" rtlCol="0">
            <a:spAutoFit/>
          </a:bodyPr>
          <a:lstStyle/>
          <a:p>
            <a:pPr>
              <a:buBlip>
                <a:blip r:embed="rId9"/>
              </a:buBlip>
            </a:pPr>
            <a:r>
              <a:rPr lang="en-US" altLang="ja-JP" sz="1100" dirty="0" smtClean="0">
                <a:latin typeface="Arial" pitchFamily="34" charset="0"/>
                <a:cs typeface="Arial" pitchFamily="34" charset="0"/>
              </a:rPr>
              <a:t> Companies that want to discover/analyze current problems</a:t>
            </a:r>
            <a:endParaRPr lang="en-US" altLang="ja-JP" sz="1100" dirty="0">
              <a:latin typeface="Arial" pitchFamily="34" charset="0"/>
              <a:cs typeface="Arial" pitchFamily="34" charset="0"/>
            </a:endParaRPr>
          </a:p>
          <a:p>
            <a:pPr>
              <a:buBlip>
                <a:blip r:embed="rId9"/>
              </a:buBlip>
            </a:pPr>
            <a:endParaRPr lang="en-US" altLang="ja-JP" sz="1100" dirty="0">
              <a:latin typeface="Arial" pitchFamily="34" charset="0"/>
              <a:cs typeface="Arial" pitchFamily="34" charset="0"/>
            </a:endParaRPr>
          </a:p>
          <a:p>
            <a:pPr>
              <a:buBlip>
                <a:blip r:embed="rId9"/>
              </a:buBlip>
            </a:pPr>
            <a:r>
              <a:rPr lang="en-US" altLang="ja-JP" sz="1100" dirty="0" smtClean="0">
                <a:latin typeface="Arial" pitchFamily="34" charset="0"/>
                <a:cs typeface="Arial" pitchFamily="34" charset="0"/>
              </a:rPr>
              <a:t> Companies that want to perform continuous analysis to improve customer satisfaction</a:t>
            </a:r>
            <a:endParaRPr lang="en-US" altLang="ja-JP" sz="1100" dirty="0">
              <a:latin typeface="Arial" pitchFamily="34" charset="0"/>
              <a:cs typeface="Arial" pitchFamily="34" charset="0"/>
            </a:endParaRPr>
          </a:p>
        </p:txBody>
      </p:sp>
      <p:pic>
        <p:nvPicPr>
          <p:cNvPr id="47" name="図 46" descr="NS500.png"/>
          <p:cNvPicPr>
            <a:picLocks noChangeAspect="1"/>
          </p:cNvPicPr>
          <p:nvPr/>
        </p:nvPicPr>
        <p:blipFill>
          <a:blip r:embed="rId10" cstate="print"/>
          <a:stretch>
            <a:fillRect/>
          </a:stretch>
        </p:blipFill>
        <p:spPr>
          <a:xfrm>
            <a:off x="943427" y="3611116"/>
            <a:ext cx="1540341" cy="288032"/>
          </a:xfrm>
          <a:prstGeom prst="rect">
            <a:avLst/>
          </a:prstGeom>
        </p:spPr>
      </p:pic>
      <p:sp>
        <p:nvSpPr>
          <p:cNvPr id="48" name="Text Box 41"/>
          <p:cNvSpPr txBox="1">
            <a:spLocks noChangeArrowheads="1"/>
          </p:cNvSpPr>
          <p:nvPr/>
        </p:nvSpPr>
        <p:spPr bwMode="auto">
          <a:xfrm>
            <a:off x="1743635" y="3398556"/>
            <a:ext cx="8206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KX-NS500</a:t>
            </a:r>
            <a:endParaRPr lang="en-US" altLang="ja-JP" sz="1000" dirty="0">
              <a:solidFill>
                <a:srgbClr val="005BAC"/>
              </a:solidFill>
            </a:endParaRPr>
          </a:p>
        </p:txBody>
      </p:sp>
    </p:spTree>
    <p:extLst>
      <p:ext uri="{BB962C8B-B14F-4D97-AF65-F5344CB8AC3E}">
        <p14:creationId xmlns:p14="http://schemas.microsoft.com/office/powerpoint/2010/main" val="2256509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0170" y="332656"/>
            <a:ext cx="8892480" cy="523220"/>
          </a:xfrm>
          <a:prstGeom prst="rect">
            <a:avLst/>
          </a:prstGeom>
          <a:noFill/>
        </p:spPr>
        <p:txBody>
          <a:bodyPr wrap="square" rtlCol="0">
            <a:spAutoFit/>
          </a:bodyPr>
          <a:lstStyle/>
          <a:p>
            <a:r>
              <a:rPr lang="en-US" altLang="ja-JP" sz="2800" b="1" dirty="0" smtClean="0">
                <a:solidFill>
                  <a:srgbClr val="00A161"/>
                </a:solidFill>
                <a:latin typeface="Calibri" pitchFamily="34" charset="0"/>
              </a:rPr>
              <a:t>Communication Assistant </a:t>
            </a:r>
            <a:endParaRPr kumimoji="1" lang="ja-JP" altLang="en-US" b="1" dirty="0">
              <a:solidFill>
                <a:srgbClr val="00A161"/>
              </a:solidFill>
              <a:latin typeface="Calibri" pitchFamily="34" charset="0"/>
            </a:endParaRPr>
          </a:p>
        </p:txBody>
      </p:sp>
      <p:pic>
        <p:nvPicPr>
          <p:cNvPr id="21" name="Picture 86" descr="27"/>
          <p:cNvPicPr>
            <a:picLocks noChangeAspect="1" noChangeArrowheads="1"/>
          </p:cNvPicPr>
          <p:nvPr/>
        </p:nvPicPr>
        <p:blipFill>
          <a:blip r:embed="rId2" cstate="print"/>
          <a:srcRect/>
          <a:stretch>
            <a:fillRect/>
          </a:stretch>
        </p:blipFill>
        <p:spPr bwMode="auto">
          <a:xfrm>
            <a:off x="251520" y="5993085"/>
            <a:ext cx="754062" cy="676275"/>
          </a:xfrm>
          <a:prstGeom prst="rect">
            <a:avLst/>
          </a:prstGeom>
          <a:noFill/>
          <a:ln w="9525">
            <a:noFill/>
            <a:miter lim="800000"/>
            <a:headEnd/>
            <a:tailEnd/>
          </a:ln>
        </p:spPr>
      </p:pic>
      <p:sp>
        <p:nvSpPr>
          <p:cNvPr id="22" name="Rectangle 92"/>
          <p:cNvSpPr>
            <a:spLocks noChangeArrowheads="1"/>
          </p:cNvSpPr>
          <p:nvPr/>
        </p:nvSpPr>
        <p:spPr bwMode="auto">
          <a:xfrm>
            <a:off x="168754" y="1628800"/>
            <a:ext cx="2787498" cy="4249564"/>
          </a:xfrm>
          <a:prstGeom prst="rect">
            <a:avLst/>
          </a:prstGeom>
          <a:noFill/>
          <a:ln w="9525">
            <a:solidFill>
              <a:srgbClr val="5CBB8B"/>
            </a:solidFill>
            <a:miter lim="800000"/>
            <a:headEnd/>
            <a:tailEnd/>
          </a:ln>
        </p:spPr>
        <p:txBody>
          <a:bodyPr wrap="none" anchor="ctr"/>
          <a:lstStyle/>
          <a:p>
            <a:endParaRPr lang="ja-JP" altLang="en-US" sz="1200">
              <a:latin typeface="Arial" pitchFamily="34" charset="0"/>
              <a:cs typeface="Arial" pitchFamily="34" charset="0"/>
            </a:endParaRPr>
          </a:p>
        </p:txBody>
      </p:sp>
      <p:sp>
        <p:nvSpPr>
          <p:cNvPr id="23" name="Line 14"/>
          <p:cNvSpPr>
            <a:spLocks noChangeShapeType="1"/>
          </p:cNvSpPr>
          <p:nvPr/>
        </p:nvSpPr>
        <p:spPr bwMode="auto">
          <a:xfrm>
            <a:off x="240554" y="4966737"/>
            <a:ext cx="587029" cy="1198567"/>
          </a:xfrm>
          <a:prstGeom prst="line">
            <a:avLst/>
          </a:prstGeom>
          <a:noFill/>
          <a:ln w="12700">
            <a:solidFill>
              <a:srgbClr val="5CBB8B"/>
            </a:solidFill>
            <a:prstDash val="sysDot"/>
            <a:round/>
            <a:headEnd/>
            <a:tailEnd/>
          </a:ln>
        </p:spPr>
        <p:txBody>
          <a:bodyPr/>
          <a:lstStyle/>
          <a:p>
            <a:endParaRPr lang="ja-JP" altLang="en-US" sz="1200">
              <a:latin typeface="Arial" pitchFamily="34" charset="0"/>
              <a:cs typeface="Arial" pitchFamily="34" charset="0"/>
            </a:endParaRPr>
          </a:p>
        </p:txBody>
      </p:sp>
      <p:pic>
        <p:nvPicPr>
          <p:cNvPr id="24" name="Picture 18"/>
          <p:cNvPicPr>
            <a:picLocks noChangeAspect="1" noChangeArrowheads="1"/>
          </p:cNvPicPr>
          <p:nvPr/>
        </p:nvPicPr>
        <p:blipFill>
          <a:blip r:embed="rId3" cstate="print"/>
          <a:srcRect/>
          <a:stretch>
            <a:fillRect/>
          </a:stretch>
        </p:blipFill>
        <p:spPr bwMode="auto">
          <a:xfrm>
            <a:off x="231894" y="2916560"/>
            <a:ext cx="1057157" cy="2050177"/>
          </a:xfrm>
          <a:prstGeom prst="rect">
            <a:avLst/>
          </a:prstGeom>
          <a:noFill/>
          <a:ln w="25400" algn="ctr">
            <a:noFill/>
            <a:miter lim="800000"/>
            <a:headEnd/>
            <a:tailEnd/>
          </a:ln>
        </p:spPr>
      </p:pic>
      <p:sp>
        <p:nvSpPr>
          <p:cNvPr id="25" name="Line 19"/>
          <p:cNvSpPr>
            <a:spLocks noChangeShapeType="1"/>
          </p:cNvSpPr>
          <p:nvPr/>
        </p:nvSpPr>
        <p:spPr bwMode="auto">
          <a:xfrm flipH="1">
            <a:off x="971599" y="4982132"/>
            <a:ext cx="297537" cy="1183172"/>
          </a:xfrm>
          <a:prstGeom prst="line">
            <a:avLst/>
          </a:prstGeom>
          <a:noFill/>
          <a:ln w="12700">
            <a:solidFill>
              <a:srgbClr val="5CBB8B"/>
            </a:solidFill>
            <a:prstDash val="sysDot"/>
            <a:round/>
            <a:headEnd/>
            <a:tailEnd/>
          </a:ln>
        </p:spPr>
        <p:txBody>
          <a:bodyPr/>
          <a:lstStyle/>
          <a:p>
            <a:endParaRPr lang="ja-JP" altLang="en-US" sz="1200">
              <a:latin typeface="Arial" pitchFamily="34" charset="0"/>
              <a:cs typeface="Arial" pitchFamily="34" charset="0"/>
            </a:endParaRPr>
          </a:p>
        </p:txBody>
      </p:sp>
      <p:pic>
        <p:nvPicPr>
          <p:cNvPr id="29" name="Picture 42" descr="CA_Icon.gif"/>
          <p:cNvPicPr>
            <a:picLocks noChangeAspect="1"/>
          </p:cNvPicPr>
          <p:nvPr/>
        </p:nvPicPr>
        <p:blipFill>
          <a:blip r:embed="rId4" cstate="print"/>
          <a:srcRect/>
          <a:stretch>
            <a:fillRect/>
          </a:stretch>
        </p:blipFill>
        <p:spPr bwMode="auto">
          <a:xfrm>
            <a:off x="1187624" y="6021288"/>
            <a:ext cx="447113" cy="418005"/>
          </a:xfrm>
          <a:prstGeom prst="rect">
            <a:avLst/>
          </a:prstGeom>
          <a:noFill/>
          <a:ln w="9525">
            <a:noFill/>
            <a:miter lim="800000"/>
            <a:headEnd/>
            <a:tailEnd/>
          </a:ln>
        </p:spPr>
      </p:pic>
      <p:pic>
        <p:nvPicPr>
          <p:cNvPr id="27" name="Picture 29" descr="名称未設定 1のコピー"/>
          <p:cNvPicPr>
            <a:picLocks noChangeAspect="1" noChangeArrowheads="1"/>
          </p:cNvPicPr>
          <p:nvPr/>
        </p:nvPicPr>
        <p:blipFill>
          <a:blip r:embed="rId5" cstate="print"/>
          <a:srcRect/>
          <a:stretch>
            <a:fillRect/>
          </a:stretch>
        </p:blipFill>
        <p:spPr bwMode="auto">
          <a:xfrm>
            <a:off x="3787674" y="2924944"/>
            <a:ext cx="673891" cy="534268"/>
          </a:xfrm>
          <a:prstGeom prst="rect">
            <a:avLst/>
          </a:prstGeom>
          <a:noFill/>
          <a:ln w="9525">
            <a:noFill/>
            <a:miter lim="800000"/>
            <a:headEnd/>
            <a:tailEnd/>
          </a:ln>
        </p:spPr>
      </p:pic>
      <p:pic>
        <p:nvPicPr>
          <p:cNvPr id="30" name="Picture 79" descr="22"/>
          <p:cNvPicPr>
            <a:picLocks noChangeAspect="1" noChangeArrowheads="1"/>
          </p:cNvPicPr>
          <p:nvPr/>
        </p:nvPicPr>
        <p:blipFill>
          <a:blip r:embed="rId6" cstate="print"/>
          <a:srcRect/>
          <a:stretch>
            <a:fillRect/>
          </a:stretch>
        </p:blipFill>
        <p:spPr bwMode="auto">
          <a:xfrm>
            <a:off x="3966447" y="3322879"/>
            <a:ext cx="674565" cy="455403"/>
          </a:xfrm>
          <a:prstGeom prst="rect">
            <a:avLst/>
          </a:prstGeom>
          <a:noFill/>
          <a:ln w="9525">
            <a:noFill/>
            <a:miter lim="800000"/>
            <a:headEnd/>
            <a:tailEnd/>
          </a:ln>
        </p:spPr>
      </p:pic>
      <p:pic>
        <p:nvPicPr>
          <p:cNvPr id="31" name="Picture 76" descr="19"/>
          <p:cNvPicPr>
            <a:picLocks noChangeAspect="1" noChangeArrowheads="1"/>
          </p:cNvPicPr>
          <p:nvPr/>
        </p:nvPicPr>
        <p:blipFill>
          <a:blip r:embed="rId7" cstate="print"/>
          <a:srcRect/>
          <a:stretch>
            <a:fillRect/>
          </a:stretch>
        </p:blipFill>
        <p:spPr bwMode="auto">
          <a:xfrm>
            <a:off x="3796601" y="2097733"/>
            <a:ext cx="750887" cy="611187"/>
          </a:xfrm>
          <a:prstGeom prst="rect">
            <a:avLst/>
          </a:prstGeom>
          <a:noFill/>
          <a:ln w="9525">
            <a:noFill/>
            <a:miter lim="800000"/>
            <a:headEnd/>
            <a:tailEnd/>
          </a:ln>
        </p:spPr>
      </p:pic>
      <p:sp>
        <p:nvSpPr>
          <p:cNvPr id="65" name="右矢印 64"/>
          <p:cNvSpPr/>
          <p:nvPr/>
        </p:nvSpPr>
        <p:spPr>
          <a:xfrm>
            <a:off x="2987824" y="2060848"/>
            <a:ext cx="763875" cy="630000"/>
          </a:xfrm>
          <a:prstGeom prst="rightArrow">
            <a:avLst>
              <a:gd name="adj1" fmla="val 66797"/>
              <a:gd name="adj2" fmla="val 39082"/>
            </a:avLst>
          </a:prstGeom>
          <a:gradFill flip="none" rotWithShape="1">
            <a:gsLst>
              <a:gs pos="0">
                <a:srgbClr val="5CBB8B">
                  <a:tint val="66000"/>
                  <a:satMod val="160000"/>
                </a:srgbClr>
              </a:gs>
              <a:gs pos="50000">
                <a:srgbClr val="5CBB8B">
                  <a:tint val="44500"/>
                  <a:satMod val="160000"/>
                </a:srgbClr>
              </a:gs>
              <a:gs pos="100000">
                <a:srgbClr val="5CBB8B">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4" name="Rectangle 93"/>
          <p:cNvSpPr>
            <a:spLocks noChangeArrowheads="1"/>
          </p:cNvSpPr>
          <p:nvPr/>
        </p:nvSpPr>
        <p:spPr bwMode="auto">
          <a:xfrm>
            <a:off x="460564" y="1494810"/>
            <a:ext cx="2304504" cy="267979"/>
          </a:xfrm>
          <a:prstGeom prst="rect">
            <a:avLst/>
          </a:prstGeom>
          <a:solidFill>
            <a:srgbClr val="00A161"/>
          </a:solidFill>
          <a:ln w="9525">
            <a:noFill/>
            <a:miter lim="800000"/>
            <a:headEnd/>
            <a:tailEnd/>
          </a:ln>
        </p:spPr>
        <p:txBody>
          <a:bodyPr wrap="none" anchor="ctr"/>
          <a:lstStyle/>
          <a:p>
            <a:pPr algn="ctr"/>
            <a:r>
              <a:rPr lang="en-US" altLang="ja-JP" sz="1100" b="0" dirty="0">
                <a:solidFill>
                  <a:schemeClr val="bg1"/>
                </a:solidFill>
                <a:latin typeface="Arial" pitchFamily="34" charset="0"/>
                <a:cs typeface="Arial" pitchFamily="34" charset="0"/>
              </a:rPr>
              <a:t>Communication Assistant</a:t>
            </a:r>
          </a:p>
        </p:txBody>
      </p:sp>
      <p:pic>
        <p:nvPicPr>
          <p:cNvPr id="49" name="Picture 68" descr="15"/>
          <p:cNvPicPr>
            <a:picLocks noChangeAspect="1" noChangeArrowheads="1"/>
          </p:cNvPicPr>
          <p:nvPr/>
        </p:nvPicPr>
        <p:blipFill>
          <a:blip r:embed="rId8" cstate="print"/>
          <a:srcRect/>
          <a:stretch>
            <a:fillRect/>
          </a:stretch>
        </p:blipFill>
        <p:spPr bwMode="auto">
          <a:xfrm>
            <a:off x="3823613" y="5013176"/>
            <a:ext cx="560388" cy="865188"/>
          </a:xfrm>
          <a:prstGeom prst="rect">
            <a:avLst/>
          </a:prstGeom>
          <a:noFill/>
          <a:ln w="9525">
            <a:noFill/>
            <a:miter lim="800000"/>
            <a:headEnd/>
            <a:tailEnd/>
          </a:ln>
        </p:spPr>
      </p:pic>
      <p:grpSp>
        <p:nvGrpSpPr>
          <p:cNvPr id="113" name="グループ化 112"/>
          <p:cNvGrpSpPr/>
          <p:nvPr/>
        </p:nvGrpSpPr>
        <p:grpSpPr>
          <a:xfrm>
            <a:off x="1375446" y="4377987"/>
            <a:ext cx="1349704" cy="1355269"/>
            <a:chOff x="1547664" y="3930551"/>
            <a:chExt cx="1349704" cy="1355269"/>
          </a:xfrm>
        </p:grpSpPr>
        <p:sp>
          <p:nvSpPr>
            <p:cNvPr id="52" name="テキスト ボックス 77"/>
            <p:cNvSpPr txBox="1">
              <a:spLocks noChangeArrowheads="1"/>
            </p:cNvSpPr>
            <p:nvPr/>
          </p:nvSpPr>
          <p:spPr bwMode="auto">
            <a:xfrm>
              <a:off x="1694750" y="3930551"/>
              <a:ext cx="1202618" cy="215444"/>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Will Return Soon</a:t>
              </a:r>
            </a:p>
          </p:txBody>
        </p:sp>
        <p:sp>
          <p:nvSpPr>
            <p:cNvPr id="53" name="テキスト ボックス 78"/>
            <p:cNvSpPr txBox="1">
              <a:spLocks noChangeArrowheads="1"/>
            </p:cNvSpPr>
            <p:nvPr/>
          </p:nvSpPr>
          <p:spPr bwMode="auto">
            <a:xfrm>
              <a:off x="1694750" y="4608414"/>
              <a:ext cx="811374" cy="215444"/>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Available</a:t>
              </a:r>
            </a:p>
          </p:txBody>
        </p:sp>
        <p:sp>
          <p:nvSpPr>
            <p:cNvPr id="54" name="テキスト ボックス 84"/>
            <p:cNvSpPr txBox="1">
              <a:spLocks noChangeArrowheads="1"/>
            </p:cNvSpPr>
            <p:nvPr/>
          </p:nvSpPr>
          <p:spPr bwMode="auto">
            <a:xfrm>
              <a:off x="1694750" y="4843363"/>
              <a:ext cx="941789" cy="215444"/>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Urgent Only</a:t>
              </a:r>
            </a:p>
          </p:txBody>
        </p:sp>
        <p:pic>
          <p:nvPicPr>
            <p:cNvPr id="55" name="図 22" descr="1.eps"/>
            <p:cNvPicPr>
              <a:picLocks noChangeAspect="1"/>
            </p:cNvPicPr>
            <p:nvPr/>
          </p:nvPicPr>
          <p:blipFill>
            <a:blip r:embed="rId9" cstate="print"/>
            <a:srcRect/>
            <a:stretch>
              <a:fillRect/>
            </a:stretch>
          </p:blipFill>
          <p:spPr bwMode="auto">
            <a:xfrm>
              <a:off x="1547664" y="3954363"/>
              <a:ext cx="202698" cy="195263"/>
            </a:xfrm>
            <a:prstGeom prst="rect">
              <a:avLst/>
            </a:prstGeom>
            <a:noFill/>
            <a:ln w="9525">
              <a:noFill/>
              <a:miter lim="800000"/>
              <a:headEnd/>
              <a:tailEnd/>
            </a:ln>
          </p:spPr>
        </p:pic>
        <p:pic>
          <p:nvPicPr>
            <p:cNvPr id="56" name="図 23" descr="2.eps"/>
            <p:cNvPicPr>
              <a:picLocks noChangeAspect="1"/>
            </p:cNvPicPr>
            <p:nvPr/>
          </p:nvPicPr>
          <p:blipFill>
            <a:blip r:embed="rId10" cstate="print"/>
            <a:srcRect/>
            <a:stretch>
              <a:fillRect/>
            </a:stretch>
          </p:blipFill>
          <p:spPr bwMode="auto">
            <a:xfrm>
              <a:off x="1556289" y="4603651"/>
              <a:ext cx="191197" cy="249237"/>
            </a:xfrm>
            <a:prstGeom prst="rect">
              <a:avLst/>
            </a:prstGeom>
            <a:noFill/>
            <a:ln w="9525">
              <a:noFill/>
              <a:miter lim="800000"/>
              <a:headEnd/>
              <a:tailEnd/>
            </a:ln>
          </p:spPr>
        </p:pic>
        <p:pic>
          <p:nvPicPr>
            <p:cNvPr id="57" name="図 24" descr="3.eps"/>
            <p:cNvPicPr>
              <a:picLocks noChangeAspect="1"/>
            </p:cNvPicPr>
            <p:nvPr/>
          </p:nvPicPr>
          <p:blipFill>
            <a:blip r:embed="rId11" cstate="print"/>
            <a:srcRect/>
            <a:stretch>
              <a:fillRect/>
            </a:stretch>
          </p:blipFill>
          <p:spPr bwMode="auto">
            <a:xfrm>
              <a:off x="1556289" y="4843363"/>
              <a:ext cx="185447" cy="207963"/>
            </a:xfrm>
            <a:prstGeom prst="rect">
              <a:avLst/>
            </a:prstGeom>
            <a:noFill/>
            <a:ln w="9525">
              <a:noFill/>
              <a:miter lim="800000"/>
              <a:headEnd/>
              <a:tailEnd/>
            </a:ln>
          </p:spPr>
        </p:pic>
        <p:sp>
          <p:nvSpPr>
            <p:cNvPr id="58" name="テキスト ボックス 90"/>
            <p:cNvSpPr txBox="1">
              <a:spLocks noChangeArrowheads="1"/>
            </p:cNvSpPr>
            <p:nvPr/>
          </p:nvSpPr>
          <p:spPr bwMode="auto">
            <a:xfrm>
              <a:off x="1694750" y="5070376"/>
              <a:ext cx="1006996" cy="215444"/>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In a meeting</a:t>
              </a:r>
            </a:p>
          </p:txBody>
        </p:sp>
        <p:pic>
          <p:nvPicPr>
            <p:cNvPr id="59" name="図 25" descr="4.eps"/>
            <p:cNvPicPr>
              <a:picLocks noChangeAspect="1"/>
            </p:cNvPicPr>
            <p:nvPr/>
          </p:nvPicPr>
          <p:blipFill>
            <a:blip r:embed="rId12" cstate="print"/>
            <a:srcRect/>
            <a:stretch>
              <a:fillRect/>
            </a:stretch>
          </p:blipFill>
          <p:spPr bwMode="auto">
            <a:xfrm>
              <a:off x="1573540" y="5065613"/>
              <a:ext cx="181134" cy="204788"/>
            </a:xfrm>
            <a:prstGeom prst="rect">
              <a:avLst/>
            </a:prstGeom>
            <a:noFill/>
            <a:ln w="9525">
              <a:noFill/>
              <a:miter lim="800000"/>
              <a:headEnd/>
              <a:tailEnd/>
            </a:ln>
          </p:spPr>
        </p:pic>
        <p:pic>
          <p:nvPicPr>
            <p:cNvPr id="60" name="Picture 47" descr="C:\Documents and Settings\shinobu_nagayama\デスクトップ\NotAtMyDesk .bmp"/>
            <p:cNvPicPr>
              <a:picLocks noChangeAspect="1" noChangeArrowheads="1"/>
            </p:cNvPicPr>
            <p:nvPr/>
          </p:nvPicPr>
          <p:blipFill>
            <a:blip r:embed="rId13" cstate="print"/>
            <a:srcRect/>
            <a:stretch>
              <a:fillRect/>
            </a:stretch>
          </p:blipFill>
          <p:spPr bwMode="auto">
            <a:xfrm>
              <a:off x="1585041" y="4181376"/>
              <a:ext cx="146632" cy="173037"/>
            </a:xfrm>
            <a:prstGeom prst="rect">
              <a:avLst/>
            </a:prstGeom>
            <a:noFill/>
            <a:ln w="9525">
              <a:noFill/>
              <a:miter lim="800000"/>
              <a:headEnd/>
              <a:tailEnd/>
            </a:ln>
          </p:spPr>
        </p:pic>
        <p:sp>
          <p:nvSpPr>
            <p:cNvPr id="61" name="テキスト ボックス 56"/>
            <p:cNvSpPr txBox="1">
              <a:spLocks noChangeArrowheads="1"/>
            </p:cNvSpPr>
            <p:nvPr/>
          </p:nvSpPr>
          <p:spPr bwMode="auto">
            <a:xfrm>
              <a:off x="1694750" y="4141688"/>
              <a:ext cx="1202618" cy="215444"/>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Not At My Desk</a:t>
              </a:r>
            </a:p>
          </p:txBody>
        </p:sp>
        <p:pic>
          <p:nvPicPr>
            <p:cNvPr id="62" name="Picture 48" descr="C:\Documents and Settings\shinobu_nagayama\デスクトップ\GoneHome.bmp"/>
            <p:cNvPicPr>
              <a:picLocks noChangeAspect="1" noChangeArrowheads="1"/>
            </p:cNvPicPr>
            <p:nvPr/>
          </p:nvPicPr>
          <p:blipFill>
            <a:blip r:embed="rId14" cstate="print"/>
            <a:srcRect/>
            <a:stretch>
              <a:fillRect/>
            </a:stretch>
          </p:blipFill>
          <p:spPr bwMode="auto">
            <a:xfrm>
              <a:off x="1556289" y="4405213"/>
              <a:ext cx="195510" cy="188913"/>
            </a:xfrm>
            <a:prstGeom prst="rect">
              <a:avLst/>
            </a:prstGeom>
            <a:noFill/>
            <a:ln w="9525">
              <a:noFill/>
              <a:miter lim="800000"/>
              <a:headEnd/>
              <a:tailEnd/>
            </a:ln>
          </p:spPr>
        </p:pic>
        <p:sp>
          <p:nvSpPr>
            <p:cNvPr id="63" name="テキスト ボックス 58"/>
            <p:cNvSpPr txBox="1">
              <a:spLocks noChangeArrowheads="1"/>
            </p:cNvSpPr>
            <p:nvPr/>
          </p:nvSpPr>
          <p:spPr bwMode="auto">
            <a:xfrm>
              <a:off x="1694750" y="4368701"/>
              <a:ext cx="1072204" cy="215444"/>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Gone Home</a:t>
              </a:r>
            </a:p>
          </p:txBody>
        </p:sp>
      </p:grpSp>
      <p:grpSp>
        <p:nvGrpSpPr>
          <p:cNvPr id="112" name="グループ化 111"/>
          <p:cNvGrpSpPr/>
          <p:nvPr/>
        </p:nvGrpSpPr>
        <p:grpSpPr>
          <a:xfrm>
            <a:off x="3784776" y="4095290"/>
            <a:ext cx="881417" cy="629854"/>
            <a:chOff x="3705006" y="4095290"/>
            <a:chExt cx="881417" cy="629854"/>
          </a:xfrm>
        </p:grpSpPr>
        <p:pic>
          <p:nvPicPr>
            <p:cNvPr id="50" name="Picture 2" descr="E:\Panasonic2011\和田さま☆アイコン集\from_dobashi\Otehrs3\laptop.png"/>
            <p:cNvPicPr>
              <a:picLocks noChangeAspect="1" noChangeArrowheads="1"/>
            </p:cNvPicPr>
            <p:nvPr/>
          </p:nvPicPr>
          <p:blipFill>
            <a:blip r:embed="rId15" cstate="print"/>
            <a:srcRect/>
            <a:stretch>
              <a:fillRect/>
            </a:stretch>
          </p:blipFill>
          <p:spPr bwMode="auto">
            <a:xfrm>
              <a:off x="4232411" y="4350494"/>
              <a:ext cx="354012" cy="374650"/>
            </a:xfrm>
            <a:prstGeom prst="rect">
              <a:avLst/>
            </a:prstGeom>
            <a:noFill/>
            <a:ln w="9525">
              <a:noFill/>
              <a:miter lim="800000"/>
              <a:headEnd/>
              <a:tailEnd/>
            </a:ln>
          </p:spPr>
        </p:pic>
        <p:grpSp>
          <p:nvGrpSpPr>
            <p:cNvPr id="64" name="グループ化 63"/>
            <p:cNvGrpSpPr/>
            <p:nvPr/>
          </p:nvGrpSpPr>
          <p:grpSpPr>
            <a:xfrm>
              <a:off x="3705006" y="4095290"/>
              <a:ext cx="556579" cy="372652"/>
              <a:chOff x="6377396" y="4494831"/>
              <a:chExt cx="556579" cy="372652"/>
            </a:xfrm>
          </p:grpSpPr>
          <p:pic>
            <p:nvPicPr>
              <p:cNvPr id="40" name="図 52" descr="2_8.png"/>
              <p:cNvPicPr>
                <a:picLocks noChangeAspect="1"/>
              </p:cNvPicPr>
              <p:nvPr/>
            </p:nvPicPr>
            <p:blipFill>
              <a:blip r:embed="rId16" cstate="print"/>
              <a:srcRect/>
              <a:stretch>
                <a:fillRect/>
              </a:stretch>
            </p:blipFill>
            <p:spPr bwMode="auto">
              <a:xfrm>
                <a:off x="6377396" y="4496084"/>
                <a:ext cx="234800" cy="207199"/>
              </a:xfrm>
              <a:prstGeom prst="rect">
                <a:avLst/>
              </a:prstGeom>
              <a:noFill/>
              <a:ln w="9525">
                <a:noFill/>
                <a:miter lim="800000"/>
                <a:headEnd/>
                <a:tailEnd/>
              </a:ln>
            </p:spPr>
          </p:pic>
          <p:pic>
            <p:nvPicPr>
              <p:cNvPr id="46" name="Picture 14" descr="E:\Panasonic2011\和田さま☆アイコン集\from_dobashi\Voice Mail\TVM50_200.png"/>
              <p:cNvPicPr>
                <a:picLocks noChangeAspect="1" noChangeArrowheads="1"/>
              </p:cNvPicPr>
              <p:nvPr/>
            </p:nvPicPr>
            <p:blipFill>
              <a:blip r:embed="rId17" cstate="print"/>
              <a:srcRect/>
              <a:stretch>
                <a:fillRect/>
              </a:stretch>
            </p:blipFill>
            <p:spPr bwMode="auto">
              <a:xfrm>
                <a:off x="6645943" y="4494831"/>
                <a:ext cx="288032" cy="372652"/>
              </a:xfrm>
              <a:prstGeom prst="rect">
                <a:avLst/>
              </a:prstGeom>
              <a:noFill/>
              <a:ln w="9525">
                <a:noFill/>
                <a:miter lim="800000"/>
                <a:headEnd/>
                <a:tailEnd/>
              </a:ln>
            </p:spPr>
          </p:pic>
        </p:grpSp>
      </p:grpSp>
      <p:sp>
        <p:nvSpPr>
          <p:cNvPr id="67" name="テキスト ボックス 6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43</a:t>
            </a:r>
            <a:endParaRPr kumimoji="1" lang="ja-JP" altLang="en-US" sz="1300" dirty="0">
              <a:solidFill>
                <a:srgbClr val="595757"/>
              </a:solidFill>
              <a:latin typeface="Calibri" pitchFamily="34" charset="0"/>
            </a:endParaRPr>
          </a:p>
        </p:txBody>
      </p:sp>
      <p:grpSp>
        <p:nvGrpSpPr>
          <p:cNvPr id="69" name="グループ化 5"/>
          <p:cNvGrpSpPr/>
          <p:nvPr/>
        </p:nvGrpSpPr>
        <p:grpSpPr>
          <a:xfrm>
            <a:off x="5562532" y="4049563"/>
            <a:ext cx="3312368" cy="1611684"/>
            <a:chOff x="5148064" y="4149080"/>
            <a:chExt cx="3312368" cy="1514600"/>
          </a:xfrm>
        </p:grpSpPr>
        <p:grpSp>
          <p:nvGrpSpPr>
            <p:cNvPr id="71" name="グループ化 40"/>
            <p:cNvGrpSpPr/>
            <p:nvPr/>
          </p:nvGrpSpPr>
          <p:grpSpPr>
            <a:xfrm>
              <a:off x="5148064" y="4149080"/>
              <a:ext cx="3312368" cy="1514600"/>
              <a:chOff x="5508104" y="2565699"/>
              <a:chExt cx="3312368" cy="1514600"/>
            </a:xfrm>
          </p:grpSpPr>
          <p:sp>
            <p:nvSpPr>
              <p:cNvPr id="73" name="角丸四角形 72"/>
              <p:cNvSpPr/>
              <p:nvPr/>
            </p:nvSpPr>
            <p:spPr>
              <a:xfrm>
                <a:off x="5508104" y="2780930"/>
                <a:ext cx="3312368" cy="1299369"/>
              </a:xfrm>
              <a:prstGeom prst="roundRect">
                <a:avLst>
                  <a:gd name="adj" fmla="val 6467"/>
                </a:avLst>
              </a:prstGeom>
              <a:solidFill>
                <a:srgbClr val="E4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9"/>
              <p:cNvGrpSpPr/>
              <p:nvPr/>
            </p:nvGrpSpPr>
            <p:grpSpPr>
              <a:xfrm>
                <a:off x="5508104" y="2565699"/>
                <a:ext cx="3312368" cy="299049"/>
                <a:chOff x="5436096" y="1761799"/>
                <a:chExt cx="3312368" cy="299049"/>
              </a:xfrm>
            </p:grpSpPr>
            <p:sp>
              <p:nvSpPr>
                <p:cNvPr id="75" name="角丸四角形 74"/>
                <p:cNvSpPr/>
                <p:nvPr/>
              </p:nvSpPr>
              <p:spPr>
                <a:xfrm>
                  <a:off x="5436096" y="1772816"/>
                  <a:ext cx="3312368" cy="288032"/>
                </a:xfrm>
                <a:prstGeom prst="round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5436891" y="1761799"/>
                  <a:ext cx="2736304" cy="274775"/>
                </a:xfrm>
                <a:prstGeom prst="rect">
                  <a:avLst/>
                </a:prstGeom>
                <a:noFill/>
              </p:spPr>
              <p:txBody>
                <a:bodyPr wrap="square" rtlCol="0">
                  <a:spAutoFit/>
                </a:bodyPr>
                <a:lstStyle/>
                <a:p>
                  <a:r>
                    <a:rPr lang="en-US" altLang="ja-JP" sz="1300" b="1" dirty="0" smtClean="0">
                      <a:solidFill>
                        <a:schemeClr val="bg1"/>
                      </a:solidFill>
                      <a:latin typeface="Arial" pitchFamily="34" charset="0"/>
                      <a:cs typeface="Arial" pitchFamily="34" charset="0"/>
                    </a:rPr>
                    <a:t>Recommended for:</a:t>
                  </a:r>
                  <a:endParaRPr lang="ja-JP" altLang="en-US" sz="1300" b="1" dirty="0">
                    <a:solidFill>
                      <a:schemeClr val="bg1"/>
                    </a:solidFill>
                    <a:latin typeface="Arial" pitchFamily="34" charset="0"/>
                    <a:cs typeface="Arial" pitchFamily="34" charset="0"/>
                  </a:endParaRPr>
                </a:p>
              </p:txBody>
            </p:sp>
          </p:grpSp>
        </p:grpSp>
        <p:sp>
          <p:nvSpPr>
            <p:cNvPr id="72" name="テキスト ボックス 71"/>
            <p:cNvSpPr txBox="1"/>
            <p:nvPr/>
          </p:nvSpPr>
          <p:spPr>
            <a:xfrm>
              <a:off x="5187020" y="4487085"/>
              <a:ext cx="3201404" cy="1041253"/>
            </a:xfrm>
            <a:prstGeom prst="rect">
              <a:avLst/>
            </a:prstGeom>
            <a:noFill/>
          </p:spPr>
          <p:txBody>
            <a:bodyPr wrap="square" rtlCol="0">
              <a:spAutoFit/>
            </a:bodyPr>
            <a:lstStyle/>
            <a:p>
              <a:pPr>
                <a:buBlip>
                  <a:blip r:embed="rId18"/>
                </a:buBlip>
              </a:pPr>
              <a:r>
                <a:rPr lang="en-US" altLang="ja-JP" sz="1100" dirty="0" smtClean="0">
                  <a:latin typeface="Arial" pitchFamily="34" charset="0"/>
                  <a:cs typeface="Arial" pitchFamily="34" charset="0"/>
                </a:rPr>
                <a:t> Employees </a:t>
              </a:r>
              <a:r>
                <a:rPr lang="en-US" altLang="ja-JP" sz="1100" dirty="0">
                  <a:latin typeface="Arial" pitchFamily="34" charset="0"/>
                  <a:cs typeface="Arial" pitchFamily="34" charset="0"/>
                </a:rPr>
                <a:t>often away from their desks</a:t>
              </a:r>
            </a:p>
            <a:p>
              <a:pPr>
                <a:buBlip>
                  <a:blip r:embed="rId18"/>
                </a:buBlip>
              </a:pPr>
              <a:endParaRPr lang="en-US" altLang="ja-JP" sz="1100" dirty="0" smtClean="0">
                <a:latin typeface="Arial" pitchFamily="34" charset="0"/>
                <a:cs typeface="Arial" pitchFamily="34" charset="0"/>
              </a:endParaRPr>
            </a:p>
            <a:p>
              <a:pPr>
                <a:buBlip>
                  <a:blip r:embed="rId18"/>
                </a:buBlip>
              </a:pPr>
              <a:r>
                <a:rPr lang="en-US" altLang="ja-JP" sz="1100" dirty="0" smtClean="0">
                  <a:latin typeface="Arial" pitchFamily="34" charset="0"/>
                  <a:cs typeface="Arial" pitchFamily="34" charset="0"/>
                </a:rPr>
                <a:t> Companies </a:t>
              </a:r>
              <a:r>
                <a:rPr lang="en-US" altLang="ja-JP" sz="1100" dirty="0">
                  <a:latin typeface="Arial" pitchFamily="34" charset="0"/>
                  <a:cs typeface="Arial" pitchFamily="34" charset="0"/>
                </a:rPr>
                <a:t>with relevant parties in different locations.</a:t>
              </a:r>
            </a:p>
            <a:p>
              <a:pPr>
                <a:buBlip>
                  <a:blip r:embed="rId18"/>
                </a:buBlip>
              </a:pPr>
              <a:endParaRPr lang="en-US" altLang="ja-JP" sz="1100" dirty="0" smtClean="0">
                <a:latin typeface="Arial" pitchFamily="34" charset="0"/>
                <a:cs typeface="Arial" pitchFamily="34" charset="0"/>
              </a:endParaRPr>
            </a:p>
            <a:p>
              <a:pPr>
                <a:buBlip>
                  <a:blip r:embed="rId18"/>
                </a:buBlip>
              </a:pPr>
              <a:r>
                <a:rPr lang="en-US" altLang="ja-JP" sz="1100" dirty="0" smtClean="0">
                  <a:latin typeface="Arial" pitchFamily="34" charset="0"/>
                  <a:cs typeface="Arial" pitchFamily="34" charset="0"/>
                </a:rPr>
                <a:t> Companies </a:t>
              </a:r>
              <a:r>
                <a:rPr lang="en-US" altLang="ja-JP" sz="1100" dirty="0">
                  <a:latin typeface="Arial" pitchFamily="34" charset="0"/>
                  <a:cs typeface="Arial" pitchFamily="34" charset="0"/>
                </a:rPr>
                <a:t>which have branches</a:t>
              </a:r>
              <a:r>
                <a:rPr lang="en-US" altLang="ja-JP" sz="1100" dirty="0" smtClean="0">
                  <a:latin typeface="Arial" pitchFamily="34" charset="0"/>
                  <a:cs typeface="Arial" pitchFamily="34" charset="0"/>
                </a:rPr>
                <a:t>.</a:t>
              </a:r>
              <a:endParaRPr lang="en-US" altLang="ja-JP" sz="1100" dirty="0">
                <a:latin typeface="Arial" pitchFamily="34" charset="0"/>
                <a:cs typeface="Arial" pitchFamily="34" charset="0"/>
              </a:endParaRPr>
            </a:p>
          </p:txBody>
        </p:sp>
      </p:grpSp>
      <p:grpSp>
        <p:nvGrpSpPr>
          <p:cNvPr id="78" name="グループ化 11"/>
          <p:cNvGrpSpPr/>
          <p:nvPr/>
        </p:nvGrpSpPr>
        <p:grpSpPr>
          <a:xfrm>
            <a:off x="5562532" y="1988840"/>
            <a:ext cx="3312368" cy="1872208"/>
            <a:chOff x="5508104" y="2565699"/>
            <a:chExt cx="3312368" cy="1872208"/>
          </a:xfrm>
        </p:grpSpPr>
        <p:sp>
          <p:nvSpPr>
            <p:cNvPr id="80" name="角丸四角形 79"/>
            <p:cNvSpPr/>
            <p:nvPr/>
          </p:nvSpPr>
          <p:spPr>
            <a:xfrm>
              <a:off x="5508104" y="2780927"/>
              <a:ext cx="3312368" cy="1656980"/>
            </a:xfrm>
            <a:prstGeom prst="roundRect">
              <a:avLst>
                <a:gd name="adj" fmla="val 5373"/>
              </a:avLst>
            </a:prstGeom>
            <a:solidFill>
              <a:srgbClr val="DAE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81" name="グループ化 80"/>
            <p:cNvGrpSpPr/>
            <p:nvPr/>
          </p:nvGrpSpPr>
          <p:grpSpPr>
            <a:xfrm>
              <a:off x="5508104" y="2565699"/>
              <a:ext cx="3312368" cy="299049"/>
              <a:chOff x="5436096" y="1761799"/>
              <a:chExt cx="3312368" cy="299049"/>
            </a:xfrm>
          </p:grpSpPr>
          <p:sp>
            <p:nvSpPr>
              <p:cNvPr id="82" name="角丸四角形 81"/>
              <p:cNvSpPr/>
              <p:nvPr/>
            </p:nvSpPr>
            <p:spPr>
              <a:xfrm>
                <a:off x="5436096" y="1772816"/>
                <a:ext cx="3312368" cy="288032"/>
              </a:xfrm>
              <a:prstGeom prst="roundRect">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5436891" y="1761799"/>
                <a:ext cx="2736304" cy="292388"/>
              </a:xfrm>
              <a:prstGeom prst="rect">
                <a:avLst/>
              </a:prstGeom>
              <a:noFill/>
            </p:spPr>
            <p:txBody>
              <a:bodyPr wrap="square" rtlCol="0">
                <a:spAutoFit/>
              </a:bodyPr>
              <a:lstStyle/>
              <a:p>
                <a:r>
                  <a:rPr kumimoji="1" lang="en-US" altLang="ja-JP" sz="1300" b="1" dirty="0" smtClean="0">
                    <a:solidFill>
                      <a:schemeClr val="bg1"/>
                    </a:solidFill>
                    <a:latin typeface="Arial" pitchFamily="34" charset="0"/>
                    <a:cs typeface="Arial" pitchFamily="34" charset="0"/>
                  </a:rPr>
                  <a:t>Features and Benefits</a:t>
                </a:r>
                <a:endParaRPr kumimoji="1" lang="ja-JP" altLang="en-US" sz="1300" b="1" dirty="0">
                  <a:solidFill>
                    <a:schemeClr val="bg1"/>
                  </a:solidFill>
                  <a:latin typeface="Arial" pitchFamily="34" charset="0"/>
                  <a:cs typeface="Arial" pitchFamily="34" charset="0"/>
                </a:endParaRPr>
              </a:p>
            </p:txBody>
          </p:sp>
        </p:grpSp>
      </p:grpSp>
      <p:sp>
        <p:nvSpPr>
          <p:cNvPr id="84" name="右矢印 83"/>
          <p:cNvSpPr/>
          <p:nvPr/>
        </p:nvSpPr>
        <p:spPr>
          <a:xfrm>
            <a:off x="2987824" y="4040483"/>
            <a:ext cx="773529" cy="630000"/>
          </a:xfrm>
          <a:prstGeom prst="rightArrow">
            <a:avLst>
              <a:gd name="adj1" fmla="val 66797"/>
              <a:gd name="adj2" fmla="val 39082"/>
            </a:avLst>
          </a:prstGeom>
          <a:gradFill flip="none" rotWithShape="1">
            <a:gsLst>
              <a:gs pos="0">
                <a:srgbClr val="5CBB8B">
                  <a:tint val="66000"/>
                  <a:satMod val="160000"/>
                </a:srgbClr>
              </a:gs>
              <a:gs pos="50000">
                <a:srgbClr val="5CBB8B">
                  <a:tint val="44500"/>
                  <a:satMod val="160000"/>
                </a:srgbClr>
              </a:gs>
              <a:gs pos="100000">
                <a:srgbClr val="5CBB8B">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6" name="右矢印 85"/>
          <p:cNvSpPr/>
          <p:nvPr/>
        </p:nvSpPr>
        <p:spPr>
          <a:xfrm>
            <a:off x="2987824" y="5013176"/>
            <a:ext cx="769367" cy="629854"/>
          </a:xfrm>
          <a:prstGeom prst="rightArrow">
            <a:avLst>
              <a:gd name="adj1" fmla="val 66797"/>
              <a:gd name="adj2" fmla="val 39082"/>
            </a:avLst>
          </a:prstGeom>
          <a:gradFill flip="none" rotWithShape="1">
            <a:gsLst>
              <a:gs pos="0">
                <a:srgbClr val="5CBB8B">
                  <a:tint val="66000"/>
                  <a:satMod val="160000"/>
                </a:srgbClr>
              </a:gs>
              <a:gs pos="50000">
                <a:srgbClr val="5CBB8B">
                  <a:tint val="44500"/>
                  <a:satMod val="160000"/>
                </a:srgbClr>
              </a:gs>
              <a:gs pos="100000">
                <a:srgbClr val="5CBB8B">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3" name="右矢印 92"/>
          <p:cNvSpPr/>
          <p:nvPr/>
        </p:nvSpPr>
        <p:spPr>
          <a:xfrm>
            <a:off x="2987824" y="2996952"/>
            <a:ext cx="763875" cy="630000"/>
          </a:xfrm>
          <a:prstGeom prst="rightArrow">
            <a:avLst>
              <a:gd name="adj1" fmla="val 66797"/>
              <a:gd name="adj2" fmla="val 39082"/>
            </a:avLst>
          </a:prstGeom>
          <a:gradFill flip="none" rotWithShape="1">
            <a:gsLst>
              <a:gs pos="0">
                <a:srgbClr val="5CBB8B">
                  <a:tint val="66000"/>
                  <a:satMod val="160000"/>
                </a:srgbClr>
              </a:gs>
              <a:gs pos="50000">
                <a:srgbClr val="5CBB8B">
                  <a:tint val="44500"/>
                  <a:satMod val="160000"/>
                </a:srgbClr>
              </a:gs>
              <a:gs pos="100000">
                <a:srgbClr val="5CBB8B">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nvGrpSpPr>
          <p:cNvPr id="103" name="グループ化 102"/>
          <p:cNvGrpSpPr/>
          <p:nvPr/>
        </p:nvGrpSpPr>
        <p:grpSpPr>
          <a:xfrm>
            <a:off x="4616456" y="2015327"/>
            <a:ext cx="965480" cy="621585"/>
            <a:chOff x="5267455" y="1906958"/>
            <a:chExt cx="965480" cy="621585"/>
          </a:xfrm>
        </p:grpSpPr>
        <p:sp>
          <p:nvSpPr>
            <p:cNvPr id="97" name="Oval 30"/>
            <p:cNvSpPr>
              <a:spLocks noChangeArrowheads="1"/>
            </p:cNvSpPr>
            <p:nvPr/>
          </p:nvSpPr>
          <p:spPr bwMode="auto">
            <a:xfrm>
              <a:off x="5347816" y="1906958"/>
              <a:ext cx="792000" cy="621585"/>
            </a:xfrm>
            <a:prstGeom prst="ellipse">
              <a:avLst/>
            </a:prstGeom>
            <a:solidFill>
              <a:srgbClr val="5CBB8B"/>
            </a:solidFill>
            <a:ln w="25400" algn="ctr">
              <a:noFill/>
              <a:round/>
              <a:headEnd/>
              <a:tailEnd/>
            </a:ln>
          </p:spPr>
          <p:txBody>
            <a:bodyPr wrap="square" lIns="72000" tIns="36000" rIns="36000" bIns="36000" anchor="ctr">
              <a:spAutoFit/>
            </a:bodyPr>
            <a:lstStyle/>
            <a:p>
              <a:pPr algn="ctr"/>
              <a:r>
                <a:rPr lang="en-US" altLang="ja-JP" sz="1200" dirty="0" smtClean="0">
                  <a:solidFill>
                    <a:srgbClr val="FF0000"/>
                  </a:solidFill>
                  <a:latin typeface="Arial" pitchFamily="34" charset="0"/>
                  <a:cs typeface="Arial" pitchFamily="34" charset="0"/>
                </a:rPr>
                <a:t/>
              </a:r>
              <a:br>
                <a:rPr lang="en-US" altLang="ja-JP" sz="1200" dirty="0" smtClean="0">
                  <a:solidFill>
                    <a:srgbClr val="FF0000"/>
                  </a:solidFill>
                  <a:latin typeface="Arial" pitchFamily="34" charset="0"/>
                  <a:cs typeface="Arial" pitchFamily="34" charset="0"/>
                </a:rPr>
              </a:br>
              <a:endParaRPr lang="en-US" altLang="ja-JP" sz="1200" dirty="0">
                <a:solidFill>
                  <a:srgbClr val="FF0000"/>
                </a:solidFill>
                <a:latin typeface="Arial" pitchFamily="34" charset="0"/>
                <a:cs typeface="Arial" pitchFamily="34" charset="0"/>
              </a:endParaRPr>
            </a:p>
          </p:txBody>
        </p:sp>
        <p:sp>
          <p:nvSpPr>
            <p:cNvPr id="98" name="正方形/長方形 3"/>
            <p:cNvSpPr>
              <a:spLocks noChangeArrowheads="1"/>
            </p:cNvSpPr>
            <p:nvPr/>
          </p:nvSpPr>
          <p:spPr bwMode="auto">
            <a:xfrm>
              <a:off x="5267455" y="1997404"/>
              <a:ext cx="965480" cy="400110"/>
            </a:xfrm>
            <a:prstGeom prst="rect">
              <a:avLst/>
            </a:prstGeom>
            <a:noFill/>
            <a:ln w="9525">
              <a:noFill/>
              <a:miter lim="800000"/>
              <a:headEnd/>
              <a:tailEnd/>
            </a:ln>
          </p:spPr>
          <p:txBody>
            <a:bodyPr wrap="square">
              <a:spAutoFit/>
            </a:bodyPr>
            <a:lstStyle/>
            <a:p>
              <a:pPr algn="ctr"/>
              <a:r>
                <a:rPr lang="en-US" altLang="ja-JP" sz="1000" dirty="0" smtClean="0">
                  <a:solidFill>
                    <a:schemeClr val="bg1"/>
                  </a:solidFill>
                  <a:latin typeface="Arial" pitchFamily="34" charset="0"/>
                  <a:cs typeface="Arial" pitchFamily="34" charset="0"/>
                </a:rPr>
                <a:t>Call</a:t>
              </a:r>
            </a:p>
            <a:p>
              <a:pPr algn="ctr"/>
              <a:r>
                <a:rPr lang="en-US" altLang="ja-JP" sz="1000" dirty="0" smtClean="0">
                  <a:solidFill>
                    <a:schemeClr val="bg1"/>
                  </a:solidFill>
                  <a:latin typeface="Arial" pitchFamily="34" charset="0"/>
                  <a:cs typeface="Arial" pitchFamily="34" charset="0"/>
                </a:rPr>
                <a:t>desk phone</a:t>
              </a:r>
              <a:endParaRPr lang="en-US" altLang="ja-JP" sz="1000" dirty="0">
                <a:solidFill>
                  <a:schemeClr val="bg1"/>
                </a:solidFill>
                <a:latin typeface="Arial" pitchFamily="34" charset="0"/>
                <a:cs typeface="Arial" pitchFamily="34" charset="0"/>
              </a:endParaRPr>
            </a:p>
          </p:txBody>
        </p:sp>
      </p:grpSp>
      <p:grpSp>
        <p:nvGrpSpPr>
          <p:cNvPr id="104" name="グループ化 103"/>
          <p:cNvGrpSpPr/>
          <p:nvPr/>
        </p:nvGrpSpPr>
        <p:grpSpPr>
          <a:xfrm>
            <a:off x="4696817" y="3023439"/>
            <a:ext cx="792000" cy="621585"/>
            <a:chOff x="5364088" y="2996952"/>
            <a:chExt cx="792000" cy="621585"/>
          </a:xfrm>
        </p:grpSpPr>
        <p:sp>
          <p:nvSpPr>
            <p:cNvPr id="99" name="Oval 30"/>
            <p:cNvSpPr>
              <a:spLocks noChangeArrowheads="1"/>
            </p:cNvSpPr>
            <p:nvPr/>
          </p:nvSpPr>
          <p:spPr bwMode="auto">
            <a:xfrm>
              <a:off x="5364088" y="2996952"/>
              <a:ext cx="792000" cy="621585"/>
            </a:xfrm>
            <a:prstGeom prst="ellipse">
              <a:avLst/>
            </a:prstGeom>
            <a:solidFill>
              <a:srgbClr val="5CBB8B"/>
            </a:solidFill>
            <a:ln w="25400" algn="ctr">
              <a:noFill/>
              <a:round/>
              <a:headEnd/>
              <a:tailEnd/>
            </a:ln>
          </p:spPr>
          <p:txBody>
            <a:bodyPr wrap="square" lIns="72000" tIns="36000" rIns="36000" bIns="36000" anchor="ctr">
              <a:spAutoFit/>
            </a:bodyPr>
            <a:lstStyle/>
            <a:p>
              <a:pPr algn="ctr"/>
              <a:r>
                <a:rPr lang="en-US" altLang="ja-JP" sz="1200" dirty="0" smtClean="0">
                  <a:solidFill>
                    <a:schemeClr val="bg1"/>
                  </a:solidFill>
                  <a:latin typeface="Arial" pitchFamily="34" charset="0"/>
                  <a:cs typeface="Arial" pitchFamily="34" charset="0"/>
                </a:rPr>
                <a:t/>
              </a:r>
              <a:br>
                <a:rPr lang="en-US" altLang="ja-JP" sz="1200" dirty="0" smtClean="0">
                  <a:solidFill>
                    <a:schemeClr val="bg1"/>
                  </a:solidFill>
                  <a:latin typeface="Arial" pitchFamily="34" charset="0"/>
                  <a:cs typeface="Arial" pitchFamily="34" charset="0"/>
                </a:rPr>
              </a:br>
              <a:endParaRPr lang="en-US" altLang="ja-JP" sz="1200" dirty="0">
                <a:solidFill>
                  <a:schemeClr val="bg1"/>
                </a:solidFill>
                <a:latin typeface="Arial" pitchFamily="34" charset="0"/>
                <a:cs typeface="Arial" pitchFamily="34" charset="0"/>
              </a:endParaRPr>
            </a:p>
          </p:txBody>
        </p:sp>
        <p:sp>
          <p:nvSpPr>
            <p:cNvPr id="51" name="正方形/長方形 3"/>
            <p:cNvSpPr>
              <a:spLocks noChangeArrowheads="1"/>
            </p:cNvSpPr>
            <p:nvPr/>
          </p:nvSpPr>
          <p:spPr bwMode="auto">
            <a:xfrm>
              <a:off x="5535134" y="3191460"/>
              <a:ext cx="453970" cy="246221"/>
            </a:xfrm>
            <a:prstGeom prst="rect">
              <a:avLst/>
            </a:prstGeom>
            <a:noFill/>
            <a:ln w="9525">
              <a:noFill/>
              <a:miter lim="800000"/>
              <a:headEnd/>
              <a:tailEnd/>
            </a:ln>
          </p:spPr>
          <p:txBody>
            <a:bodyPr wrap="none">
              <a:spAutoFit/>
            </a:bodyPr>
            <a:lstStyle/>
            <a:p>
              <a:r>
                <a:rPr lang="en-US" altLang="ja-JP" sz="1000" dirty="0">
                  <a:solidFill>
                    <a:schemeClr val="bg1"/>
                  </a:solidFill>
                  <a:latin typeface="Arial" pitchFamily="34" charset="0"/>
                  <a:cs typeface="Arial" pitchFamily="34" charset="0"/>
                </a:rPr>
                <a:t>Chat</a:t>
              </a:r>
            </a:p>
          </p:txBody>
        </p:sp>
      </p:grpSp>
      <p:sp>
        <p:nvSpPr>
          <p:cNvPr id="107" name="Oval 30"/>
          <p:cNvSpPr>
            <a:spLocks noChangeArrowheads="1"/>
          </p:cNvSpPr>
          <p:nvPr/>
        </p:nvSpPr>
        <p:spPr bwMode="auto">
          <a:xfrm>
            <a:off x="4696817" y="4071216"/>
            <a:ext cx="792088" cy="621585"/>
          </a:xfrm>
          <a:prstGeom prst="ellipse">
            <a:avLst/>
          </a:prstGeom>
          <a:solidFill>
            <a:srgbClr val="5CBB8B"/>
          </a:solidFill>
          <a:ln w="25400" algn="ctr">
            <a:noFill/>
            <a:round/>
            <a:headEnd/>
            <a:tailEnd/>
          </a:ln>
        </p:spPr>
        <p:txBody>
          <a:bodyPr wrap="square" lIns="72000" tIns="36000" rIns="36000" bIns="36000" anchor="ctr">
            <a:spAutoFit/>
          </a:bodyPr>
          <a:lstStyle/>
          <a:p>
            <a:pPr algn="ctr"/>
            <a:r>
              <a:rPr lang="en-US" altLang="ja-JP" sz="1200" dirty="0" smtClean="0">
                <a:solidFill>
                  <a:schemeClr val="bg1"/>
                </a:solidFill>
                <a:latin typeface="Arial" pitchFamily="34" charset="0"/>
                <a:cs typeface="Arial" pitchFamily="34" charset="0"/>
              </a:rPr>
              <a:t/>
            </a:r>
            <a:br>
              <a:rPr lang="en-US" altLang="ja-JP" sz="1200" dirty="0" smtClean="0">
                <a:solidFill>
                  <a:schemeClr val="bg1"/>
                </a:solidFill>
                <a:latin typeface="Arial" pitchFamily="34" charset="0"/>
                <a:cs typeface="Arial" pitchFamily="34" charset="0"/>
              </a:rPr>
            </a:br>
            <a:endParaRPr lang="en-US" altLang="ja-JP" sz="1200" dirty="0">
              <a:solidFill>
                <a:schemeClr val="bg1"/>
              </a:solidFill>
              <a:latin typeface="Arial" pitchFamily="34" charset="0"/>
              <a:cs typeface="Arial" pitchFamily="34" charset="0"/>
            </a:endParaRPr>
          </a:p>
        </p:txBody>
      </p:sp>
      <p:sp>
        <p:nvSpPr>
          <p:cNvPr id="108" name="正方形/長方形 3"/>
          <p:cNvSpPr>
            <a:spLocks noChangeArrowheads="1"/>
          </p:cNvSpPr>
          <p:nvPr/>
        </p:nvSpPr>
        <p:spPr bwMode="auto">
          <a:xfrm>
            <a:off x="4657083" y="4201038"/>
            <a:ext cx="882314" cy="400110"/>
          </a:xfrm>
          <a:prstGeom prst="rect">
            <a:avLst/>
          </a:prstGeom>
          <a:noFill/>
          <a:ln w="9525">
            <a:noFill/>
            <a:miter lim="800000"/>
            <a:headEnd/>
            <a:tailEnd/>
          </a:ln>
        </p:spPr>
        <p:txBody>
          <a:bodyPr wrap="square">
            <a:spAutoFit/>
          </a:bodyPr>
          <a:lstStyle/>
          <a:p>
            <a:pPr algn="ctr"/>
            <a:r>
              <a:rPr lang="en-US" altLang="ja-JP" sz="1000" dirty="0" smtClean="0">
                <a:solidFill>
                  <a:schemeClr val="bg1"/>
                </a:solidFill>
                <a:latin typeface="Arial" pitchFamily="34" charset="0"/>
                <a:cs typeface="Arial" pitchFamily="34" charset="0"/>
              </a:rPr>
              <a:t>Voice mail/</a:t>
            </a:r>
          </a:p>
          <a:p>
            <a:pPr algn="ctr"/>
            <a:r>
              <a:rPr lang="en-US" altLang="ja-JP" sz="1000" dirty="0" smtClean="0">
                <a:solidFill>
                  <a:schemeClr val="bg1"/>
                </a:solidFill>
                <a:latin typeface="Arial" pitchFamily="34" charset="0"/>
                <a:cs typeface="Arial" pitchFamily="34" charset="0"/>
              </a:rPr>
              <a:t>e-mail</a:t>
            </a:r>
            <a:endParaRPr lang="en-US" altLang="ja-JP" sz="1000" dirty="0">
              <a:solidFill>
                <a:schemeClr val="bg1"/>
              </a:solidFill>
              <a:latin typeface="Arial" pitchFamily="34" charset="0"/>
              <a:cs typeface="Arial" pitchFamily="34" charset="0"/>
            </a:endParaRPr>
          </a:p>
        </p:txBody>
      </p:sp>
      <p:grpSp>
        <p:nvGrpSpPr>
          <p:cNvPr id="109" name="グループ化 108"/>
          <p:cNvGrpSpPr/>
          <p:nvPr/>
        </p:nvGrpSpPr>
        <p:grpSpPr>
          <a:xfrm>
            <a:off x="4696817" y="5085184"/>
            <a:ext cx="792000" cy="621585"/>
            <a:chOff x="5347816" y="1906958"/>
            <a:chExt cx="792000" cy="621585"/>
          </a:xfrm>
        </p:grpSpPr>
        <p:sp>
          <p:nvSpPr>
            <p:cNvPr id="110" name="Oval 30"/>
            <p:cNvSpPr>
              <a:spLocks noChangeArrowheads="1"/>
            </p:cNvSpPr>
            <p:nvPr/>
          </p:nvSpPr>
          <p:spPr bwMode="auto">
            <a:xfrm>
              <a:off x="5347816" y="1906958"/>
              <a:ext cx="792000" cy="621585"/>
            </a:xfrm>
            <a:prstGeom prst="ellipse">
              <a:avLst/>
            </a:prstGeom>
            <a:solidFill>
              <a:srgbClr val="5CBB8B"/>
            </a:solidFill>
            <a:ln w="25400" algn="ctr">
              <a:noFill/>
              <a:round/>
              <a:headEnd/>
              <a:tailEnd/>
            </a:ln>
          </p:spPr>
          <p:txBody>
            <a:bodyPr wrap="square" lIns="72000" tIns="36000" rIns="36000" bIns="36000" anchor="ctr">
              <a:spAutoFit/>
            </a:bodyPr>
            <a:lstStyle/>
            <a:p>
              <a:pPr algn="ctr"/>
              <a:r>
                <a:rPr lang="en-US" altLang="ja-JP" sz="1200" dirty="0" smtClean="0">
                  <a:solidFill>
                    <a:schemeClr val="bg1"/>
                  </a:solidFill>
                  <a:latin typeface="Arial" pitchFamily="34" charset="0"/>
                  <a:cs typeface="Arial" pitchFamily="34" charset="0"/>
                </a:rPr>
                <a:t/>
              </a:r>
              <a:br>
                <a:rPr lang="en-US" altLang="ja-JP" sz="1200" dirty="0" smtClean="0">
                  <a:solidFill>
                    <a:schemeClr val="bg1"/>
                  </a:solidFill>
                  <a:latin typeface="Arial" pitchFamily="34" charset="0"/>
                  <a:cs typeface="Arial" pitchFamily="34" charset="0"/>
                </a:rPr>
              </a:br>
              <a:endParaRPr lang="en-US" altLang="ja-JP" sz="1200" dirty="0">
                <a:solidFill>
                  <a:schemeClr val="bg1"/>
                </a:solidFill>
                <a:latin typeface="Arial" pitchFamily="34" charset="0"/>
                <a:cs typeface="Arial" pitchFamily="34" charset="0"/>
              </a:endParaRPr>
            </a:p>
          </p:txBody>
        </p:sp>
        <p:sp>
          <p:nvSpPr>
            <p:cNvPr id="111" name="正方形/長方形 3"/>
            <p:cNvSpPr>
              <a:spLocks noChangeArrowheads="1"/>
            </p:cNvSpPr>
            <p:nvPr/>
          </p:nvSpPr>
          <p:spPr bwMode="auto">
            <a:xfrm>
              <a:off x="5364088" y="1916216"/>
              <a:ext cx="754300" cy="553998"/>
            </a:xfrm>
            <a:prstGeom prst="rect">
              <a:avLst/>
            </a:prstGeom>
            <a:noFill/>
            <a:ln w="9525">
              <a:noFill/>
              <a:miter lim="800000"/>
              <a:headEnd/>
              <a:tailEnd/>
            </a:ln>
          </p:spPr>
          <p:txBody>
            <a:bodyPr wrap="square">
              <a:spAutoFit/>
            </a:bodyPr>
            <a:lstStyle/>
            <a:p>
              <a:pPr algn="ctr">
                <a:defRPr/>
              </a:pPr>
              <a:r>
                <a:rPr lang="en-US" altLang="ja-JP" sz="1000" dirty="0" smtClean="0">
                  <a:solidFill>
                    <a:schemeClr val="bg1"/>
                  </a:solidFill>
                  <a:latin typeface="Arial" pitchFamily="34" charset="0"/>
                  <a:ea typeface="MS PGothic" pitchFamily="50" charset="-128"/>
                  <a:cs typeface="Arial" pitchFamily="34" charset="0"/>
                </a:rPr>
                <a:t>Call </a:t>
              </a:r>
            </a:p>
            <a:p>
              <a:pPr algn="ctr">
                <a:defRPr/>
              </a:pPr>
              <a:r>
                <a:rPr lang="en-US" altLang="ja-JP" sz="1000" dirty="0" smtClean="0">
                  <a:solidFill>
                    <a:schemeClr val="bg1"/>
                  </a:solidFill>
                  <a:latin typeface="Arial" pitchFamily="34" charset="0"/>
                  <a:ea typeface="MS PGothic" pitchFamily="50" charset="-128"/>
                  <a:cs typeface="Arial" pitchFamily="34" charset="0"/>
                </a:rPr>
                <a:t>cellular phone</a:t>
              </a:r>
              <a:endParaRPr lang="en-US" altLang="ja-JP" sz="1000" dirty="0">
                <a:solidFill>
                  <a:schemeClr val="bg1"/>
                </a:solidFill>
                <a:latin typeface="Arial" pitchFamily="34" charset="0"/>
                <a:ea typeface="MS PGothic" pitchFamily="50" charset="-128"/>
                <a:cs typeface="Arial" pitchFamily="34" charset="0"/>
              </a:endParaRPr>
            </a:p>
          </p:txBody>
        </p:sp>
      </p:grpSp>
      <p:sp>
        <p:nvSpPr>
          <p:cNvPr id="89" name="テキスト ボックス 2"/>
          <p:cNvSpPr txBox="1"/>
          <p:nvPr/>
        </p:nvSpPr>
        <p:spPr>
          <a:xfrm>
            <a:off x="5606600" y="2326051"/>
            <a:ext cx="3285880" cy="1446550"/>
          </a:xfrm>
          <a:prstGeom prst="rect">
            <a:avLst/>
          </a:prstGeom>
          <a:noFill/>
        </p:spPr>
        <p:txBody>
          <a:bodyPr wrap="square" rtlCol="0">
            <a:spAutoFit/>
          </a:bodyPr>
          <a:lstStyle/>
          <a:p>
            <a:pPr>
              <a:buBlip>
                <a:blip r:embed="rId19"/>
              </a:buBlip>
            </a:pPr>
            <a:r>
              <a:rPr lang="en-US" altLang="ja-JP" sz="1100" dirty="0" smtClean="0">
                <a:latin typeface="Arial" pitchFamily="34" charset="0"/>
                <a:cs typeface="Arial" pitchFamily="34" charset="0"/>
              </a:rPr>
              <a:t> Enables the presence of co-workers to be checked to select the appropriate communication method</a:t>
            </a:r>
          </a:p>
          <a:p>
            <a:endParaRPr lang="en-US" altLang="ja-JP" sz="1100" b="1" dirty="0">
              <a:latin typeface="Arial" pitchFamily="34" charset="0"/>
              <a:cs typeface="Arial" pitchFamily="34" charset="0"/>
            </a:endParaRPr>
          </a:p>
          <a:p>
            <a:pPr>
              <a:buBlip>
                <a:blip r:embed="rId19"/>
              </a:buBlip>
            </a:pPr>
            <a:r>
              <a:rPr lang="en-US" altLang="ja-JP" sz="1100" dirty="0" smtClean="0">
                <a:latin typeface="Arial" pitchFamily="34" charset="0"/>
                <a:cs typeface="Arial" pitchFamily="34" charset="0"/>
              </a:rPr>
              <a:t> Four editions (Basic/Pro/Console/Supervisor) available to meet various needs.</a:t>
            </a:r>
          </a:p>
          <a:p>
            <a:endParaRPr lang="en-US" altLang="ja-JP" sz="1100" dirty="0">
              <a:latin typeface="Arial" pitchFamily="34" charset="0"/>
              <a:cs typeface="Arial" pitchFamily="34" charset="0"/>
            </a:endParaRPr>
          </a:p>
          <a:p>
            <a:pPr>
              <a:buBlip>
                <a:blip r:embed="rId19"/>
              </a:buBlip>
            </a:pPr>
            <a:r>
              <a:rPr lang="ja-JP" altLang="en-US" sz="1100" dirty="0" smtClean="0">
                <a:latin typeface="Arial" pitchFamily="34" charset="0"/>
                <a:cs typeface="Arial" pitchFamily="34" charset="0"/>
              </a:rPr>
              <a:t> </a:t>
            </a:r>
            <a:r>
              <a:rPr lang="en-US" altLang="ja-JP" sz="1100" dirty="0" smtClean="0">
                <a:latin typeface="Arial" pitchFamily="34" charset="0"/>
                <a:cs typeface="Arial" pitchFamily="34" charset="0"/>
              </a:rPr>
              <a:t>Can be linked with various applications</a:t>
            </a:r>
          </a:p>
        </p:txBody>
      </p:sp>
      <p:sp>
        <p:nvSpPr>
          <p:cNvPr id="2" name="テキスト ボックス 1"/>
          <p:cNvSpPr txBox="1"/>
          <p:nvPr/>
        </p:nvSpPr>
        <p:spPr>
          <a:xfrm>
            <a:off x="2956251" y="5123284"/>
            <a:ext cx="559769" cy="400110"/>
          </a:xfrm>
          <a:prstGeom prst="rect">
            <a:avLst/>
          </a:prstGeom>
          <a:noFill/>
        </p:spPr>
        <p:txBody>
          <a:bodyPr wrap="none" rtlCol="0">
            <a:spAutoFit/>
          </a:bodyPr>
          <a:lstStyle/>
          <a:p>
            <a:r>
              <a:rPr lang="en-US" altLang="ja-JP" sz="1000" dirty="0" smtClean="0">
                <a:solidFill>
                  <a:srgbClr val="00A161"/>
                </a:solidFill>
                <a:latin typeface="Arial" pitchFamily="34" charset="0"/>
                <a:cs typeface="Arial" pitchFamily="34" charset="0"/>
              </a:rPr>
              <a:t>Not at </a:t>
            </a:r>
          </a:p>
          <a:p>
            <a:r>
              <a:rPr lang="en-US" altLang="ja-JP" sz="1000" dirty="0" smtClean="0">
                <a:solidFill>
                  <a:srgbClr val="00A161"/>
                </a:solidFill>
                <a:latin typeface="Arial" pitchFamily="34" charset="0"/>
                <a:cs typeface="Arial" pitchFamily="34" charset="0"/>
              </a:rPr>
              <a:t>desk</a:t>
            </a:r>
          </a:p>
        </p:txBody>
      </p:sp>
      <p:sp>
        <p:nvSpPr>
          <p:cNvPr id="77" name="テキスト ボックス 76"/>
          <p:cNvSpPr txBox="1"/>
          <p:nvPr/>
        </p:nvSpPr>
        <p:spPr>
          <a:xfrm>
            <a:off x="2929604" y="2245043"/>
            <a:ext cx="702436" cy="246221"/>
          </a:xfrm>
          <a:prstGeom prst="rect">
            <a:avLst/>
          </a:prstGeom>
          <a:noFill/>
        </p:spPr>
        <p:txBody>
          <a:bodyPr wrap="none" rtlCol="0">
            <a:spAutoFit/>
          </a:bodyPr>
          <a:lstStyle/>
          <a:p>
            <a:r>
              <a:rPr lang="en-US" altLang="ja-JP" sz="1000" dirty="0" smtClean="0">
                <a:solidFill>
                  <a:srgbClr val="00A161"/>
                </a:solidFill>
                <a:latin typeface="Arial" pitchFamily="34" charset="0"/>
                <a:cs typeface="Arial" pitchFamily="34" charset="0"/>
              </a:rPr>
              <a:t>Available</a:t>
            </a:r>
            <a:endParaRPr lang="en-US" altLang="ja-JP" sz="1000" dirty="0">
              <a:solidFill>
                <a:srgbClr val="00A161"/>
              </a:solidFill>
              <a:latin typeface="Arial" pitchFamily="34" charset="0"/>
              <a:cs typeface="Arial" pitchFamily="34" charset="0"/>
            </a:endParaRPr>
          </a:p>
        </p:txBody>
      </p:sp>
      <p:sp>
        <p:nvSpPr>
          <p:cNvPr id="79" name="テキスト ボックス 78"/>
          <p:cNvSpPr txBox="1"/>
          <p:nvPr/>
        </p:nvSpPr>
        <p:spPr>
          <a:xfrm>
            <a:off x="2948449" y="3126110"/>
            <a:ext cx="601447" cy="400110"/>
          </a:xfrm>
          <a:prstGeom prst="rect">
            <a:avLst/>
          </a:prstGeom>
          <a:noFill/>
        </p:spPr>
        <p:txBody>
          <a:bodyPr wrap="none" rtlCol="0">
            <a:spAutoFit/>
          </a:bodyPr>
          <a:lstStyle/>
          <a:p>
            <a:r>
              <a:rPr lang="en-US" altLang="ja-JP" sz="1000" dirty="0" smtClean="0">
                <a:solidFill>
                  <a:srgbClr val="00A161"/>
                </a:solidFill>
                <a:latin typeface="Arial" pitchFamily="34" charset="0"/>
                <a:cs typeface="Arial" pitchFamily="34" charset="0"/>
              </a:rPr>
              <a:t>On the </a:t>
            </a:r>
          </a:p>
          <a:p>
            <a:r>
              <a:rPr lang="en-US" altLang="ja-JP" sz="1000" dirty="0" smtClean="0">
                <a:solidFill>
                  <a:srgbClr val="00A161"/>
                </a:solidFill>
                <a:latin typeface="Arial" pitchFamily="34" charset="0"/>
                <a:cs typeface="Arial" pitchFamily="34" charset="0"/>
              </a:rPr>
              <a:t>phone</a:t>
            </a:r>
            <a:endParaRPr kumimoji="1" lang="ja-JP" altLang="en-US" sz="1000" dirty="0">
              <a:solidFill>
                <a:srgbClr val="00A161"/>
              </a:solidFill>
              <a:latin typeface="Arial" pitchFamily="34" charset="0"/>
              <a:cs typeface="Arial" pitchFamily="34" charset="0"/>
            </a:endParaRPr>
          </a:p>
        </p:txBody>
      </p:sp>
      <p:sp>
        <p:nvSpPr>
          <p:cNvPr id="90" name="テキスト ボックス 89"/>
          <p:cNvSpPr txBox="1"/>
          <p:nvPr/>
        </p:nvSpPr>
        <p:spPr>
          <a:xfrm>
            <a:off x="2942304" y="4151183"/>
            <a:ext cx="530915" cy="400110"/>
          </a:xfrm>
          <a:prstGeom prst="rect">
            <a:avLst/>
          </a:prstGeom>
          <a:noFill/>
        </p:spPr>
        <p:txBody>
          <a:bodyPr wrap="none" rtlCol="0">
            <a:spAutoFit/>
          </a:bodyPr>
          <a:lstStyle/>
          <a:p>
            <a:r>
              <a:rPr lang="en-US" altLang="ja-JP" sz="1000" dirty="0" smtClean="0">
                <a:solidFill>
                  <a:srgbClr val="00A161"/>
                </a:solidFill>
                <a:latin typeface="Arial" pitchFamily="34" charset="0"/>
                <a:cs typeface="Arial" pitchFamily="34" charset="0"/>
              </a:rPr>
              <a:t>Gone </a:t>
            </a:r>
          </a:p>
          <a:p>
            <a:r>
              <a:rPr lang="en-US" altLang="ja-JP" sz="1000" dirty="0" smtClean="0">
                <a:solidFill>
                  <a:srgbClr val="00A161"/>
                </a:solidFill>
                <a:latin typeface="Arial" pitchFamily="34" charset="0"/>
                <a:cs typeface="Arial" pitchFamily="34" charset="0"/>
              </a:rPr>
              <a:t>home</a:t>
            </a:r>
          </a:p>
        </p:txBody>
      </p:sp>
      <p:sp>
        <p:nvSpPr>
          <p:cNvPr id="91" name="正方形/長方形 1"/>
          <p:cNvSpPr>
            <a:spLocks noChangeArrowheads="1"/>
          </p:cNvSpPr>
          <p:nvPr/>
        </p:nvSpPr>
        <p:spPr bwMode="auto">
          <a:xfrm>
            <a:off x="1369684" y="1819062"/>
            <a:ext cx="1546132" cy="889858"/>
          </a:xfrm>
          <a:prstGeom prst="rect">
            <a:avLst/>
          </a:prstGeom>
          <a:solidFill>
            <a:schemeClr val="bg1"/>
          </a:solidFill>
          <a:ln w="12700" cap="rnd">
            <a:solidFill>
              <a:srgbClr val="00A4DE"/>
            </a:solidFill>
            <a:round/>
            <a:headEnd type="none" w="sm" len="sm"/>
            <a:tailEnd/>
          </a:ln>
        </p:spPr>
        <p:txBody>
          <a:bodyPr anchor="ctr"/>
          <a:lstStyle/>
          <a:p>
            <a:endParaRPr lang="ja-JP" altLang="ja-JP" sz="1800" b="0">
              <a:solidFill>
                <a:schemeClr val="tx1"/>
              </a:solidFill>
            </a:endParaRPr>
          </a:p>
        </p:txBody>
      </p:sp>
      <p:sp>
        <p:nvSpPr>
          <p:cNvPr id="96" name="テキスト ボックス 96"/>
          <p:cNvSpPr txBox="1">
            <a:spLocks noChangeArrowheads="1"/>
          </p:cNvSpPr>
          <p:nvPr/>
        </p:nvSpPr>
        <p:spPr bwMode="auto">
          <a:xfrm>
            <a:off x="1535951" y="2035107"/>
            <a:ext cx="1172914" cy="215444"/>
          </a:xfrm>
          <a:prstGeom prst="rect">
            <a:avLst/>
          </a:prstGeom>
          <a:noFill/>
          <a:ln w="9525">
            <a:noFill/>
            <a:miter lim="800000"/>
            <a:headEnd/>
            <a:tailEnd/>
          </a:ln>
        </p:spPr>
        <p:txBody>
          <a:bodyPr>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Idle</a:t>
            </a:r>
          </a:p>
        </p:txBody>
      </p:sp>
      <p:sp>
        <p:nvSpPr>
          <p:cNvPr id="100" name="テキスト ボックス 97"/>
          <p:cNvSpPr txBox="1">
            <a:spLocks noChangeArrowheads="1"/>
          </p:cNvSpPr>
          <p:nvPr/>
        </p:nvSpPr>
        <p:spPr bwMode="auto">
          <a:xfrm>
            <a:off x="1535951" y="2252594"/>
            <a:ext cx="1172914" cy="215444"/>
          </a:xfrm>
          <a:prstGeom prst="rect">
            <a:avLst/>
          </a:prstGeom>
          <a:noFill/>
          <a:ln w="9525">
            <a:noFill/>
            <a:miter lim="800000"/>
            <a:headEnd/>
            <a:tailEnd/>
          </a:ln>
        </p:spPr>
        <p:txBody>
          <a:bodyPr>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Ringing</a:t>
            </a:r>
          </a:p>
        </p:txBody>
      </p:sp>
      <p:sp>
        <p:nvSpPr>
          <p:cNvPr id="101" name="テキスト ボックス 98"/>
          <p:cNvSpPr txBox="1">
            <a:spLocks noChangeArrowheads="1"/>
          </p:cNvSpPr>
          <p:nvPr/>
        </p:nvSpPr>
        <p:spPr bwMode="auto">
          <a:xfrm>
            <a:off x="1539126" y="2468494"/>
            <a:ext cx="1172914" cy="215444"/>
          </a:xfrm>
          <a:prstGeom prst="rect">
            <a:avLst/>
          </a:prstGeom>
          <a:noFill/>
          <a:ln w="9525">
            <a:noFill/>
            <a:miter lim="800000"/>
            <a:headEnd/>
            <a:tailEnd/>
          </a:ln>
        </p:spPr>
        <p:txBody>
          <a:bodyPr>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On the phone</a:t>
            </a:r>
          </a:p>
        </p:txBody>
      </p:sp>
      <p:pic>
        <p:nvPicPr>
          <p:cNvPr id="102" name="図 5" descr="tenmetsu_1.eps"/>
          <p:cNvPicPr>
            <a:picLocks noChangeAspect="1"/>
          </p:cNvPicPr>
          <p:nvPr/>
        </p:nvPicPr>
        <p:blipFill>
          <a:blip r:embed="rId20" cstate="print"/>
          <a:srcRect/>
          <a:stretch>
            <a:fillRect/>
          </a:stretch>
        </p:blipFill>
        <p:spPr bwMode="auto">
          <a:xfrm>
            <a:off x="1438300" y="2056344"/>
            <a:ext cx="132510" cy="163998"/>
          </a:xfrm>
          <a:prstGeom prst="rect">
            <a:avLst/>
          </a:prstGeom>
          <a:noFill/>
          <a:ln w="9525">
            <a:noFill/>
            <a:miter lim="800000"/>
            <a:headEnd/>
            <a:tailEnd/>
          </a:ln>
        </p:spPr>
      </p:pic>
      <p:pic>
        <p:nvPicPr>
          <p:cNvPr id="105" name="図 7" descr="tenmetsu_6.eps"/>
          <p:cNvPicPr>
            <a:picLocks noChangeAspect="1"/>
          </p:cNvPicPr>
          <p:nvPr/>
        </p:nvPicPr>
        <p:blipFill>
          <a:blip r:embed="rId21" cstate="print"/>
          <a:srcRect/>
          <a:stretch>
            <a:fillRect/>
          </a:stretch>
        </p:blipFill>
        <p:spPr bwMode="auto">
          <a:xfrm>
            <a:off x="1421868" y="2268381"/>
            <a:ext cx="157438" cy="157438"/>
          </a:xfrm>
          <a:prstGeom prst="rect">
            <a:avLst/>
          </a:prstGeom>
          <a:noFill/>
          <a:ln w="9525">
            <a:noFill/>
            <a:miter lim="800000"/>
            <a:headEnd/>
            <a:tailEnd/>
          </a:ln>
        </p:spPr>
      </p:pic>
      <p:pic>
        <p:nvPicPr>
          <p:cNvPr id="106" name="図 8" descr="tenmetsu_5.eps"/>
          <p:cNvPicPr>
            <a:picLocks noChangeAspect="1"/>
          </p:cNvPicPr>
          <p:nvPr/>
        </p:nvPicPr>
        <p:blipFill>
          <a:blip r:embed="rId22" cstate="print"/>
          <a:srcRect/>
          <a:stretch>
            <a:fillRect/>
          </a:stretch>
        </p:blipFill>
        <p:spPr bwMode="auto">
          <a:xfrm>
            <a:off x="1438025" y="2484832"/>
            <a:ext cx="129886" cy="162686"/>
          </a:xfrm>
          <a:prstGeom prst="rect">
            <a:avLst/>
          </a:prstGeom>
          <a:noFill/>
          <a:ln w="9525">
            <a:noFill/>
            <a:miter lim="800000"/>
            <a:headEnd/>
            <a:tailEnd/>
          </a:ln>
        </p:spPr>
      </p:pic>
      <p:sp>
        <p:nvSpPr>
          <p:cNvPr id="114" name="正方形/長方形 12"/>
          <p:cNvSpPr>
            <a:spLocks noChangeArrowheads="1"/>
          </p:cNvSpPr>
          <p:nvPr/>
        </p:nvSpPr>
        <p:spPr bwMode="auto">
          <a:xfrm>
            <a:off x="1331640" y="1801391"/>
            <a:ext cx="1457022" cy="261610"/>
          </a:xfrm>
          <a:prstGeom prst="rect">
            <a:avLst/>
          </a:prstGeom>
          <a:noFill/>
          <a:ln w="9525">
            <a:noFill/>
            <a:miter lim="800000"/>
            <a:headEnd/>
            <a:tailEnd/>
          </a:ln>
        </p:spPr>
        <p:txBody>
          <a:bodyPr wrap="square">
            <a:spAutoFit/>
          </a:bodyPr>
          <a:lstStyle/>
          <a:p>
            <a:pPr algn="l"/>
            <a:r>
              <a:rPr lang="en-US" altLang="ja-JP" sz="1100" b="1" dirty="0">
                <a:solidFill>
                  <a:srgbClr val="3399FF"/>
                </a:solidFill>
                <a:latin typeface="Arial" pitchFamily="34" charset="0"/>
                <a:cs typeface="Arial" pitchFamily="34" charset="0"/>
              </a:rPr>
              <a:t>Extension Status</a:t>
            </a:r>
          </a:p>
        </p:txBody>
      </p:sp>
      <p:grpSp>
        <p:nvGrpSpPr>
          <p:cNvPr id="115" name="グループ化 94"/>
          <p:cNvGrpSpPr/>
          <p:nvPr/>
        </p:nvGrpSpPr>
        <p:grpSpPr>
          <a:xfrm>
            <a:off x="1324894" y="2780928"/>
            <a:ext cx="1662930" cy="1296144"/>
            <a:chOff x="3145589" y="3178794"/>
            <a:chExt cx="2530916" cy="1216854"/>
          </a:xfrm>
        </p:grpSpPr>
        <p:sp>
          <p:nvSpPr>
            <p:cNvPr id="116" name="正方形/長方形 62"/>
            <p:cNvSpPr>
              <a:spLocks noChangeArrowheads="1"/>
            </p:cNvSpPr>
            <p:nvPr/>
          </p:nvSpPr>
          <p:spPr bwMode="auto">
            <a:xfrm>
              <a:off x="3217864" y="3178794"/>
              <a:ext cx="2349048" cy="1216854"/>
            </a:xfrm>
            <a:prstGeom prst="rect">
              <a:avLst/>
            </a:prstGeom>
            <a:solidFill>
              <a:schemeClr val="bg1"/>
            </a:solidFill>
            <a:ln w="12700" cap="rnd">
              <a:solidFill>
                <a:srgbClr val="518A33"/>
              </a:solidFill>
              <a:round/>
              <a:headEnd type="none" w="sm" len="sm"/>
              <a:tailEnd/>
            </a:ln>
          </p:spPr>
          <p:txBody>
            <a:bodyPr anchor="ctr"/>
            <a:lstStyle/>
            <a:p>
              <a:endParaRPr lang="ja-JP" altLang="ja-JP" sz="1800" b="1">
                <a:solidFill>
                  <a:schemeClr val="tx1"/>
                </a:solidFill>
                <a:latin typeface="Arial" pitchFamily="34" charset="0"/>
                <a:cs typeface="Arial" pitchFamily="34" charset="0"/>
              </a:endParaRPr>
            </a:p>
          </p:txBody>
        </p:sp>
        <p:sp>
          <p:nvSpPr>
            <p:cNvPr id="117" name="テキスト ボックス 59"/>
            <p:cNvSpPr txBox="1">
              <a:spLocks noChangeArrowheads="1"/>
            </p:cNvSpPr>
            <p:nvPr/>
          </p:nvSpPr>
          <p:spPr bwMode="auto">
            <a:xfrm>
              <a:off x="3420197" y="3455019"/>
              <a:ext cx="2023309" cy="202264"/>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The user is logged in</a:t>
              </a:r>
            </a:p>
          </p:txBody>
        </p:sp>
        <p:sp>
          <p:nvSpPr>
            <p:cNvPr id="119" name="テキスト ボックス 53"/>
            <p:cNvSpPr txBox="1">
              <a:spLocks noChangeArrowheads="1"/>
            </p:cNvSpPr>
            <p:nvPr/>
          </p:nvSpPr>
          <p:spPr bwMode="auto">
            <a:xfrm>
              <a:off x="3420200" y="3699386"/>
              <a:ext cx="2146712" cy="433423"/>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The user </a:t>
              </a:r>
              <a:r>
                <a:rPr lang="en-US" altLang="ja-JP" sz="800" b="1" dirty="0" smtClean="0">
                  <a:solidFill>
                    <a:srgbClr val="595757"/>
                  </a:solidFill>
                  <a:latin typeface="Arial" pitchFamily="34" charset="0"/>
                  <a:cs typeface="Arial" pitchFamily="34" charset="0"/>
                </a:rPr>
                <a:t>is</a:t>
              </a:r>
              <a:r>
                <a:rPr lang="ja-JP" altLang="en-US" sz="800" b="1" dirty="0" smtClean="0">
                  <a:solidFill>
                    <a:srgbClr val="595757"/>
                  </a:solidFill>
                  <a:latin typeface="Arial" pitchFamily="34" charset="0"/>
                  <a:cs typeface="Arial" pitchFamily="34" charset="0"/>
                </a:rPr>
                <a:t>　</a:t>
              </a:r>
              <a:r>
                <a:rPr lang="en-US" altLang="ja-JP" sz="800" b="1" dirty="0" smtClean="0">
                  <a:solidFill>
                    <a:srgbClr val="595757"/>
                  </a:solidFill>
                  <a:latin typeface="Arial" pitchFamily="34" charset="0"/>
                  <a:cs typeface="Arial" pitchFamily="34" charset="0"/>
                </a:rPr>
                <a:t>logged in,</a:t>
              </a:r>
              <a:r>
                <a:rPr lang="ja-JP" altLang="en-US" sz="800" b="1" dirty="0" smtClean="0">
                  <a:solidFill>
                    <a:srgbClr val="595757"/>
                  </a:solidFill>
                  <a:latin typeface="Arial" pitchFamily="34" charset="0"/>
                  <a:cs typeface="Arial" pitchFamily="34" charset="0"/>
                </a:rPr>
                <a:t>　</a:t>
              </a:r>
              <a:r>
                <a:rPr lang="en-US" altLang="ja-JP" sz="800" b="1" dirty="0" smtClean="0">
                  <a:solidFill>
                    <a:srgbClr val="595757"/>
                  </a:solidFill>
                  <a:latin typeface="Arial" pitchFamily="34" charset="0"/>
                  <a:cs typeface="Arial" pitchFamily="34" charset="0"/>
                </a:rPr>
                <a:t>but the</a:t>
              </a:r>
              <a:r>
                <a:rPr lang="ja-JP" altLang="en-US" sz="800" b="1" dirty="0" smtClean="0">
                  <a:solidFill>
                    <a:srgbClr val="595757"/>
                  </a:solidFill>
                  <a:latin typeface="Arial" pitchFamily="34" charset="0"/>
                  <a:cs typeface="Arial" pitchFamily="34" charset="0"/>
                </a:rPr>
                <a:t>　</a:t>
              </a:r>
              <a:r>
                <a:rPr lang="en-US" altLang="ja-JP" sz="800" b="1" dirty="0" smtClean="0">
                  <a:solidFill>
                    <a:srgbClr val="595757"/>
                  </a:solidFill>
                  <a:latin typeface="Arial" pitchFamily="34" charset="0"/>
                  <a:cs typeface="Arial" pitchFamily="34" charset="0"/>
                </a:rPr>
                <a:t>auto absent</a:t>
              </a:r>
              <a:r>
                <a:rPr lang="ja-JP" altLang="en-US" sz="800" b="1" dirty="0" smtClean="0">
                  <a:solidFill>
                    <a:srgbClr val="595757"/>
                  </a:solidFill>
                  <a:latin typeface="Arial" pitchFamily="34" charset="0"/>
                  <a:cs typeface="Arial" pitchFamily="34" charset="0"/>
                </a:rPr>
                <a:t>　</a:t>
              </a:r>
              <a:r>
                <a:rPr lang="en-US" altLang="ja-JP" sz="800" b="1" dirty="0" smtClean="0">
                  <a:solidFill>
                    <a:srgbClr val="595757"/>
                  </a:solidFill>
                  <a:latin typeface="Arial" pitchFamily="34" charset="0"/>
                  <a:cs typeface="Arial" pitchFamily="34" charset="0"/>
                </a:rPr>
                <a:t>message </a:t>
              </a:r>
              <a:r>
                <a:rPr lang="en-US" altLang="ja-JP" sz="800" b="1" dirty="0">
                  <a:solidFill>
                    <a:srgbClr val="595757"/>
                  </a:solidFill>
                  <a:latin typeface="Arial" pitchFamily="34" charset="0"/>
                  <a:cs typeface="Arial" pitchFamily="34" charset="0"/>
                </a:rPr>
                <a:t>has been set</a:t>
              </a:r>
            </a:p>
          </p:txBody>
        </p:sp>
        <p:sp>
          <p:nvSpPr>
            <p:cNvPr id="120" name="テキスト ボックス 61"/>
            <p:cNvSpPr txBox="1">
              <a:spLocks noChangeArrowheads="1"/>
            </p:cNvSpPr>
            <p:nvPr/>
          </p:nvSpPr>
          <p:spPr bwMode="auto">
            <a:xfrm>
              <a:off x="3420200" y="4127188"/>
              <a:ext cx="2256305" cy="202264"/>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800" b="1" dirty="0" smtClean="0">
                  <a:solidFill>
                    <a:srgbClr val="595757"/>
                  </a:solidFill>
                  <a:latin typeface="Arial" pitchFamily="34" charset="0"/>
                  <a:cs typeface="Arial" pitchFamily="34" charset="0"/>
                </a:rPr>
                <a:t> </a:t>
              </a:r>
              <a:r>
                <a:rPr lang="en-US" altLang="ja-JP" sz="800" b="1" dirty="0">
                  <a:solidFill>
                    <a:srgbClr val="595757"/>
                  </a:solidFill>
                  <a:latin typeface="Arial" pitchFamily="34" charset="0"/>
                  <a:cs typeface="Arial" pitchFamily="34" charset="0"/>
                </a:rPr>
                <a:t>The user isn't </a:t>
              </a:r>
              <a:r>
                <a:rPr lang="en-US" altLang="ja-JP" sz="800" b="1" dirty="0" smtClean="0">
                  <a:solidFill>
                    <a:srgbClr val="595757"/>
                  </a:solidFill>
                  <a:latin typeface="Arial" pitchFamily="34" charset="0"/>
                  <a:cs typeface="Arial" pitchFamily="34" charset="0"/>
                </a:rPr>
                <a:t>logged </a:t>
              </a:r>
              <a:r>
                <a:rPr lang="en-US" altLang="ja-JP" sz="800" b="1" dirty="0">
                  <a:solidFill>
                    <a:srgbClr val="595757"/>
                  </a:solidFill>
                  <a:latin typeface="Arial" pitchFamily="34" charset="0"/>
                  <a:cs typeface="Arial" pitchFamily="34" charset="0"/>
                </a:rPr>
                <a:t>in</a:t>
              </a:r>
            </a:p>
          </p:txBody>
        </p:sp>
        <p:pic>
          <p:nvPicPr>
            <p:cNvPr id="121" name="図 6" descr="tenmetsu_2.eps"/>
            <p:cNvPicPr>
              <a:picLocks noChangeAspect="1"/>
            </p:cNvPicPr>
            <p:nvPr/>
          </p:nvPicPr>
          <p:blipFill>
            <a:blip r:embed="rId23" cstate="print"/>
            <a:srcRect/>
            <a:stretch>
              <a:fillRect/>
            </a:stretch>
          </p:blipFill>
          <p:spPr bwMode="auto">
            <a:xfrm>
              <a:off x="3307551" y="3485971"/>
              <a:ext cx="188926" cy="188925"/>
            </a:xfrm>
            <a:prstGeom prst="rect">
              <a:avLst/>
            </a:prstGeom>
            <a:noFill/>
            <a:ln w="9525">
              <a:noFill/>
              <a:miter lim="800000"/>
              <a:headEnd/>
              <a:tailEnd/>
            </a:ln>
          </p:spPr>
        </p:pic>
        <p:pic>
          <p:nvPicPr>
            <p:cNvPr id="122" name="図 11" descr="tenmetsu_3.eps"/>
            <p:cNvPicPr>
              <a:picLocks noChangeAspect="1"/>
            </p:cNvPicPr>
            <p:nvPr/>
          </p:nvPicPr>
          <p:blipFill>
            <a:blip r:embed="rId24" cstate="print"/>
            <a:srcRect/>
            <a:stretch>
              <a:fillRect/>
            </a:stretch>
          </p:blipFill>
          <p:spPr bwMode="auto">
            <a:xfrm>
              <a:off x="3315766" y="4125236"/>
              <a:ext cx="191550" cy="191550"/>
            </a:xfrm>
            <a:prstGeom prst="rect">
              <a:avLst/>
            </a:prstGeom>
            <a:noFill/>
            <a:ln w="9525">
              <a:noFill/>
              <a:miter lim="800000"/>
              <a:headEnd/>
              <a:tailEnd/>
            </a:ln>
          </p:spPr>
        </p:pic>
        <p:pic>
          <p:nvPicPr>
            <p:cNvPr id="123" name="図 14" descr="tenmetsu_3_2.eps"/>
            <p:cNvPicPr>
              <a:picLocks noChangeAspect="1"/>
            </p:cNvPicPr>
            <p:nvPr/>
          </p:nvPicPr>
          <p:blipFill>
            <a:blip r:embed="rId25" cstate="print"/>
            <a:srcRect/>
            <a:stretch>
              <a:fillRect/>
            </a:stretch>
          </p:blipFill>
          <p:spPr bwMode="auto">
            <a:xfrm>
              <a:off x="3313488" y="3768161"/>
              <a:ext cx="184988" cy="186302"/>
            </a:xfrm>
            <a:prstGeom prst="rect">
              <a:avLst/>
            </a:prstGeom>
            <a:noFill/>
            <a:ln w="9525">
              <a:noFill/>
              <a:miter lim="800000"/>
              <a:headEnd/>
              <a:tailEnd/>
            </a:ln>
          </p:spPr>
        </p:pic>
        <p:sp>
          <p:nvSpPr>
            <p:cNvPr id="124" name="正方形/長方形 11"/>
            <p:cNvSpPr>
              <a:spLocks noChangeArrowheads="1"/>
            </p:cNvSpPr>
            <p:nvPr/>
          </p:nvSpPr>
          <p:spPr bwMode="auto">
            <a:xfrm>
              <a:off x="3145589" y="3196680"/>
              <a:ext cx="1582370" cy="245606"/>
            </a:xfrm>
            <a:prstGeom prst="rect">
              <a:avLst/>
            </a:prstGeom>
            <a:noFill/>
            <a:ln w="9525">
              <a:noFill/>
              <a:miter lim="800000"/>
              <a:headEnd/>
              <a:tailEnd/>
            </a:ln>
          </p:spPr>
          <p:txBody>
            <a:bodyPr wrap="square">
              <a:spAutoFit/>
            </a:bodyPr>
            <a:lstStyle/>
            <a:p>
              <a:pPr algn="l"/>
              <a:r>
                <a:rPr lang="en-US" altLang="ja-JP" sz="1100" b="1" dirty="0">
                  <a:solidFill>
                    <a:srgbClr val="339933"/>
                  </a:solidFill>
                  <a:latin typeface="Arial" pitchFamily="34" charset="0"/>
                  <a:cs typeface="Arial" pitchFamily="34" charset="0"/>
                </a:rPr>
                <a:t>CA Status</a:t>
              </a:r>
            </a:p>
          </p:txBody>
        </p:sp>
      </p:grpSp>
      <p:sp>
        <p:nvSpPr>
          <p:cNvPr id="32" name="Text Box 159"/>
          <p:cNvSpPr txBox="1">
            <a:spLocks noChangeArrowheads="1"/>
          </p:cNvSpPr>
          <p:nvPr/>
        </p:nvSpPr>
        <p:spPr bwMode="auto">
          <a:xfrm>
            <a:off x="92646" y="2524834"/>
            <a:ext cx="1337177" cy="400110"/>
          </a:xfrm>
          <a:prstGeom prst="rect">
            <a:avLst/>
          </a:prstGeom>
          <a:noFill/>
          <a:ln w="9525">
            <a:noFill/>
            <a:miter lim="800000"/>
            <a:headEnd/>
            <a:tailEnd/>
          </a:ln>
        </p:spPr>
        <p:txBody>
          <a:bodyPr wrap="square">
            <a:spAutoFit/>
          </a:bodyPr>
          <a:lstStyle/>
          <a:p>
            <a:pPr algn="ctr"/>
            <a:r>
              <a:rPr lang="en-US" altLang="ja-JP" sz="1000" dirty="0">
                <a:solidFill>
                  <a:srgbClr val="595757"/>
                </a:solidFill>
                <a:latin typeface="Arial" pitchFamily="34" charset="0"/>
                <a:cs typeface="Arial" pitchFamily="34" charset="0"/>
              </a:rPr>
              <a:t>Check </a:t>
            </a:r>
            <a:endParaRPr lang="en-US" altLang="ja-JP" sz="1000" dirty="0" smtClean="0">
              <a:solidFill>
                <a:srgbClr val="595757"/>
              </a:solidFill>
              <a:latin typeface="Arial" pitchFamily="34" charset="0"/>
              <a:cs typeface="Arial" pitchFamily="34" charset="0"/>
            </a:endParaRPr>
          </a:p>
          <a:p>
            <a:pPr algn="ctr"/>
            <a:r>
              <a:rPr lang="en-US" altLang="ja-JP" sz="1000" dirty="0" smtClean="0">
                <a:solidFill>
                  <a:srgbClr val="595757"/>
                </a:solidFill>
                <a:latin typeface="Arial" pitchFamily="34" charset="0"/>
                <a:cs typeface="Arial" pitchFamily="34" charset="0"/>
              </a:rPr>
              <a:t>presence / </a:t>
            </a:r>
            <a:r>
              <a:rPr lang="en-US" altLang="ja-JP" sz="1000" dirty="0">
                <a:solidFill>
                  <a:srgbClr val="595757"/>
                </a:solidFill>
                <a:latin typeface="Arial" pitchFamily="34" charset="0"/>
                <a:cs typeface="Arial" pitchFamily="34" charset="0"/>
              </a:rPr>
              <a:t>status</a:t>
            </a:r>
          </a:p>
        </p:txBody>
      </p:sp>
      <p:sp>
        <p:nvSpPr>
          <p:cNvPr id="3" name="正方形/長方形 2"/>
          <p:cNvSpPr/>
          <p:nvPr/>
        </p:nvSpPr>
        <p:spPr>
          <a:xfrm>
            <a:off x="1331640" y="4149080"/>
            <a:ext cx="1298753" cy="261610"/>
          </a:xfrm>
          <a:prstGeom prst="rect">
            <a:avLst/>
          </a:prstGeom>
        </p:spPr>
        <p:txBody>
          <a:bodyPr wrap="none">
            <a:spAutoFit/>
          </a:bodyPr>
          <a:lstStyle/>
          <a:p>
            <a:pPr>
              <a:defRPr/>
            </a:pPr>
            <a:r>
              <a:rPr lang="en-US" altLang="ja-JP" sz="1100" b="1" dirty="0">
                <a:solidFill>
                  <a:srgbClr val="EA5550"/>
                </a:solidFill>
                <a:latin typeface="Arial" pitchFamily="34" charset="0"/>
                <a:ea typeface="MS PGothic" pitchFamily="50" charset="-128"/>
                <a:cs typeface="Arial" pitchFamily="34" charset="0"/>
              </a:rPr>
              <a:t>Absent Message</a:t>
            </a:r>
          </a:p>
        </p:txBody>
      </p:sp>
      <p:sp>
        <p:nvSpPr>
          <p:cNvPr id="5" name="正方形/長方形 4"/>
          <p:cNvSpPr/>
          <p:nvPr/>
        </p:nvSpPr>
        <p:spPr>
          <a:xfrm>
            <a:off x="1372520" y="4149080"/>
            <a:ext cx="1543296" cy="1640765"/>
          </a:xfrm>
          <a:prstGeom prst="rect">
            <a:avLst/>
          </a:prstGeom>
          <a:noFill/>
          <a:ln w="12700">
            <a:solidFill>
              <a:srgbClr val="EA5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251520" y="818424"/>
            <a:ext cx="8640960" cy="461665"/>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Communication Assistant (CA) productivity software is a highly intuitive PC based application that enables you to change the contact method according to the status of the other party.</a:t>
            </a:r>
          </a:p>
        </p:txBody>
      </p:sp>
    </p:spTree>
    <p:extLst>
      <p:ext uri="{BB962C8B-B14F-4D97-AF65-F5344CB8AC3E}">
        <p14:creationId xmlns:p14="http://schemas.microsoft.com/office/powerpoint/2010/main" val="2195373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391" y="5157192"/>
            <a:ext cx="1728192" cy="10500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2" name="グループ化 51"/>
          <p:cNvGrpSpPr/>
          <p:nvPr/>
        </p:nvGrpSpPr>
        <p:grpSpPr>
          <a:xfrm>
            <a:off x="3779911" y="2625864"/>
            <a:ext cx="432048" cy="864096"/>
            <a:chOff x="3851920" y="2553856"/>
            <a:chExt cx="432048" cy="864096"/>
          </a:xfrm>
        </p:grpSpPr>
        <p:sp>
          <p:nvSpPr>
            <p:cNvPr id="25" name="Line 123"/>
            <p:cNvSpPr>
              <a:spLocks noChangeShapeType="1"/>
            </p:cNvSpPr>
            <p:nvPr/>
          </p:nvSpPr>
          <p:spPr bwMode="auto">
            <a:xfrm flipH="1">
              <a:off x="3851920" y="3413760"/>
              <a:ext cx="432048" cy="0"/>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26" name="Line 123"/>
            <p:cNvSpPr>
              <a:spLocks noChangeShapeType="1"/>
            </p:cNvSpPr>
            <p:nvPr/>
          </p:nvSpPr>
          <p:spPr bwMode="auto">
            <a:xfrm flipH="1" flipV="1">
              <a:off x="3851920" y="2553856"/>
              <a:ext cx="1" cy="864096"/>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4" name="テキスト ボックス 3"/>
          <p:cNvSpPr txBox="1"/>
          <p:nvPr/>
        </p:nvSpPr>
        <p:spPr>
          <a:xfrm>
            <a:off x="110170" y="404664"/>
            <a:ext cx="8892480" cy="569387"/>
          </a:xfrm>
          <a:prstGeom prst="rect">
            <a:avLst/>
          </a:prstGeom>
          <a:noFill/>
        </p:spPr>
        <p:txBody>
          <a:bodyPr wrap="square" rtlCol="0">
            <a:spAutoFit/>
          </a:bodyPr>
          <a:lstStyle/>
          <a:p>
            <a:r>
              <a:rPr lang="en-US" altLang="ja-JP" sz="3100" b="1" dirty="0" smtClean="0">
                <a:solidFill>
                  <a:srgbClr val="003065"/>
                </a:solidFill>
                <a:latin typeface="Calibri" pitchFamily="34" charset="0"/>
              </a:rPr>
              <a:t>Simplified Maintenance </a:t>
            </a:r>
            <a:r>
              <a:rPr lang="en-US" altLang="ja-JP" sz="2200" b="1" dirty="0" smtClean="0">
                <a:solidFill>
                  <a:srgbClr val="003065"/>
                </a:solidFill>
                <a:latin typeface="Calibri" pitchFamily="34" charset="0"/>
              </a:rPr>
              <a:t>-Web Maintenance-</a:t>
            </a:r>
            <a:endParaRPr kumimoji="1" lang="ja-JP" altLang="en-US" sz="2200" b="1" dirty="0">
              <a:solidFill>
                <a:srgbClr val="003065"/>
              </a:solidFill>
              <a:latin typeface="Calibri" pitchFamily="34" charset="0"/>
            </a:endParaRPr>
          </a:p>
        </p:txBody>
      </p:sp>
      <p:sp>
        <p:nvSpPr>
          <p:cNvPr id="6" name="テキスト ボックス 5"/>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44</a:t>
            </a:r>
            <a:endParaRPr kumimoji="1" lang="ja-JP" altLang="en-US" sz="1300" dirty="0">
              <a:solidFill>
                <a:srgbClr val="595757"/>
              </a:solidFill>
              <a:latin typeface="Calibri" pitchFamily="34" charset="0"/>
            </a:endParaRPr>
          </a:p>
        </p:txBody>
      </p:sp>
      <p:pic>
        <p:nvPicPr>
          <p:cNvPr id="9" name="Picture 5" descr="\\pcc-ad.pcc.mei.co.jp\share$\43-職能3\MTG\海外MTG\03_OPBD\★05_PBX営業\000 情報共有\500 販促物\写真\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90" y="4149080"/>
            <a:ext cx="1772821" cy="10801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AutoShape 5"/>
          <p:cNvSpPr>
            <a:spLocks noChangeArrowheads="1"/>
          </p:cNvSpPr>
          <p:nvPr/>
        </p:nvSpPr>
        <p:spPr bwMode="auto">
          <a:xfrm>
            <a:off x="2915816" y="1916832"/>
            <a:ext cx="2304256" cy="4464496"/>
          </a:xfrm>
          <a:prstGeom prst="roundRect">
            <a:avLst>
              <a:gd name="adj" fmla="val 4906"/>
            </a:avLst>
          </a:prstGeom>
          <a:noFill/>
          <a:ln w="19050" algn="ctr">
            <a:solidFill>
              <a:srgbClr val="003065"/>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pic>
        <p:nvPicPr>
          <p:cNvPr id="12" name="Picture 79" descr="22"/>
          <p:cNvPicPr>
            <a:picLocks noChangeAspect="1" noChangeArrowheads="1"/>
          </p:cNvPicPr>
          <p:nvPr/>
        </p:nvPicPr>
        <p:blipFill>
          <a:blip r:embed="rId4" cstate="print"/>
          <a:srcRect/>
          <a:stretch>
            <a:fillRect/>
          </a:stretch>
        </p:blipFill>
        <p:spPr bwMode="auto">
          <a:xfrm flipH="1">
            <a:off x="323528" y="2420888"/>
            <a:ext cx="795686" cy="504056"/>
          </a:xfrm>
          <a:prstGeom prst="rect">
            <a:avLst/>
          </a:prstGeom>
          <a:noFill/>
          <a:ln w="9525">
            <a:noFill/>
            <a:miter lim="800000"/>
            <a:headEnd/>
            <a:tailEnd/>
          </a:ln>
        </p:spPr>
      </p:pic>
      <p:sp>
        <p:nvSpPr>
          <p:cNvPr id="13" name="Text Box 41"/>
          <p:cNvSpPr txBox="1">
            <a:spLocks noChangeArrowheads="1"/>
          </p:cNvSpPr>
          <p:nvPr/>
        </p:nvSpPr>
        <p:spPr bwMode="auto">
          <a:xfrm>
            <a:off x="251520" y="2060848"/>
            <a:ext cx="10005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r>
              <a:rPr lang="en-US" altLang="ja-JP" sz="1000" b="0" dirty="0" smtClean="0">
                <a:solidFill>
                  <a:srgbClr val="005BAC"/>
                </a:solidFill>
              </a:rPr>
              <a:t>Installer Office</a:t>
            </a:r>
            <a:endParaRPr lang="en-US" altLang="ja-JP" sz="1000" b="0" dirty="0">
              <a:solidFill>
                <a:srgbClr val="005BAC"/>
              </a:solidFill>
            </a:endParaRPr>
          </a:p>
        </p:txBody>
      </p:sp>
      <p:sp>
        <p:nvSpPr>
          <p:cNvPr id="15" name="Line 123"/>
          <p:cNvSpPr>
            <a:spLocks noChangeShapeType="1"/>
          </p:cNvSpPr>
          <p:nvPr/>
        </p:nvSpPr>
        <p:spPr bwMode="auto">
          <a:xfrm flipH="1">
            <a:off x="1115616" y="2564904"/>
            <a:ext cx="2088232" cy="0"/>
          </a:xfrm>
          <a:prstGeom prst="line">
            <a:avLst/>
          </a:prstGeom>
          <a:noFill/>
          <a:ln w="25400">
            <a:solidFill>
              <a:srgbClr val="003065"/>
            </a:solidFill>
            <a:prstDash val="solid"/>
            <a:round/>
            <a:headEnd type="none"/>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16" name="Text Box 41"/>
          <p:cNvSpPr txBox="1">
            <a:spLocks noChangeArrowheads="1"/>
          </p:cNvSpPr>
          <p:nvPr/>
        </p:nvSpPr>
        <p:spPr bwMode="auto">
          <a:xfrm>
            <a:off x="3450316" y="2208189"/>
            <a:ext cx="9378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KX-NS500</a:t>
            </a:r>
            <a:endParaRPr lang="en-US" altLang="ja-JP" sz="1000" dirty="0">
              <a:solidFill>
                <a:srgbClr val="005BAC"/>
              </a:solidFill>
            </a:endParaRPr>
          </a:p>
        </p:txBody>
      </p:sp>
      <p:sp>
        <p:nvSpPr>
          <p:cNvPr id="17" name="正方形/長方形 12"/>
          <p:cNvSpPr>
            <a:spLocks noChangeArrowheads="1"/>
          </p:cNvSpPr>
          <p:nvPr/>
        </p:nvSpPr>
        <p:spPr bwMode="auto">
          <a:xfrm>
            <a:off x="2874981" y="1927223"/>
            <a:ext cx="1656183" cy="288032"/>
          </a:xfrm>
          <a:prstGeom prst="rect">
            <a:avLst/>
          </a:prstGeom>
          <a:noFill/>
          <a:ln w="9525">
            <a:noFill/>
            <a:miter lim="800000"/>
            <a:headEnd/>
            <a:tailEnd/>
          </a:ln>
        </p:spPr>
        <p:txBody>
          <a:bodyPr wrap="square">
            <a:spAutoFit/>
          </a:bodyPr>
          <a:lstStyle/>
          <a:p>
            <a:pPr algn="ctr">
              <a:defRPr/>
            </a:pPr>
            <a:r>
              <a:rPr lang="en-US" altLang="ja-JP" sz="1200" b="1" dirty="0" smtClean="0">
                <a:solidFill>
                  <a:srgbClr val="003065"/>
                </a:solidFill>
                <a:latin typeface="Arial" pitchFamily="34" charset="0"/>
                <a:ea typeface="MS PGothic" pitchFamily="50" charset="-128"/>
                <a:cs typeface="Arial" pitchFamily="34" charset="0"/>
              </a:rPr>
              <a:t>Web Maintenance</a:t>
            </a:r>
            <a:endParaRPr lang="en-US" altLang="ja-JP" sz="1200" b="1" dirty="0">
              <a:solidFill>
                <a:srgbClr val="003065"/>
              </a:solidFill>
              <a:latin typeface="Arial" pitchFamily="34" charset="0"/>
              <a:ea typeface="MS PGothic" pitchFamily="50" charset="-128"/>
              <a:cs typeface="Arial" pitchFamily="34" charset="0"/>
            </a:endParaRPr>
          </a:p>
        </p:txBody>
      </p:sp>
      <p:sp>
        <p:nvSpPr>
          <p:cNvPr id="18" name="円/楕円 17"/>
          <p:cNvSpPr/>
          <p:nvPr/>
        </p:nvSpPr>
        <p:spPr>
          <a:xfrm>
            <a:off x="1403648" y="2276872"/>
            <a:ext cx="1368152" cy="64807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rgbClr val="595757"/>
                </a:solidFill>
              </a:rPr>
              <a:t>Public/Private</a:t>
            </a:r>
          </a:p>
          <a:p>
            <a:pPr algn="ctr"/>
            <a:r>
              <a:rPr lang="en-US" altLang="ja-JP" sz="1000" b="1" dirty="0" smtClean="0">
                <a:solidFill>
                  <a:srgbClr val="595757"/>
                </a:solidFill>
              </a:rPr>
              <a:t>IP Network</a:t>
            </a:r>
            <a:endParaRPr kumimoji="1" lang="ja-JP" altLang="en-US" sz="1000" b="1" dirty="0">
              <a:solidFill>
                <a:srgbClr val="595757"/>
              </a:solidFill>
              <a:latin typeface="Arial" pitchFamily="34" charset="0"/>
              <a:cs typeface="Arial" pitchFamily="34" charset="0"/>
            </a:endParaRPr>
          </a:p>
        </p:txBody>
      </p:sp>
      <p:pic>
        <p:nvPicPr>
          <p:cNvPr id="21" name="Picture 64" descr="12"/>
          <p:cNvPicPr>
            <a:picLocks noChangeAspect="1" noChangeArrowheads="1"/>
          </p:cNvPicPr>
          <p:nvPr/>
        </p:nvPicPr>
        <p:blipFill>
          <a:blip r:embed="rId5" cstate="print"/>
          <a:srcRect/>
          <a:stretch>
            <a:fillRect/>
          </a:stretch>
        </p:blipFill>
        <p:spPr bwMode="auto">
          <a:xfrm>
            <a:off x="4139952" y="3068960"/>
            <a:ext cx="936104" cy="804622"/>
          </a:xfrm>
          <a:prstGeom prst="rect">
            <a:avLst/>
          </a:prstGeom>
          <a:noFill/>
          <a:ln w="9525">
            <a:noFill/>
            <a:miter lim="800000"/>
            <a:headEnd/>
            <a:tailEnd/>
          </a:ln>
        </p:spPr>
      </p:pic>
      <p:pic>
        <p:nvPicPr>
          <p:cNvPr id="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718" y="3717032"/>
            <a:ext cx="1800200" cy="1080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9352" y="4797152"/>
            <a:ext cx="1728192" cy="10469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2" name="正方形/長方形 31"/>
          <p:cNvSpPr/>
          <p:nvPr/>
        </p:nvSpPr>
        <p:spPr>
          <a:xfrm>
            <a:off x="4355976" y="2852936"/>
            <a:ext cx="455574" cy="246221"/>
          </a:xfrm>
          <a:prstGeom prst="rect">
            <a:avLst/>
          </a:prstGeom>
        </p:spPr>
        <p:txBody>
          <a:bodyPr wrap="none">
            <a:spAutoFit/>
          </a:bodyPr>
          <a:lstStyle/>
          <a:p>
            <a:r>
              <a:rPr lang="en-US" altLang="ja-JP" sz="1000" dirty="0" smtClean="0">
                <a:solidFill>
                  <a:srgbClr val="005BAC"/>
                </a:solidFill>
                <a:latin typeface="Arial" panose="020B0604020202020204" pitchFamily="34" charset="0"/>
                <a:cs typeface="Arial" panose="020B0604020202020204" pitchFamily="34" charset="0"/>
              </a:rPr>
              <a:t>User</a:t>
            </a:r>
            <a:endParaRPr lang="en-US" altLang="ja-JP" sz="1000" dirty="0">
              <a:solidFill>
                <a:srgbClr val="005BAC"/>
              </a:solidFill>
              <a:latin typeface="Arial" panose="020B0604020202020204" pitchFamily="34" charset="0"/>
              <a:cs typeface="Arial" panose="020B0604020202020204" pitchFamily="34" charset="0"/>
            </a:endParaRPr>
          </a:p>
        </p:txBody>
      </p:sp>
      <p:sp>
        <p:nvSpPr>
          <p:cNvPr id="33" name="正方形/長方形 12"/>
          <p:cNvSpPr>
            <a:spLocks noChangeArrowheads="1"/>
          </p:cNvSpPr>
          <p:nvPr/>
        </p:nvSpPr>
        <p:spPr bwMode="auto">
          <a:xfrm>
            <a:off x="251520" y="3068960"/>
            <a:ext cx="2088232" cy="276999"/>
          </a:xfrm>
          <a:prstGeom prst="rect">
            <a:avLst/>
          </a:prstGeom>
          <a:noFill/>
          <a:ln w="9525">
            <a:noFill/>
            <a:miter lim="800000"/>
            <a:headEnd/>
            <a:tailEnd/>
          </a:ln>
        </p:spPr>
        <p:txBody>
          <a:bodyPr wrap="square">
            <a:spAutoFit/>
          </a:bodyPr>
          <a:lstStyle/>
          <a:p>
            <a:pPr algn="ctr"/>
            <a:r>
              <a:rPr lang="en-US" altLang="ja-JP" sz="1200" b="1" dirty="0">
                <a:solidFill>
                  <a:srgbClr val="003065"/>
                </a:solidFill>
                <a:latin typeface="Arial" pitchFamily="34" charset="0"/>
                <a:cs typeface="Arial" pitchFamily="34" charset="0"/>
              </a:rPr>
              <a:t>Web </a:t>
            </a:r>
            <a:r>
              <a:rPr lang="en-US" altLang="ja-JP" sz="1200" b="1" dirty="0" smtClean="0">
                <a:solidFill>
                  <a:srgbClr val="003065"/>
                </a:solidFill>
                <a:latin typeface="Arial" pitchFamily="34" charset="0"/>
                <a:cs typeface="Arial" pitchFamily="34" charset="0"/>
              </a:rPr>
              <a:t>Console</a:t>
            </a:r>
            <a:endParaRPr lang="en-US" altLang="ja-JP" sz="1200" b="1" dirty="0">
              <a:solidFill>
                <a:srgbClr val="003065"/>
              </a:solidFill>
              <a:latin typeface="Arial" pitchFamily="34" charset="0"/>
              <a:cs typeface="Arial" pitchFamily="34" charset="0"/>
            </a:endParaRPr>
          </a:p>
        </p:txBody>
      </p:sp>
      <p:sp>
        <p:nvSpPr>
          <p:cNvPr id="48" name="AutoShape 79"/>
          <p:cNvSpPr>
            <a:spLocks noChangeArrowheads="1"/>
          </p:cNvSpPr>
          <p:nvPr/>
        </p:nvSpPr>
        <p:spPr bwMode="auto">
          <a:xfrm>
            <a:off x="3131839" y="4077072"/>
            <a:ext cx="1728192" cy="576064"/>
          </a:xfrm>
          <a:prstGeom prst="wedgeRoundRectCallout">
            <a:avLst>
              <a:gd name="adj1" fmla="val 34933"/>
              <a:gd name="adj2" fmla="val -82332"/>
              <a:gd name="adj3" fmla="val 16667"/>
            </a:avLst>
          </a:prstGeom>
          <a:solidFill>
            <a:schemeClr val="bg1"/>
          </a:solidFill>
          <a:ln w="9525" algn="ctr">
            <a:solidFill>
              <a:srgbClr val="003065"/>
            </a:solidFill>
            <a:prstDash val="solid"/>
            <a:miter lim="800000"/>
            <a:headEnd/>
            <a:tailEnd/>
          </a:ln>
          <a:effectLst/>
        </p:spPr>
        <p:txBody>
          <a:bodyPr anchor="ctr"/>
          <a:lstStyle/>
          <a:p>
            <a:r>
              <a:rPr lang="en-US" altLang="ja-JP" sz="900" dirty="0" smtClean="0">
                <a:solidFill>
                  <a:srgbClr val="003065"/>
                </a:solidFill>
                <a:latin typeface="Arial" pitchFamily="34" charset="0"/>
                <a:cs typeface="Arial" pitchFamily="34" charset="0"/>
              </a:rPr>
              <a:t>Fwd/DND, VM greetings, and e-mail addresses etc…</a:t>
            </a:r>
          </a:p>
          <a:p>
            <a:r>
              <a:rPr lang="en-US" altLang="ja-JP" sz="900" dirty="0" smtClean="0">
                <a:solidFill>
                  <a:srgbClr val="003065"/>
                </a:solidFill>
                <a:latin typeface="Arial" pitchFamily="34" charset="0"/>
                <a:cs typeface="Arial" pitchFamily="34" charset="0"/>
              </a:rPr>
              <a:t>can be set from a PC</a:t>
            </a:r>
            <a:endParaRPr lang="ja-JP" altLang="en-US" sz="900" dirty="0">
              <a:solidFill>
                <a:srgbClr val="003065"/>
              </a:solidFill>
              <a:latin typeface="Arial" pitchFamily="34" charset="0"/>
              <a:cs typeface="Arial" pitchFamily="34" charset="0"/>
            </a:endParaRPr>
          </a:p>
        </p:txBody>
      </p:sp>
      <p:pic>
        <p:nvPicPr>
          <p:cNvPr id="51" name="図 50" descr="NS500.png"/>
          <p:cNvPicPr>
            <a:picLocks noChangeAspect="1"/>
          </p:cNvPicPr>
          <p:nvPr/>
        </p:nvPicPr>
        <p:blipFill>
          <a:blip r:embed="rId8" cstate="print"/>
          <a:stretch>
            <a:fillRect/>
          </a:stretch>
        </p:blipFill>
        <p:spPr>
          <a:xfrm>
            <a:off x="3203847" y="2440941"/>
            <a:ext cx="1296144" cy="242369"/>
          </a:xfrm>
          <a:prstGeom prst="rect">
            <a:avLst/>
          </a:prstGeom>
        </p:spPr>
      </p:pic>
      <p:sp>
        <p:nvSpPr>
          <p:cNvPr id="55" name="テキスト ボックス 54"/>
          <p:cNvSpPr txBox="1"/>
          <p:nvPr/>
        </p:nvSpPr>
        <p:spPr>
          <a:xfrm>
            <a:off x="362905" y="62346"/>
            <a:ext cx="2232248" cy="446276"/>
          </a:xfrm>
          <a:prstGeom prst="rect">
            <a:avLst/>
          </a:prstGeom>
          <a:noFill/>
        </p:spPr>
        <p:txBody>
          <a:bodyPr wrap="square" rtlCol="0">
            <a:spAutoFit/>
          </a:bodyPr>
          <a:lstStyle/>
          <a:p>
            <a:r>
              <a:rPr kumimoji="1" lang="en-US" altLang="ja-JP" sz="2300" b="1" dirty="0" smtClean="0">
                <a:solidFill>
                  <a:schemeClr val="bg1"/>
                </a:solidFill>
                <a:latin typeface="Calibri" pitchFamily="34" charset="0"/>
              </a:rPr>
              <a:t>Selling Points</a:t>
            </a:r>
          </a:p>
        </p:txBody>
      </p:sp>
      <p:sp>
        <p:nvSpPr>
          <p:cNvPr id="56" name="テキスト ボックス 55"/>
          <p:cNvSpPr txBox="1"/>
          <p:nvPr/>
        </p:nvSpPr>
        <p:spPr>
          <a:xfrm>
            <a:off x="251520" y="982107"/>
            <a:ext cx="8640960" cy="523220"/>
          </a:xfrm>
          <a:prstGeom prst="rect">
            <a:avLst/>
          </a:prstGeom>
          <a:noFill/>
        </p:spPr>
        <p:txBody>
          <a:bodyPr wrap="square" rtlCol="0">
            <a:spAutoFit/>
          </a:bodyPr>
          <a:lstStyle/>
          <a:p>
            <a:pPr>
              <a:defRPr/>
            </a:pPr>
            <a:r>
              <a:rPr lang="en-US" altLang="ja-JP" sz="1400" dirty="0" smtClean="0">
                <a:solidFill>
                  <a:srgbClr val="595757"/>
                </a:solidFill>
                <a:latin typeface="Arial" pitchFamily="34" charset="0"/>
                <a:cs typeface="Arial" pitchFamily="34" charset="0"/>
              </a:rPr>
              <a:t>The features described on previous pages can be programmed with a Web based console via an IP network. Phones </a:t>
            </a:r>
            <a:r>
              <a:rPr lang="en-US" altLang="ja-JP" sz="1400" dirty="0">
                <a:solidFill>
                  <a:srgbClr val="595757"/>
                </a:solidFill>
                <a:latin typeface="Arial" pitchFamily="34" charset="0"/>
                <a:cs typeface="Arial" pitchFamily="34" charset="0"/>
              </a:rPr>
              <a:t>and </a:t>
            </a:r>
            <a:r>
              <a:rPr lang="en-US" altLang="ja-JP" sz="1400" dirty="0" smtClean="0">
                <a:solidFill>
                  <a:srgbClr val="595757"/>
                </a:solidFill>
                <a:latin typeface="Arial" pitchFamily="34" charset="0"/>
                <a:cs typeface="Arial" pitchFamily="34" charset="0"/>
              </a:rPr>
              <a:t>the VM </a:t>
            </a:r>
            <a:r>
              <a:rPr lang="en-US" altLang="ja-JP" sz="1400" dirty="0">
                <a:solidFill>
                  <a:srgbClr val="595757"/>
                </a:solidFill>
                <a:latin typeface="Arial" pitchFamily="34" charset="0"/>
                <a:cs typeface="Arial" pitchFamily="34" charset="0"/>
              </a:rPr>
              <a:t>mailbox </a:t>
            </a:r>
            <a:r>
              <a:rPr lang="en-US" altLang="ja-JP" sz="1400" dirty="0" smtClean="0">
                <a:solidFill>
                  <a:srgbClr val="595757"/>
                </a:solidFill>
                <a:latin typeface="Arial" pitchFamily="34" charset="0"/>
                <a:cs typeface="Arial" pitchFamily="34" charset="0"/>
              </a:rPr>
              <a:t>can also be customised by users via the Web.</a:t>
            </a:r>
          </a:p>
        </p:txBody>
      </p:sp>
      <p:cxnSp>
        <p:nvCxnSpPr>
          <p:cNvPr id="50" name="直線コネクタ 49"/>
          <p:cNvCxnSpPr/>
          <p:nvPr/>
        </p:nvCxnSpPr>
        <p:spPr>
          <a:xfrm>
            <a:off x="121187" y="1556792"/>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58" name="テキスト ボックス 2"/>
          <p:cNvSpPr txBox="1"/>
          <p:nvPr/>
        </p:nvSpPr>
        <p:spPr>
          <a:xfrm>
            <a:off x="5436096" y="2262931"/>
            <a:ext cx="3600400" cy="2462213"/>
          </a:xfrm>
          <a:prstGeom prst="rect">
            <a:avLst/>
          </a:prstGeom>
          <a:noFill/>
        </p:spPr>
        <p:txBody>
          <a:bodyPr wrap="square" rtlCol="0">
            <a:spAutoFit/>
          </a:bodyPr>
          <a:lstStyle/>
          <a:p>
            <a:pPr>
              <a:buFont typeface="Wingdings" pitchFamily="2" charset="2"/>
              <a:buChar char="Ø"/>
            </a:pPr>
            <a:r>
              <a:rPr lang="en-US" altLang="ja-JP" sz="1100" dirty="0" smtClean="0">
                <a:solidFill>
                  <a:srgbClr val="595757"/>
                </a:solidFill>
                <a:latin typeface="Arial" pitchFamily="34" charset="0"/>
                <a:cs typeface="Arial" pitchFamily="34" charset="0"/>
              </a:rPr>
              <a:t> Programming is easy for experienced Panasonic installers because the programming method is basically the same as the KX-TDA, KX-TDE, KX-NCP and KX-TVM.</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No</a:t>
            </a:r>
            <a:r>
              <a:rPr lang="ja-JP" altLang="en-US" sz="1100" dirty="0" smtClean="0">
                <a:solidFill>
                  <a:srgbClr val="595757"/>
                </a:solidFill>
                <a:latin typeface="Arial" pitchFamily="34" charset="0"/>
                <a:cs typeface="Arial" pitchFamily="34" charset="0"/>
              </a:rPr>
              <a:t> </a:t>
            </a:r>
            <a:r>
              <a:rPr lang="en-US" altLang="ja-JP" sz="1100" dirty="0" smtClean="0">
                <a:solidFill>
                  <a:srgbClr val="595757"/>
                </a:solidFill>
                <a:latin typeface="Arial" pitchFamily="34" charset="0"/>
                <a:cs typeface="Arial" pitchFamily="34" charset="0"/>
              </a:rPr>
              <a:t>need</a:t>
            </a:r>
            <a:r>
              <a:rPr lang="ja-JP" altLang="en-US" sz="1100" dirty="0" smtClean="0">
                <a:solidFill>
                  <a:srgbClr val="595757"/>
                </a:solidFill>
                <a:latin typeface="Arial" pitchFamily="34" charset="0"/>
                <a:cs typeface="Arial" pitchFamily="34" charset="0"/>
              </a:rPr>
              <a:t> </a:t>
            </a:r>
            <a:r>
              <a:rPr lang="en-US" altLang="ja-JP" sz="1100" dirty="0" smtClean="0">
                <a:solidFill>
                  <a:srgbClr val="595757"/>
                </a:solidFill>
                <a:latin typeface="Arial" pitchFamily="34" charset="0"/>
                <a:cs typeface="Arial" pitchFamily="34" charset="0"/>
              </a:rPr>
              <a:t>to install dedicated software on your PC.</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Use an IP network to perform programming from remote sites.</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A maximum of 1 installer can modify system data at the same time.</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A maximum of 32 users can access at the same time.</a:t>
            </a:r>
          </a:p>
        </p:txBody>
      </p:sp>
    </p:spTree>
    <p:extLst>
      <p:ext uri="{BB962C8B-B14F-4D97-AF65-F5344CB8AC3E}">
        <p14:creationId xmlns:p14="http://schemas.microsoft.com/office/powerpoint/2010/main" val="1767527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tobira_1031.png"/>
          <p:cNvPicPr>
            <a:picLocks noChangeAspect="1"/>
          </p:cNvPicPr>
          <p:nvPr/>
        </p:nvPicPr>
        <p:blipFill>
          <a:blip r:embed="rId2" cstate="print"/>
          <a:stretch>
            <a:fillRect/>
          </a:stretch>
        </p:blipFill>
        <p:spPr>
          <a:xfrm>
            <a:off x="571" y="-27384"/>
            <a:ext cx="9142858" cy="6857143"/>
          </a:xfrm>
          <a:prstGeom prst="rect">
            <a:avLst/>
          </a:prstGeom>
        </p:spPr>
      </p:pic>
      <p:sp>
        <p:nvSpPr>
          <p:cNvPr id="3" name="テキスト ボックス 8"/>
          <p:cNvSpPr txBox="1">
            <a:spLocks noChangeArrowheads="1"/>
          </p:cNvSpPr>
          <p:nvPr/>
        </p:nvSpPr>
        <p:spPr bwMode="auto">
          <a:xfrm>
            <a:off x="0" y="2924944"/>
            <a:ext cx="9144001" cy="708025"/>
          </a:xfrm>
          <a:prstGeom prst="rect">
            <a:avLst/>
          </a:prstGeom>
          <a:noFill/>
          <a:ln w="9525">
            <a:noFill/>
            <a:miter lim="800000"/>
            <a:headEnd/>
            <a:tailEnd/>
          </a:ln>
        </p:spPr>
        <p:txBody>
          <a:bodyPr>
            <a:spAutoFit/>
          </a:bodyPr>
          <a:lstStyle/>
          <a:p>
            <a:pPr algn="ctr" defTabSz="457200"/>
            <a:r>
              <a:rPr lang="en-US" altLang="ja-JP" sz="4000" b="1" dirty="0" smtClean="0">
                <a:solidFill>
                  <a:schemeClr val="bg1"/>
                </a:solidFill>
                <a:latin typeface="Calibri" pitchFamily="34" charset="0"/>
              </a:rPr>
              <a:t>Appendix</a:t>
            </a:r>
            <a:endParaRPr lang="en-US" altLang="ja-JP" sz="4000" b="1" dirty="0">
              <a:solidFill>
                <a:schemeClr val="bg1"/>
              </a:solidFill>
              <a:latin typeface="Calibri" pitchFamily="34" charset="0"/>
            </a:endParaRPr>
          </a:p>
        </p:txBody>
      </p:sp>
      <p:sp>
        <p:nvSpPr>
          <p:cNvPr id="5" name="テキスト ボックス 4"/>
          <p:cNvSpPr txBox="1"/>
          <p:nvPr/>
        </p:nvSpPr>
        <p:spPr>
          <a:xfrm>
            <a:off x="6460150" y="6525344"/>
            <a:ext cx="2576346" cy="230832"/>
          </a:xfrm>
          <a:prstGeom prst="rect">
            <a:avLst/>
          </a:prstGeom>
          <a:noFill/>
        </p:spPr>
        <p:txBody>
          <a:bodyPr wrap="none" rtlCol="0">
            <a:spAutoFit/>
          </a:bodyPr>
          <a:lstStyle/>
          <a:p>
            <a:r>
              <a:rPr lang="en-US" altLang="ja-JP" sz="900" dirty="0" smtClean="0">
                <a:solidFill>
                  <a:srgbClr val="595757"/>
                </a:solidFill>
                <a:latin typeface="Arial" pitchFamily="34" charset="0"/>
                <a:cs typeface="Arial" pitchFamily="34" charset="0"/>
              </a:rPr>
              <a:t>* For details, see the latest Installation Manual.</a:t>
            </a:r>
            <a:endParaRPr kumimoji="1" lang="ja-JP" altLang="en-US" sz="900" dirty="0" smtClean="0">
              <a:solidFill>
                <a:srgbClr val="595757"/>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1061829"/>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KX-NS500 Capacity</a:t>
            </a:r>
          </a:p>
          <a:p>
            <a:pPr algn="ctr"/>
            <a:endParaRPr kumimoji="1" lang="ja-JP" altLang="en-US" sz="3100" b="1" dirty="0">
              <a:solidFill>
                <a:srgbClr val="003065"/>
              </a:solidFill>
              <a:latin typeface="Calibri" pitchFamily="34" charset="0"/>
            </a:endParaRPr>
          </a:p>
        </p:txBody>
      </p:sp>
      <p:sp>
        <p:nvSpPr>
          <p:cNvPr id="5" name="テキスト ボックス 148"/>
          <p:cNvSpPr txBox="1">
            <a:spLocks noChangeArrowheads="1"/>
          </p:cNvSpPr>
          <p:nvPr/>
        </p:nvSpPr>
        <p:spPr bwMode="auto">
          <a:xfrm>
            <a:off x="251520" y="980728"/>
            <a:ext cx="3173464"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Maximum Trunks</a:t>
            </a:r>
            <a:endParaRPr lang="en-US" altLang="ja-JP" sz="1400" b="1" dirty="0">
              <a:solidFill>
                <a:srgbClr val="595757"/>
              </a:solidFill>
              <a:latin typeface="Arial" pitchFamily="34" charset="0"/>
              <a:cs typeface="Arial"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1378150935"/>
              </p:ext>
            </p:extLst>
          </p:nvPr>
        </p:nvGraphicFramePr>
        <p:xfrm>
          <a:off x="251520" y="1268760"/>
          <a:ext cx="8640961" cy="2237157"/>
        </p:xfrm>
        <a:graphic>
          <a:graphicData uri="http://schemas.openxmlformats.org/drawingml/2006/table">
            <a:tbl>
              <a:tblPr firstRow="1" bandRow="1">
                <a:tableStyleId>{5C22544A-7EE6-4342-B048-85BDC9FD1C3A}</a:tableStyleId>
              </a:tblPr>
              <a:tblGrid>
                <a:gridCol w="288032"/>
                <a:gridCol w="576064"/>
                <a:gridCol w="1440160"/>
                <a:gridCol w="1267341"/>
                <a:gridCol w="1267341"/>
                <a:gridCol w="1267341"/>
                <a:gridCol w="1267341"/>
                <a:gridCol w="1267341"/>
              </a:tblGrid>
              <a:tr h="248573">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71967" marR="35984" marT="35999" marB="35999"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rgbClr val="000000"/>
                          </a:solidFill>
                          <a:effectLst/>
                          <a:latin typeface="Arial"/>
                          <a:ea typeface="ＭＳ Ｐゴシック" pitchFamily="50" charset="-128"/>
                          <a:cs typeface="Arial"/>
                        </a:rPr>
                        <a:t>Preinstalled</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KX-NS500</a:t>
                      </a:r>
                      <a:endParaRPr kumimoji="1" lang="en-US" altLang="ja-JP" sz="1000" b="1" i="0" u="none" strike="noStrike" cap="none" normalizeH="0" baseline="0" dirty="0" smtClean="0">
                        <a:ln>
                          <a:noFill/>
                        </a:ln>
                        <a:solidFill>
                          <a:srgbClr val="66FF33"/>
                        </a:solidFill>
                        <a:effectLst/>
                        <a:latin typeface="Arial"/>
                        <a:ea typeface="ＭＳ Ｐゴシック" pitchFamily="50" charset="-128"/>
                        <a:cs typeface="Arial"/>
                      </a:endParaRP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1" i="0" u="none" strike="noStrike" cap="none" normalizeH="0" baseline="0" dirty="0" smtClean="0">
                          <a:ln>
                            <a:noFill/>
                          </a:ln>
                          <a:solidFill>
                            <a:srgbClr val="000000"/>
                          </a:solidFill>
                          <a:effectLst/>
                          <a:latin typeface="Arial"/>
                          <a:ea typeface="ＭＳ Ｐゴシック" pitchFamily="50" charset="-128"/>
                          <a:cs typeface="Arial"/>
                        </a:rPr>
                        <a:t>With 1 KX-NS520</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rgbClr val="000000"/>
                          </a:solidFill>
                          <a:effectLst/>
                          <a:latin typeface="Arial"/>
                          <a:ea typeface="ＭＳ Ｐゴシック" pitchFamily="50" charset="-128"/>
                          <a:cs typeface="Arial"/>
                        </a:rPr>
                        <a:t>With 2 KX-NS520</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rgbClr val="000000"/>
                          </a:solidFill>
                          <a:effectLst/>
                          <a:latin typeface="Arial"/>
                          <a:ea typeface="ＭＳ Ｐゴシック" pitchFamily="50" charset="-128"/>
                          <a:cs typeface="Arial"/>
                        </a:rPr>
                        <a:t>With 3 KX-NS520</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248573">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Total Number of Trunks (Legacy+IP)</a:t>
                      </a: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dirty="0"/>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100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130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160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190 ch</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8573">
                <a:tc rowSpan="7">
                  <a:txBody>
                    <a:bodyPr/>
                    <a:lstStyle/>
                    <a:p>
                      <a:endParaRPr kumimoji="1" lang="ja-JP" altLang="en-US" sz="1000" b="0" dirty="0"/>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Legacy</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sz="1000" dirty="0"/>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36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66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96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126 ch</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8573">
                <a:tc vMerge="1">
                  <a:txBody>
                    <a:bodyPr/>
                    <a:lstStyle/>
                    <a:p>
                      <a:endParaRPr kumimoji="1" lang="ja-JP" altLang="en-US" sz="1000"/>
                    </a:p>
                  </a:txBody>
                  <a:tcPr/>
                </a:tc>
                <a:tc rowSpan="3">
                  <a:txBody>
                    <a:bodyPr/>
                    <a:lstStyle/>
                    <a:p>
                      <a:endParaRPr kumimoji="1" lang="ja-JP" altLang="en-US" sz="1000" b="0" dirty="0"/>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PRI30</a:t>
                      </a: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90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120 ch</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8573">
                <a:tc vMerge="1">
                  <a:txBody>
                    <a:bodyPr/>
                    <a:lstStyle/>
                    <a:p>
                      <a:endParaRPr kumimoji="1" lang="ja-JP" altLang="en-US" sz="1000" dirty="0"/>
                    </a:p>
                  </a:txBody>
                  <a:tcPr/>
                </a:tc>
                <a:tc vMerge="1">
                  <a:txBody>
                    <a:bodyPr/>
                    <a:lstStyle/>
                    <a:p>
                      <a:endParaRPr kumimoji="1" lang="ja-JP" altLang="en-US" sz="1000"/>
                    </a:p>
                  </a:txBody>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E1</a:t>
                      </a:r>
                      <a:endParaRPr kumimoji="1" lang="en-US" altLang="ja-JP" sz="1000" b="0" i="0" u="none" strike="noStrike" cap="none" normalizeH="0" baseline="30000" dirty="0" smtClean="0">
                        <a:ln>
                          <a:noFill/>
                        </a:ln>
                        <a:solidFill>
                          <a:schemeClr val="tx1"/>
                        </a:solidFill>
                        <a:effectLst/>
                        <a:latin typeface="Arial"/>
                        <a:ea typeface="ＭＳ Ｐゴシック" pitchFamily="50" charset="-128"/>
                        <a:cs typeface="Arial"/>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90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120 ch</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8573">
                <a:tc vMerge="1">
                  <a:txBody>
                    <a:bodyPr/>
                    <a:lstStyle/>
                    <a:p>
                      <a:endParaRPr kumimoji="1" lang="ja-JP" altLang="en-US" sz="1000" dirty="0"/>
                    </a:p>
                  </a:txBody>
                  <a:tcPr/>
                </a:tc>
                <a:tc vMerge="1">
                  <a:txBody>
                    <a:bodyPr/>
                    <a:lstStyle/>
                    <a:p>
                      <a:endParaRPr kumimoji="1" lang="ja-JP" altLang="en-US" sz="1000" dirty="0"/>
                    </a:p>
                  </a:txBody>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Analogue</a:t>
                      </a:r>
                      <a:endParaRPr kumimoji="1" lang="en-US" altLang="ja-JP" sz="1000" b="0" i="0" u="none" strike="noStrike" cap="none" normalizeH="0" baseline="30000" dirty="0" smtClean="0">
                        <a:ln>
                          <a:noFill/>
                        </a:ln>
                        <a:solidFill>
                          <a:schemeClr val="tx1"/>
                        </a:solidFill>
                        <a:effectLst/>
                        <a:latin typeface="Arial"/>
                        <a:ea typeface="ＭＳ Ｐゴシック" pitchFamily="50" charset="-128"/>
                        <a:cs typeface="Arial"/>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 lines</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 lines</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24 lines</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36 lines</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48 lines</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8573">
                <a:tc vMerge="1">
                  <a:txBody>
                    <a:bodyPr/>
                    <a:lstStyle/>
                    <a:p>
                      <a:endParaRPr kumimoji="1" lang="ja-JP" altLang="en-US" sz="1000" dirty="0"/>
                    </a:p>
                  </a:txBody>
                  <a:tcPr/>
                </a:tc>
                <a:tc gridSpan="2">
                  <a:txBody>
                    <a:bodyPr/>
                    <a:lstStyle/>
                    <a:p>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IP</a:t>
                      </a:r>
                      <a:endParaRPr kumimoji="1" lang="ja-JP" altLang="en-US" sz="1000" b="0" dirty="0"/>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sz="1000" dirty="0"/>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 ch</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8573">
                <a:tc vMerge="1">
                  <a:txBody>
                    <a:bodyPr/>
                    <a:lstStyle/>
                    <a:p>
                      <a:endParaRPr kumimoji="1" lang="ja-JP" altLang="en-US" sz="1000" dirty="0"/>
                    </a:p>
                  </a:txBody>
                  <a:tcPr/>
                </a:tc>
                <a:tc rowSpan="2">
                  <a:txBody>
                    <a:bodyPr/>
                    <a:lstStyle/>
                    <a:p>
                      <a:endParaRPr kumimoji="1" lang="ja-JP" altLang="en-US" sz="1000" b="0" dirty="0"/>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H.323</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32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32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32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32 ch</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8573">
                <a:tc vMerge="1">
                  <a:txBody>
                    <a:bodyPr/>
                    <a:lstStyle/>
                    <a:p>
                      <a:endParaRPr kumimoji="1" lang="ja-JP" altLang="en-US" sz="1000" dirty="0"/>
                    </a:p>
                  </a:txBody>
                  <a:tcPr/>
                </a:tc>
                <a:tc vMerge="1">
                  <a:txBody>
                    <a:bodyPr/>
                    <a:lstStyle/>
                    <a:p>
                      <a:endParaRPr kumimoji="1" lang="ja-JP" altLang="en-US" sz="1000" dirty="0"/>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SIP</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 ch</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 ch</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7" name="テキスト ボックス 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46</a:t>
            </a:r>
            <a:endParaRPr kumimoji="1" lang="ja-JP" altLang="en-US" sz="1300" dirty="0">
              <a:solidFill>
                <a:srgbClr val="595757"/>
              </a:solidFill>
              <a:latin typeface="Calibri" pitchFamily="34" charset="0"/>
            </a:endParaRPr>
          </a:p>
        </p:txBody>
      </p:sp>
      <p:sp>
        <p:nvSpPr>
          <p:cNvPr id="8" name="テキスト ボックス 7"/>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KX-NS500 Capacity</a:t>
            </a:r>
          </a:p>
        </p:txBody>
      </p:sp>
      <p:sp>
        <p:nvSpPr>
          <p:cNvPr id="5" name="テキスト ボックス 148"/>
          <p:cNvSpPr txBox="1">
            <a:spLocks noChangeArrowheads="1"/>
          </p:cNvSpPr>
          <p:nvPr/>
        </p:nvSpPr>
        <p:spPr bwMode="auto">
          <a:xfrm>
            <a:off x="191195" y="1007545"/>
            <a:ext cx="2652613" cy="292388"/>
          </a:xfrm>
          <a:prstGeom prst="rect">
            <a:avLst/>
          </a:prstGeom>
          <a:noFill/>
          <a:ln w="9525">
            <a:noFill/>
            <a:miter lim="800000"/>
            <a:headEnd/>
            <a:tailEnd/>
          </a:ln>
        </p:spPr>
        <p:txBody>
          <a:bodyPr wrap="square">
            <a:spAutoFit/>
          </a:bodyPr>
          <a:lstStyle/>
          <a:p>
            <a:pPr defTabSz="457200"/>
            <a:r>
              <a:rPr kumimoji="0" lang="en-US" altLang="ja-JP" sz="1300" b="1" dirty="0" smtClean="0">
                <a:solidFill>
                  <a:srgbClr val="595757"/>
                </a:solidFill>
                <a:latin typeface="Arial" pitchFamily="34" charset="0"/>
                <a:cs typeface="Arial" pitchFamily="34" charset="0"/>
              </a:rPr>
              <a:t>Maximum Terminal Equipment</a:t>
            </a:r>
            <a:endParaRPr kumimoji="0" lang="en-US" altLang="ja-JP" sz="1300" b="1" dirty="0">
              <a:solidFill>
                <a:srgbClr val="595757"/>
              </a:solidFill>
              <a:latin typeface="Arial" pitchFamily="34" charset="0"/>
              <a:cs typeface="Arial"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2617848607"/>
              </p:ext>
            </p:extLst>
          </p:nvPr>
        </p:nvGraphicFramePr>
        <p:xfrm>
          <a:off x="251519" y="1312971"/>
          <a:ext cx="8424939" cy="5016402"/>
        </p:xfrm>
        <a:graphic>
          <a:graphicData uri="http://schemas.openxmlformats.org/drawingml/2006/table">
            <a:tbl>
              <a:tblPr firstRow="1" bandRow="1">
                <a:tableStyleId>{5C22544A-7EE6-4342-B048-85BDC9FD1C3A}</a:tableStyleId>
              </a:tblPr>
              <a:tblGrid>
                <a:gridCol w="280832"/>
                <a:gridCol w="561662"/>
                <a:gridCol w="1404155"/>
                <a:gridCol w="1235658"/>
                <a:gridCol w="1235658"/>
                <a:gridCol w="1235658"/>
                <a:gridCol w="1235658"/>
                <a:gridCol w="1235658"/>
              </a:tblGrid>
              <a:tr h="231042">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Type</a:t>
                      </a:r>
                    </a:p>
                  </a:txBody>
                  <a:tcPr marL="71967" marR="35984" marT="35999" marB="35999"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rgbClr val="000000"/>
                          </a:solidFill>
                          <a:effectLst/>
                          <a:latin typeface="Arial"/>
                          <a:ea typeface="ＭＳ Ｐゴシック" pitchFamily="50" charset="-128"/>
                          <a:cs typeface="Arial"/>
                        </a:rPr>
                        <a:t>Preinstalled</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KX-NS500</a:t>
                      </a:r>
                      <a:endParaRPr kumimoji="1" lang="en-US" altLang="ja-JP" sz="1000" b="1" i="0" u="none" strike="noStrike" cap="none" normalizeH="0" baseline="0" dirty="0" smtClean="0">
                        <a:ln>
                          <a:noFill/>
                        </a:ln>
                        <a:solidFill>
                          <a:srgbClr val="66FF33"/>
                        </a:solidFill>
                        <a:effectLst/>
                        <a:latin typeface="Arial"/>
                        <a:ea typeface="ＭＳ Ｐゴシック" pitchFamily="50" charset="-128"/>
                        <a:cs typeface="Arial"/>
                      </a:endParaRP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1" i="0" u="none" strike="noStrike" cap="none" normalizeH="0" baseline="0" dirty="0" smtClean="0">
                          <a:ln>
                            <a:noFill/>
                          </a:ln>
                          <a:solidFill>
                            <a:srgbClr val="000000"/>
                          </a:solidFill>
                          <a:effectLst/>
                          <a:latin typeface="Arial"/>
                          <a:ea typeface="ＭＳ Ｐゴシック" pitchFamily="50" charset="-128"/>
                          <a:cs typeface="Arial"/>
                        </a:rPr>
                        <a:t>With 1 KX-NS520</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rgbClr val="000000"/>
                          </a:solidFill>
                          <a:effectLst/>
                          <a:latin typeface="Arial"/>
                          <a:ea typeface="ＭＳ Ｐゴシック" pitchFamily="50" charset="-128"/>
                          <a:cs typeface="Arial"/>
                        </a:rPr>
                        <a:t>With 2 KX-NS520</a:t>
                      </a:r>
                    </a:p>
                  </a:txBody>
                  <a:tcPr marL="9523"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rgbClr val="000000"/>
                          </a:solidFill>
                          <a:effectLst/>
                          <a:latin typeface="Arial"/>
                          <a:ea typeface="ＭＳ Ｐゴシック" pitchFamily="50" charset="-128"/>
                          <a:cs typeface="Arial"/>
                        </a:rPr>
                        <a:t>With 3 KX-NS520</a:t>
                      </a: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24017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Extensions (Legacy+IP) (DXDP</a:t>
                      </a:r>
                      <a:r>
                        <a:rPr kumimoji="1" lang="en-US" altLang="ja-JP" sz="1000" b="0" i="0" u="none" strike="noStrike" cap="none" normalizeH="0" baseline="30000" dirty="0" smtClean="0">
                          <a:ln>
                            <a:noFill/>
                          </a:ln>
                          <a:solidFill>
                            <a:schemeClr val="tx1"/>
                          </a:solidFill>
                          <a:effectLst/>
                          <a:latin typeface="Arial" pitchFamily="34" charset="0"/>
                          <a:ea typeface="ＭＳ Ｐゴシック" pitchFamily="50" charset="-128"/>
                        </a:rPr>
                        <a:t>*1</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t>
                      </a: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dirty="0"/>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18</a:t>
                      </a:r>
                      <a:endParaRPr kumimoji="1" lang="en-US" altLang="ja-JP" sz="1000" b="0" i="0" u="none" strike="noStrike" cap="none" normalizeH="0" baseline="0" dirty="0" smtClean="0">
                        <a:ln>
                          <a:noFill/>
                        </a:ln>
                        <a:solidFill>
                          <a:srgbClr val="FF0000"/>
                        </a:solidFill>
                        <a:effectLst/>
                        <a:latin typeface="Arial" pitchFamily="34" charset="0"/>
                        <a:ea typeface="ＭＳ Ｐゴシック" pitchFamily="50" charset="-128"/>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162 (168)</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194 (208)</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226 (248)</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258 (288)</a:t>
                      </a:r>
                    </a:p>
                  </a:txBody>
                  <a:tcPr marL="91396" marR="91396"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rowSpan="7">
                  <a:txBody>
                    <a:bodyPr/>
                    <a:lstStyle/>
                    <a:p>
                      <a:endParaRPr kumimoji="1" lang="ja-JP" altLang="en-US" sz="1000" b="0" dirty="0">
                        <a:solidFill>
                          <a:schemeClr val="tx1"/>
                        </a:solidFill>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2">
                  <a:txBody>
                    <a:bodyPr/>
                    <a:lstStyle/>
                    <a:p>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Legacy (DXDP</a:t>
                      </a:r>
                      <a:r>
                        <a:rPr kumimoji="1" lang="en-US" altLang="ja-JP" sz="1000" b="0" i="0" u="none" strike="noStrike" cap="none" normalizeH="0" baseline="30000" dirty="0" smtClean="0">
                          <a:ln>
                            <a:noFill/>
                          </a:ln>
                          <a:solidFill>
                            <a:schemeClr val="tx1"/>
                          </a:solidFill>
                          <a:effectLst/>
                          <a:latin typeface="Arial" pitchFamily="34" charset="0"/>
                          <a:ea typeface="ＭＳ Ｐゴシック" pitchFamily="50" charset="-128"/>
                        </a:rPr>
                        <a:t>*1</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t>
                      </a:r>
                      <a:endParaRPr kumimoji="1" lang="ja-JP" altLang="en-US" sz="1000" b="0" dirty="0">
                        <a:solidFill>
                          <a:schemeClr val="tx1"/>
                        </a:solidFill>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sz="1000" dirty="0"/>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18</a:t>
                      </a:r>
                      <a:endParaRPr kumimoji="1" lang="en-US" altLang="ja-JP" sz="1000" b="0" i="0" u="none" strike="noStrike" cap="none" normalizeH="0" baseline="0" dirty="0" smtClean="0">
                        <a:ln>
                          <a:noFill/>
                        </a:ln>
                        <a:solidFill>
                          <a:srgbClr val="FF0000"/>
                        </a:solidFill>
                        <a:effectLst/>
                        <a:latin typeface="Arial" pitchFamily="34" charset="0"/>
                        <a:ea typeface="ＭＳ Ｐゴシック" pitchFamily="50" charset="-128"/>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34 (40)</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66 (80)</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98 (120)</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130 (160)</a:t>
                      </a:r>
                      <a:endParaRPr kumimoji="1" lang="ja-JP" altLang="en-US" sz="1000" b="0" dirty="0">
                        <a:solidFill>
                          <a:schemeClr val="tx1"/>
                        </a:solidFill>
                        <a:latin typeface="Arial" pitchFamily="34" charset="0"/>
                        <a:cs typeface="Arial" pitchFamily="34" charset="0"/>
                      </a:endParaRPr>
                    </a:p>
                  </a:txBody>
                  <a:tcPr marL="91396" marR="91396"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vMerge="1">
                  <a:txBody>
                    <a:bodyPr/>
                    <a:lstStyle/>
                    <a:p>
                      <a:endParaRPr kumimoji="1" lang="ja-JP" altLang="en-US" sz="1000"/>
                    </a:p>
                  </a:txBody>
                  <a:tcPr/>
                </a:tc>
                <a:tc rowSpan="3">
                  <a:txBody>
                    <a:bodyPr/>
                    <a:lstStyle/>
                    <a:p>
                      <a:endParaRPr kumimoji="1" lang="ja-JP" altLang="en-US" sz="1000" b="0" dirty="0">
                        <a:solidFill>
                          <a:schemeClr val="tx1"/>
                        </a:solidFill>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SLT</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16</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32</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64</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96</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128</a:t>
                      </a:r>
                      <a:endParaRPr kumimoji="1" lang="ja-JP" altLang="en-US" sz="1000" b="0" dirty="0">
                        <a:solidFill>
                          <a:schemeClr val="tx1"/>
                        </a:solidFill>
                        <a:latin typeface="Arial" pitchFamily="34" charset="0"/>
                        <a:cs typeface="Arial" pitchFamily="34" charset="0"/>
                      </a:endParaRPr>
                    </a:p>
                  </a:txBody>
                  <a:tcPr marL="91396" marR="91396"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vMerge="1">
                  <a:txBody>
                    <a:bodyPr/>
                    <a:lstStyle/>
                    <a:p>
                      <a:endParaRPr kumimoji="1" lang="ja-JP" altLang="en-US" sz="1000" dirty="0"/>
                    </a:p>
                  </a:txBody>
                  <a:tcPr/>
                </a:tc>
                <a:tc vMerge="1">
                  <a:txBody>
                    <a:bodyPr/>
                    <a:lstStyle/>
                    <a:p>
                      <a:endParaRPr kumimoji="1" lang="ja-JP" altLang="en-US" sz="1000"/>
                    </a:p>
                  </a:txBody>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DPT </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(DXDP</a:t>
                      </a:r>
                      <a:r>
                        <a:rPr kumimoji="1" lang="en-US" altLang="ja-JP" sz="1000" b="0" i="0" u="none" strike="noStrike" cap="none" normalizeH="0" baseline="30000" dirty="0" smtClean="0">
                          <a:ln>
                            <a:noFill/>
                          </a:ln>
                          <a:solidFill>
                            <a:schemeClr val="tx1"/>
                          </a:solidFill>
                          <a:effectLst/>
                          <a:latin typeface="Arial" pitchFamily="34" charset="0"/>
                          <a:ea typeface="ＭＳ Ｐゴシック" pitchFamily="50" charset="-128"/>
                        </a:rPr>
                        <a:t>*1</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30000" dirty="0" smtClean="0">
                        <a:ln>
                          <a:noFill/>
                        </a:ln>
                        <a:solidFill>
                          <a:schemeClr val="tx1"/>
                        </a:solidFill>
                        <a:effectLst/>
                        <a:latin typeface="Arial"/>
                        <a:ea typeface="ＭＳ Ｐゴシック" pitchFamily="50" charset="-128"/>
                        <a:cs typeface="Arial"/>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 (4)</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18 (24)</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34 (48)</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50 (72)</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66 (96)</a:t>
                      </a:r>
                      <a:endParaRPr kumimoji="1" lang="ja-JP" altLang="en-US" sz="1000" b="0" dirty="0">
                        <a:solidFill>
                          <a:schemeClr val="tx1"/>
                        </a:solidFill>
                        <a:latin typeface="Arial" pitchFamily="34" charset="0"/>
                        <a:cs typeface="Arial" pitchFamily="34" charset="0"/>
                      </a:endParaRPr>
                    </a:p>
                  </a:txBody>
                  <a:tcPr marL="91396" marR="91396"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vMerge="1">
                  <a:txBody>
                    <a:bodyPr/>
                    <a:lstStyle/>
                    <a:p>
                      <a:endParaRPr kumimoji="1" lang="ja-JP" altLang="en-US" sz="1000" dirty="0"/>
                    </a:p>
                  </a:txBody>
                  <a:tcPr/>
                </a:tc>
                <a:tc vMerge="1">
                  <a:txBody>
                    <a:bodyPr/>
                    <a:lstStyle/>
                    <a:p>
                      <a:endParaRPr kumimoji="1" lang="ja-JP" altLang="en-US" sz="1000" dirty="0"/>
                    </a:p>
                  </a:txBody>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APT</a:t>
                      </a:r>
                      <a:endParaRPr kumimoji="1" lang="en-US" altLang="ja-JP" sz="1000" b="0" i="0" u="none" strike="noStrike" cap="none" normalizeH="0" baseline="30000" dirty="0" smtClean="0">
                        <a:ln>
                          <a:noFill/>
                        </a:ln>
                        <a:solidFill>
                          <a:schemeClr val="tx1"/>
                        </a:solidFill>
                        <a:effectLst/>
                        <a:latin typeface="Arial"/>
                        <a:ea typeface="ＭＳ Ｐゴシック" pitchFamily="50" charset="-128"/>
                        <a:cs typeface="Arial"/>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8</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16</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24</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32</a:t>
                      </a:r>
                    </a:p>
                  </a:txBody>
                  <a:tcPr marL="91396" marR="91396"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vMerge="1">
                  <a:txBody>
                    <a:bodyPr/>
                    <a:lstStyle/>
                    <a:p>
                      <a:endParaRPr kumimoji="1" lang="ja-JP" altLang="en-US" sz="1000" dirty="0"/>
                    </a:p>
                  </a:txBody>
                  <a:tcPr/>
                </a:tc>
                <a:tc gridSpan="2">
                  <a:txBody>
                    <a:bodyPr/>
                    <a:lstStyle/>
                    <a:p>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IP</a:t>
                      </a:r>
                      <a:endParaRPr kumimoji="1" lang="ja-JP" altLang="en-US" sz="1000" b="0" dirty="0">
                        <a:solidFill>
                          <a:schemeClr val="tx1"/>
                        </a:solidFill>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sz="1000" dirty="0"/>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1396" marR="91396" horzOverflow="overflow">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4">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128</a:t>
                      </a:r>
                    </a:p>
                  </a:txBody>
                  <a:tcPr marL="91396" marR="91396" horzOverflow="overflow">
                    <a:lnL w="31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vMerge="1">
                  <a:txBody>
                    <a:bodyPr/>
                    <a:lstStyle/>
                    <a:p>
                      <a:endParaRPr kumimoji="1" lang="ja-JP" altLang="en-US" sz="1000" dirty="0"/>
                    </a:p>
                  </a:txBody>
                  <a:tcPr/>
                </a:tc>
                <a:tc rowSpan="2">
                  <a:txBody>
                    <a:bodyPr/>
                    <a:lstStyle/>
                    <a:p>
                      <a:endParaRPr kumimoji="1" lang="ja-JP" altLang="en-US" sz="1000" b="0" dirty="0">
                        <a:solidFill>
                          <a:schemeClr val="tx1"/>
                        </a:solidFill>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IP-PT</a:t>
                      </a:r>
                      <a:r>
                        <a:rPr kumimoji="1" lang="en-US" altLang="ja-JP" sz="1000" b="0" i="0" u="none" strike="noStrike" cap="none" normalizeH="0" baseline="30000" dirty="0" smtClean="0">
                          <a:ln>
                            <a:noFill/>
                          </a:ln>
                          <a:solidFill>
                            <a:schemeClr val="tx1"/>
                          </a:solidFill>
                          <a:effectLst/>
                          <a:latin typeface="Arial" pitchFamily="34" charset="0"/>
                          <a:ea typeface="ＭＳ Ｐゴシック" pitchFamily="50" charset="-128"/>
                        </a:rPr>
                        <a:t>*2</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1396" marR="91396" horzOverflow="overflow">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4">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128</a:t>
                      </a:r>
                    </a:p>
                  </a:txBody>
                  <a:tcPr marL="91396" marR="91396" horzOverflow="overflow">
                    <a:lnL w="31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vMerge="1">
                  <a:txBody>
                    <a:bodyPr/>
                    <a:lstStyle/>
                    <a:p>
                      <a:endParaRPr kumimoji="1" lang="ja-JP" altLang="en-US" sz="1000" dirty="0"/>
                    </a:p>
                  </a:txBody>
                  <a:tcPr/>
                </a:tc>
                <a:tc vMerge="1">
                  <a:txBody>
                    <a:bodyPr/>
                    <a:lstStyle/>
                    <a:p>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SIP</a:t>
                      </a:r>
                      <a:r>
                        <a:rPr kumimoji="1" lang="en-US" altLang="ja-JP" sz="1000" b="0" i="0" u="none" strike="noStrike" cap="none" normalizeH="0" baseline="30000" dirty="0" smtClean="0">
                          <a:ln>
                            <a:noFill/>
                          </a:ln>
                          <a:solidFill>
                            <a:schemeClr val="tx1"/>
                          </a:solidFill>
                          <a:effectLst/>
                          <a:latin typeface="Arial" pitchFamily="34" charset="0"/>
                          <a:ea typeface="ＭＳ Ｐゴシック" pitchFamily="50" charset="-128"/>
                        </a:rPr>
                        <a:t>*3</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N/A</a:t>
                      </a:r>
                    </a:p>
                  </a:txBody>
                  <a:tcPr marL="91396" marR="91396" horzOverflow="overflow">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4">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128</a:t>
                      </a:r>
                    </a:p>
                  </a:txBody>
                  <a:tcPr marL="91396" marR="91396" horzOverflow="overflow">
                    <a:lnL w="31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91396" marR="9139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CS</a:t>
                      </a: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N/A</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20</a:t>
                      </a:r>
                      <a:endParaRPr kumimoji="1" lang="ja-JP" altLang="en-US" sz="1000" b="0" dirty="0">
                        <a:solidFill>
                          <a:schemeClr val="tx1"/>
                        </a:solidFill>
                        <a:latin typeface="Arial" pitchFamily="34" charset="0"/>
                        <a:cs typeface="Arial"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24</a:t>
                      </a:r>
                      <a:endParaRPr kumimoji="1" lang="ja-JP" altLang="en-US" sz="1000" b="0" dirty="0">
                        <a:solidFill>
                          <a:schemeClr val="tx1"/>
                        </a:solidFill>
                        <a:latin typeface="Arial" pitchFamily="34" charset="0"/>
                        <a:cs typeface="Arial"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28</a:t>
                      </a:r>
                      <a:endParaRPr kumimoji="1" lang="ja-JP" altLang="en-US" sz="1000" b="0" dirty="0">
                        <a:solidFill>
                          <a:schemeClr val="tx1"/>
                        </a:solidFill>
                        <a:latin typeface="Arial" pitchFamily="34" charset="0"/>
                        <a:cs typeface="Arial"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32</a:t>
                      </a:r>
                      <a:endParaRPr kumimoji="1" lang="ja-JP" altLang="en-US" sz="1000" b="0" dirty="0">
                        <a:solidFill>
                          <a:schemeClr val="tx1"/>
                        </a:solidFill>
                        <a:latin typeface="Arial" pitchFamily="34" charset="0"/>
                        <a:cs typeface="Arial" pitchFamily="34" charset="0"/>
                      </a:endParaRPr>
                    </a:p>
                  </a:txBody>
                  <a:tcPr>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390278">
                <a:tc rowSpan="2" gridSpan="2">
                  <a:txBody>
                    <a:bodyPr/>
                    <a:lstStyle/>
                    <a:p>
                      <a:endParaRPr kumimoji="1" lang="ja-JP" altLang="en-US" sz="1000" b="0" dirty="0">
                        <a:solidFill>
                          <a:schemeClr val="tx1"/>
                        </a:solidFill>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PT-interface 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(2ch) / (8ch)</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 / N/A</a:t>
                      </a: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4 / 2</a:t>
                      </a:r>
                      <a:endParaRPr kumimoji="1" lang="ja-JP" altLang="en-US" sz="1000" b="0" dirty="0">
                        <a:solidFill>
                          <a:schemeClr val="tx1"/>
                        </a:solidFill>
                        <a:latin typeface="Arial" pitchFamily="34" charset="0"/>
                        <a:cs typeface="Arial" pitchFamily="34" charset="0"/>
                      </a:endParaRP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8 / 4</a:t>
                      </a: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12 / 6</a:t>
                      </a:r>
                      <a:endParaRPr kumimoji="1" lang="ja-JP" altLang="en-US" sz="1000" b="0" dirty="0">
                        <a:solidFill>
                          <a:schemeClr val="tx1"/>
                        </a:solidFill>
                        <a:latin typeface="Arial" pitchFamily="34" charset="0"/>
                        <a:cs typeface="Arial" pitchFamily="34" charset="0"/>
                      </a:endParaRP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dirty="0" smtClean="0">
                          <a:solidFill>
                            <a:schemeClr val="tx1"/>
                          </a:solidFill>
                          <a:latin typeface="Arial" pitchFamily="34" charset="0"/>
                          <a:cs typeface="Arial" pitchFamily="34" charset="0"/>
                        </a:rPr>
                        <a:t>16 / 8</a:t>
                      </a:r>
                      <a:endParaRPr kumimoji="1" lang="ja-JP" altLang="en-US" sz="1000" b="0" dirty="0">
                        <a:solidFill>
                          <a:schemeClr val="tx1"/>
                        </a:solidFill>
                        <a:latin typeface="Arial" pitchFamily="34" charset="0"/>
                        <a:cs typeface="Arial" pitchFamily="34" charset="0"/>
                      </a:endParaRPr>
                    </a:p>
                  </a:txBody>
                  <a:tcPr marL="71967" marR="35984" marT="35999" marB="35999"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gridSpan="2" vMerge="1">
                  <a:txBody>
                    <a:bodyPr/>
                    <a:lstStyle/>
                    <a:p>
                      <a:endParaRPr kumimoji="1" lang="ja-JP" altLang="en-US" sz="1000" dirty="0"/>
                    </a:p>
                  </a:txBody>
                  <a:tcPr/>
                </a:tc>
                <a:tc hMerge="1" vMerge="1">
                  <a:txBody>
                    <a:bodyPr/>
                    <a:lstStyle/>
                    <a:p>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IP-CS/SIP-CS</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N/A</a:t>
                      </a: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latin typeface="Arial" pitchFamily="34" charset="0"/>
                          <a:cs typeface="Arial" pitchFamily="34" charset="0"/>
                        </a:rPr>
                        <a:t>16</a:t>
                      </a:r>
                      <a:endParaRPr kumimoji="1" lang="ja-JP" altLang="en-US" sz="1000" b="0" dirty="0" smtClean="0">
                        <a:solidFill>
                          <a:schemeClr val="tx1"/>
                        </a:solidFill>
                        <a:latin typeface="Arial" pitchFamily="34" charset="0"/>
                        <a:cs typeface="Arial" pitchFamily="34" charset="0"/>
                      </a:endParaRPr>
                    </a:p>
                  </a:txBody>
                  <a:tcPr anchor="ctr">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tr>
              <a:tr h="240171">
                <a:tc gridSpan="3">
                  <a:txBody>
                    <a:bodyPr/>
                    <a:lstStyle/>
                    <a:p>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PS</a:t>
                      </a:r>
                      <a:endParaRPr kumimoji="1" lang="ja-JP" altLang="en-US" sz="1000" b="0" dirty="0">
                        <a:solidFill>
                          <a:schemeClr val="tx1"/>
                        </a:solidFill>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b="0" dirty="0">
                        <a:solidFill>
                          <a:schemeClr val="tx1"/>
                        </a:solidFill>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128</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anchor="ctr">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chemeClr val="tx1"/>
                        </a:solidFill>
                        <a:latin typeface="Arial" pitchFamily="34" charset="0"/>
                        <a:cs typeface="Arial" pitchFamily="34" charset="0"/>
                      </a:endParaRPr>
                    </a:p>
                  </a:txBody>
                  <a:tcPr anchor="ct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tr>
              <a:tr h="240171">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VM</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a:lnL w="3175"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dirty="0"/>
                    </a:p>
                  </a:txBody>
                  <a:tcPr/>
                </a:tc>
              </a:tr>
              <a:tr h="240171">
                <a:tc gridSpan="2">
                  <a:txBody>
                    <a:bodyPr/>
                    <a:lstStyle/>
                    <a:p>
                      <a:endParaRPr kumimoji="1" lang="ja-JP" altLang="en-US" sz="1000" b="0" dirty="0">
                        <a:solidFill>
                          <a:schemeClr val="tx1"/>
                        </a:solidFill>
                        <a:latin typeface="Arial" pitchFamily="34" charset="0"/>
                        <a:cs typeface="Arial" pitchFamily="34" charset="0"/>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hMerge="1">
                  <a:txBody>
                    <a:bodyPr/>
                    <a:lstStyle/>
                    <a:p>
                      <a:endParaRPr kumimoji="1" lang="ja-JP" altLang="en-US"/>
                    </a:p>
                  </a:txBody>
                  <a:tcPr/>
                </a:tc>
                <a:tc>
                  <a:txBody>
                    <a:bodyPr/>
                    <a:lstStyle/>
                    <a:p>
                      <a:r>
                        <a:rPr kumimoji="1" lang="en-US" altLang="ja-JP" sz="1000" b="0" dirty="0" smtClean="0">
                          <a:solidFill>
                            <a:schemeClr val="tx1"/>
                          </a:solidFill>
                          <a:latin typeface="Arial" pitchFamily="34" charset="0"/>
                          <a:cs typeface="Arial" pitchFamily="34" charset="0"/>
                        </a:rPr>
                        <a:t>Built-in</a:t>
                      </a:r>
                      <a:r>
                        <a:rPr kumimoji="1" lang="en-US" altLang="ja-JP" sz="1000" b="0" baseline="0" dirty="0" smtClean="0">
                          <a:solidFill>
                            <a:schemeClr val="tx1"/>
                          </a:solidFill>
                          <a:latin typeface="Arial" pitchFamily="34" charset="0"/>
                          <a:cs typeface="Arial" pitchFamily="34" charset="0"/>
                        </a:rPr>
                        <a:t> DISA (ch)</a:t>
                      </a:r>
                      <a:endParaRPr kumimoji="1" lang="ja-JP" altLang="en-US" sz="1000" b="0" dirty="0">
                        <a:solidFill>
                          <a:schemeClr val="tx1"/>
                        </a:solidFill>
                        <a:latin typeface="Arial" pitchFamily="34" charset="0"/>
                        <a:cs typeface="Arial"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2">
                  <a:txBody>
                    <a:bodyPr/>
                    <a:lstStyle/>
                    <a:p>
                      <a:pPr algn="ctr"/>
                      <a:r>
                        <a:rPr kumimoji="1" lang="en-US" altLang="ja-JP" sz="1000" b="0" i="0" dirty="0" smtClean="0">
                          <a:solidFill>
                            <a:schemeClr val="tx1"/>
                          </a:solidFill>
                          <a:latin typeface="Arial"/>
                          <a:cs typeface="Arial"/>
                        </a:rPr>
                        <a:t>2</a:t>
                      </a:r>
                      <a:endParaRPr kumimoji="1" lang="ja-JP" altLang="en-US" sz="1000" b="0" i="0" dirty="0">
                        <a:solidFill>
                          <a:schemeClr val="tx1"/>
                        </a:solidFill>
                        <a:latin typeface="Arial"/>
                        <a:cs typeface="Arial"/>
                      </a:endParaRPr>
                    </a:p>
                  </a:txBody>
                  <a:tcPr anchor="ctr">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4">
                  <a:txBody>
                    <a:bodyPr/>
                    <a:lstStyle/>
                    <a:p>
                      <a:pPr algn="ctr"/>
                      <a:r>
                        <a:rPr kumimoji="1" lang="en-US" altLang="ja-JP" sz="1000" b="0" i="0" dirty="0" smtClean="0">
                          <a:solidFill>
                            <a:schemeClr val="tx1"/>
                          </a:solidFill>
                          <a:latin typeface="Arial"/>
                          <a:cs typeface="Arial"/>
                        </a:rPr>
                        <a:t>64</a:t>
                      </a:r>
                      <a:endParaRPr kumimoji="1" lang="ja-JP" altLang="en-US" sz="1000" b="0"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0171">
                <a:tc rowSpan="2" gridSpan="2">
                  <a:txBody>
                    <a:bodyPr/>
                    <a:lstStyle/>
                    <a:p>
                      <a:endParaRPr kumimoji="1" lang="ja-JP" altLang="en-US" sz="1000" b="0" dirty="0">
                        <a:solidFill>
                          <a:schemeClr val="tx1"/>
                        </a:solidFill>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2" hMerge="1">
                  <a:txBody>
                    <a:bodyPr/>
                    <a:lstStyle/>
                    <a:p>
                      <a:endParaRPr kumimoji="1" lang="ja-JP" altLang="en-US" sz="1000" dirty="0"/>
                    </a:p>
                  </a:txBody>
                  <a:tcPr/>
                </a:tc>
                <a:tc>
                  <a:txBody>
                    <a:bodyPr/>
                    <a:lstStyle/>
                    <a:p>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Built-in SVM (ch)</a:t>
                      </a:r>
                      <a:endParaRPr kumimoji="1" lang="ja-JP" altLang="en-US" sz="1000" b="0" dirty="0">
                        <a:solidFill>
                          <a:schemeClr val="tx1"/>
                        </a:solidFill>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algn="ctr"/>
                      <a:endParaRPr kumimoji="1" lang="ja-JP" altLang="en-US" sz="1000" b="0" i="0" dirty="0">
                        <a:solidFill>
                          <a:srgbClr val="FF0000"/>
                        </a:solidFill>
                        <a:latin typeface="Arial"/>
                        <a:cs typeface="Arial"/>
                      </a:endParaRPr>
                    </a:p>
                  </a:txBody>
                  <a:tcPr anchor="ctr">
                    <a:lnL w="31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4">
                  <a:txBody>
                    <a:bodyPr/>
                    <a:lstStyle/>
                    <a:p>
                      <a:pPr algn="ctr"/>
                      <a:r>
                        <a:rPr kumimoji="1" lang="en-US" altLang="ja-JP" sz="1000" b="0" i="0" dirty="0" smtClean="0">
                          <a:solidFill>
                            <a:schemeClr val="tx1"/>
                          </a:solidFill>
                          <a:latin typeface="Arial"/>
                          <a:cs typeface="Arial"/>
                        </a:rPr>
                        <a:t>2</a:t>
                      </a:r>
                      <a:endParaRPr kumimoji="1" lang="ja-JP" altLang="en-US" sz="1000" b="0" i="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sz="1000"/>
                    </a:p>
                  </a:txBody>
                  <a:tcPr/>
                </a:tc>
                <a:tc hMerge="1">
                  <a:txBody>
                    <a:bodyPr/>
                    <a:lstStyle/>
                    <a:p>
                      <a:endParaRPr kumimoji="1" lang="ja-JP" altLang="en-US" sz="1000" dirty="0"/>
                    </a:p>
                  </a:txBody>
                  <a:tcPr/>
                </a:tc>
                <a:tc hMerge="1">
                  <a:txBody>
                    <a:bodyPr/>
                    <a:lstStyle/>
                    <a:p>
                      <a:endParaRPr kumimoji="1" lang="ja-JP" altLang="en-US" sz="1000" dirty="0"/>
                    </a:p>
                  </a:txBody>
                  <a:tcPr/>
                </a:tc>
              </a:tr>
              <a:tr h="240171">
                <a:tc gridSpan="2" vMerge="1">
                  <a:txBody>
                    <a:bodyPr/>
                    <a:lstStyle/>
                    <a:p>
                      <a:endParaRPr kumimoji="1" lang="ja-JP" altLang="en-US" sz="1000"/>
                    </a:p>
                  </a:txBody>
                  <a:tcPr/>
                </a:tc>
                <a:tc hMerge="1" vMerge="1">
                  <a:txBody>
                    <a:bodyPr/>
                    <a:lstStyle/>
                    <a:p>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Built-in UM (ch)</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N/A</a:t>
                      </a:r>
                      <a:endParaRPr kumimoji="1" lang="en-US" altLang="ja-JP" sz="1000" b="0" i="0" u="none" strike="noStrike" cap="none" normalizeH="0" baseline="0" dirty="0" smtClean="0">
                        <a:ln>
                          <a:noFill/>
                        </a:ln>
                        <a:solidFill>
                          <a:schemeClr val="tx1"/>
                        </a:solidFill>
                        <a:effectLst/>
                        <a:latin typeface="Arial"/>
                        <a:ea typeface="+mn-ea"/>
                        <a:cs typeface="Arial"/>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gridSpan="4">
                  <a:txBody>
                    <a:bodyPr/>
                    <a:lstStyle/>
                    <a:p>
                      <a:pPr algn="ctr"/>
                      <a:r>
                        <a:rPr kumimoji="1" lang="en-US" altLang="ja-JP" sz="1000" b="0" dirty="0" smtClean="0">
                          <a:solidFill>
                            <a:schemeClr val="tx1"/>
                          </a:solidFill>
                          <a:latin typeface="Arial" pitchFamily="34" charset="0"/>
                          <a:cs typeface="Arial" pitchFamily="34" charset="0"/>
                        </a:rPr>
                        <a:t>24</a:t>
                      </a:r>
                      <a:endParaRPr kumimoji="1" lang="ja-JP" altLang="en-US" sz="1000" b="0" dirty="0">
                        <a:solidFill>
                          <a:schemeClr val="tx1"/>
                        </a:solidFill>
                      </a:endParaRPr>
                    </a:p>
                  </a:txBody>
                  <a:tcPr anchor="ctr">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dirty="0"/>
                    </a:p>
                  </a:txBody>
                  <a:tcPr/>
                </a:tc>
              </a:tr>
              <a:tr h="24017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err="1" smtClean="0">
                          <a:ln>
                            <a:noFill/>
                          </a:ln>
                          <a:solidFill>
                            <a:schemeClr val="tx1"/>
                          </a:solidFill>
                          <a:effectLst/>
                          <a:latin typeface="Arial" pitchFamily="34" charset="0"/>
                          <a:ea typeface="ＭＳ Ｐゴシック" pitchFamily="50" charset="-128"/>
                        </a:rPr>
                        <a:t>Doorphone</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dirty="0"/>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N/A</a:t>
                      </a: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2</a:t>
                      </a:r>
                      <a:endParaRPr kumimoji="1" lang="ja-JP" altLang="en-US" sz="1000" b="0" i="0" dirty="0">
                        <a:solidFill>
                          <a:schemeClr val="tx1"/>
                        </a:solidFill>
                        <a:latin typeface="Arial"/>
                        <a:cs typeface="Arial"/>
                      </a:endParaRP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4</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6</a:t>
                      </a:r>
                      <a:endParaRPr kumimoji="1" lang="ja-JP" altLang="en-US" sz="1000" b="0" i="0" dirty="0">
                        <a:solidFill>
                          <a:schemeClr val="tx1"/>
                        </a:solidFill>
                        <a:latin typeface="Arial"/>
                        <a:cs typeface="Arial"/>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8</a:t>
                      </a:r>
                      <a:endParaRPr kumimoji="1" lang="ja-JP" altLang="en-US" sz="1000" b="0" i="0" dirty="0">
                        <a:solidFill>
                          <a:schemeClr val="tx1"/>
                        </a:solidFill>
                        <a:latin typeface="Arial"/>
                        <a:cs typeface="Arial"/>
                      </a:endParaRPr>
                    </a:p>
                  </a:txBody>
                  <a:tcPr marL="91396" marR="91396"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gridSpan="3">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Door Opener</a:t>
                      </a: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dirty="0"/>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N/A</a:t>
                      </a: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2</a:t>
                      </a:r>
                      <a:endParaRPr kumimoji="1" lang="ja-JP" altLang="en-US" sz="1000" b="0" i="0" dirty="0">
                        <a:solidFill>
                          <a:schemeClr val="tx1"/>
                        </a:solidFill>
                        <a:latin typeface="Arial"/>
                        <a:cs typeface="Arial"/>
                      </a:endParaRP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4</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6</a:t>
                      </a:r>
                      <a:endParaRPr kumimoji="1" lang="ja-JP" altLang="en-US" sz="1000" b="0" i="0" dirty="0">
                        <a:solidFill>
                          <a:schemeClr val="tx1"/>
                        </a:solidFill>
                        <a:latin typeface="Arial"/>
                        <a:cs typeface="Arial"/>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8</a:t>
                      </a:r>
                      <a:endParaRPr kumimoji="1" lang="ja-JP" altLang="en-US" sz="1000" b="0" i="0" dirty="0">
                        <a:solidFill>
                          <a:schemeClr val="tx1"/>
                        </a:solidFill>
                        <a:latin typeface="Arial"/>
                        <a:cs typeface="Arial"/>
                      </a:endParaRPr>
                    </a:p>
                  </a:txBody>
                  <a:tcPr marL="91396" marR="91396"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017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External Sensor</a:t>
                      </a: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kumimoji="1" lang="ja-JP" altLang="en-US" sz="1000" dirty="0"/>
                    </a:p>
                  </a:txBody>
                  <a:tcPr/>
                </a:tc>
                <a:tc hMerge="1">
                  <a:txBody>
                    <a:bodyPr/>
                    <a:lstStyle/>
                    <a:p>
                      <a:endParaRPr kumimoji="1" lang="ja-JP" altLang="en-US" sz="1000" dirty="0"/>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N/A</a:t>
                      </a: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2</a:t>
                      </a:r>
                      <a:endParaRPr kumimoji="1" lang="ja-JP" altLang="en-US" sz="1000" b="0" i="0" dirty="0">
                        <a:solidFill>
                          <a:schemeClr val="tx1"/>
                        </a:solidFill>
                        <a:latin typeface="Arial"/>
                        <a:cs typeface="Arial"/>
                      </a:endParaRPr>
                    </a:p>
                  </a:txBody>
                  <a:tcPr marL="71967" marR="35984" marT="35999" marB="3599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4</a:t>
                      </a: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6</a:t>
                      </a:r>
                      <a:endParaRPr kumimoji="1" lang="ja-JP" altLang="en-US" sz="1000" b="0" i="0" dirty="0">
                        <a:solidFill>
                          <a:schemeClr val="tx1"/>
                        </a:solidFill>
                        <a:latin typeface="Arial"/>
                        <a:cs typeface="Arial"/>
                      </a:endParaRPr>
                    </a:p>
                  </a:txBody>
                  <a:tcPr marL="91396" marR="91396"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kumimoji="1" lang="en-US" altLang="ja-JP" sz="1000" b="0" i="0" dirty="0" smtClean="0">
                          <a:solidFill>
                            <a:schemeClr val="tx1"/>
                          </a:solidFill>
                          <a:latin typeface="Arial"/>
                          <a:cs typeface="Arial"/>
                        </a:rPr>
                        <a:t>8</a:t>
                      </a:r>
                      <a:endParaRPr kumimoji="1" lang="ja-JP" altLang="en-US" sz="1000" b="0" i="0" dirty="0">
                        <a:solidFill>
                          <a:schemeClr val="tx1"/>
                        </a:solidFill>
                        <a:latin typeface="Arial"/>
                        <a:cs typeface="Arial"/>
                      </a:endParaRPr>
                    </a:p>
                  </a:txBody>
                  <a:tcPr marL="91396" marR="91396"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6" name="テキスト ボックス 5"/>
          <p:cNvSpPr txBox="1"/>
          <p:nvPr/>
        </p:nvSpPr>
        <p:spPr>
          <a:xfrm>
            <a:off x="229468" y="6331518"/>
            <a:ext cx="8568952" cy="409407"/>
          </a:xfrm>
          <a:prstGeom prst="rect">
            <a:avLst/>
          </a:prstGeom>
          <a:noFill/>
        </p:spPr>
        <p:txBody>
          <a:bodyPr wrap="square" rtlCol="0">
            <a:spAutoFit/>
          </a:bodyPr>
          <a:lstStyle/>
          <a:p>
            <a:pPr>
              <a:lnSpc>
                <a:spcPct val="120000"/>
              </a:lnSpc>
            </a:pPr>
            <a:r>
              <a:rPr lang="en-US" altLang="ja-JP" sz="900" dirty="0" smtClean="0">
                <a:solidFill>
                  <a:srgbClr val="595757"/>
                </a:solidFill>
                <a:latin typeface="Arial" pitchFamily="34" charset="0"/>
                <a:cs typeface="Arial" pitchFamily="34" charset="0"/>
              </a:rPr>
              <a:t>*1 When Digital XDP is used. *2</a:t>
            </a:r>
            <a:r>
              <a:rPr lang="en-US" altLang="ja-JP" sz="900" dirty="0" smtClean="0">
                <a:solidFill>
                  <a:srgbClr val="595757"/>
                </a:solidFill>
                <a:latin typeface="Arial"/>
                <a:cs typeface="Arial"/>
              </a:rPr>
              <a:t> </a:t>
            </a:r>
            <a:r>
              <a:rPr lang="en-US" altLang="ja-JP" sz="900" dirty="0">
                <a:solidFill>
                  <a:srgbClr val="595757"/>
                </a:solidFill>
                <a:latin typeface="Arial"/>
                <a:cs typeface="Arial"/>
              </a:rPr>
              <a:t>KX-NT500/300 Series, </a:t>
            </a:r>
            <a:r>
              <a:rPr lang="en-US" altLang="ja-JP" sz="900" dirty="0" smtClean="0">
                <a:solidFill>
                  <a:srgbClr val="595757"/>
                </a:solidFill>
                <a:latin typeface="Arial"/>
                <a:cs typeface="Arial"/>
              </a:rPr>
              <a:t>KX-NT265 (</a:t>
            </a:r>
            <a:r>
              <a:rPr lang="en-US" altLang="ja-JP" sz="900" dirty="0">
                <a:solidFill>
                  <a:srgbClr val="595757"/>
                </a:solidFill>
                <a:latin typeface="Arial"/>
                <a:cs typeface="Arial"/>
              </a:rPr>
              <a:t>software version 2.0 or later only</a:t>
            </a:r>
            <a:r>
              <a:rPr lang="en-US" altLang="ja-JP" sz="900" dirty="0" smtClean="0">
                <a:solidFill>
                  <a:srgbClr val="595757"/>
                </a:solidFill>
                <a:latin typeface="Arial"/>
                <a:cs typeface="Arial"/>
              </a:rPr>
              <a:t>). *3 </a:t>
            </a:r>
            <a:r>
              <a:rPr lang="en-US" altLang="ja-JP" sz="900" dirty="0">
                <a:solidFill>
                  <a:srgbClr val="595757"/>
                </a:solidFill>
                <a:latin typeface="Arial"/>
                <a:cs typeface="Arial"/>
              </a:rPr>
              <a:t>KX-UT Series, KX-NT700 and third party SIP phones (SIP hard phones/SIP softphones</a:t>
            </a:r>
            <a:r>
              <a:rPr lang="en-US" altLang="ja-JP" sz="900" dirty="0" smtClean="0">
                <a:solidFill>
                  <a:srgbClr val="595757"/>
                </a:solidFill>
                <a:latin typeface="Arial"/>
                <a:cs typeface="Arial"/>
              </a:rPr>
              <a:t>).</a:t>
            </a:r>
            <a:endParaRPr lang="en-US" altLang="ja-JP" sz="900" dirty="0">
              <a:solidFill>
                <a:srgbClr val="595757"/>
              </a:solidFill>
              <a:latin typeface="Arial"/>
              <a:cs typeface="Arial"/>
            </a:endParaRPr>
          </a:p>
        </p:txBody>
      </p:sp>
      <p:sp>
        <p:nvSpPr>
          <p:cNvPr id="8" name="テキスト ボックス 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47</a:t>
            </a:r>
            <a:endParaRPr kumimoji="1" lang="ja-JP" altLang="en-US" sz="1300" dirty="0">
              <a:solidFill>
                <a:srgbClr val="595757"/>
              </a:solidFill>
              <a:latin typeface="Calibri" pitchFamily="34" charset="0"/>
            </a:endParaRPr>
          </a:p>
        </p:txBody>
      </p:sp>
      <p:sp>
        <p:nvSpPr>
          <p:cNvPr id="9" name="テキスト ボックス 8"/>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Tree>
    <p:extLst>
      <p:ext uri="{BB962C8B-B14F-4D97-AF65-F5344CB8AC3E}">
        <p14:creationId xmlns:p14="http://schemas.microsoft.com/office/powerpoint/2010/main" val="3362962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KX-NS500 Capacity</a:t>
            </a:r>
          </a:p>
        </p:txBody>
      </p:sp>
      <p:sp>
        <p:nvSpPr>
          <p:cNvPr id="5" name="テキスト ボックス 4"/>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
        <p:nvSpPr>
          <p:cNvPr id="6" name="テキスト ボックス 5"/>
          <p:cNvSpPr txBox="1"/>
          <p:nvPr/>
        </p:nvSpPr>
        <p:spPr>
          <a:xfrm>
            <a:off x="179512" y="980728"/>
            <a:ext cx="2952328" cy="307777"/>
          </a:xfrm>
          <a:prstGeom prst="rect">
            <a:avLst/>
          </a:prstGeom>
          <a:noFill/>
        </p:spPr>
        <p:txBody>
          <a:bodyPr wrap="square" rtlCol="0">
            <a:spAutoFit/>
          </a:bodyPr>
          <a:lstStyle/>
          <a:p>
            <a:r>
              <a:rPr lang="en-US" altLang="ja-JP" sz="1400" b="1" dirty="0" smtClean="0">
                <a:solidFill>
                  <a:srgbClr val="595757"/>
                </a:solidFill>
                <a:latin typeface="Arial" pitchFamily="34" charset="0"/>
                <a:cs typeface="Arial" pitchFamily="34" charset="0"/>
              </a:rPr>
              <a:t>Communication Assistant </a:t>
            </a:r>
            <a:endParaRPr kumimoji="1" lang="ja-JP" altLang="en-US" sz="1400" b="1" dirty="0">
              <a:solidFill>
                <a:srgbClr val="595757"/>
              </a:solidFill>
              <a:latin typeface="Arial" pitchFamily="34" charset="0"/>
              <a:cs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053659597"/>
              </p:ext>
            </p:extLst>
          </p:nvPr>
        </p:nvGraphicFramePr>
        <p:xfrm>
          <a:off x="251520" y="1287274"/>
          <a:ext cx="8650707" cy="4619155"/>
        </p:xfrm>
        <a:graphic>
          <a:graphicData uri="http://schemas.openxmlformats.org/drawingml/2006/table">
            <a:tbl>
              <a:tblPr>
                <a:tableStyleId>{5940675A-B579-460E-94D1-54222C63F5DA}</a:tableStyleId>
              </a:tblPr>
              <a:tblGrid>
                <a:gridCol w="992603"/>
                <a:gridCol w="1599685"/>
                <a:gridCol w="1656184"/>
                <a:gridCol w="1728192"/>
                <a:gridCol w="1377898"/>
                <a:gridCol w="1296145"/>
              </a:tblGrid>
              <a:tr h="65253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solidFill>
                      <a:srgbClr val="D6D8E4"/>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solidFill>
                            <a:srgbClr val="000000"/>
                          </a:solidFill>
                          <a:effectLst/>
                          <a:latin typeface="Arial" pitchFamily="34" charset="0"/>
                          <a:cs typeface="Arial" pitchFamily="34" charset="0"/>
                        </a:rPr>
                        <a:t>CA</a:t>
                      </a:r>
                      <a:r>
                        <a:rPr kumimoji="1" lang="ja-JP" altLang="en-US" sz="1000" b="1" u="none" strike="noStrike" cap="none" normalizeH="0" baseline="0" dirty="0" smtClean="0">
                          <a:ln>
                            <a:noFill/>
                          </a:ln>
                          <a:solidFill>
                            <a:srgbClr val="000000"/>
                          </a:solidFill>
                          <a:effectLst/>
                          <a:latin typeface="Arial" pitchFamily="34" charset="0"/>
                          <a:cs typeface="Arial" pitchFamily="34" charset="0"/>
                        </a:rPr>
                        <a:t> </a:t>
                      </a:r>
                      <a:r>
                        <a:rPr kumimoji="1" lang="en-US" altLang="ja-JP" sz="1000" b="1" u="none" strike="noStrike" cap="none" normalizeH="0" baseline="0" dirty="0" smtClean="0">
                          <a:ln>
                            <a:noFill/>
                          </a:ln>
                          <a:solidFill>
                            <a:srgbClr val="000000"/>
                          </a:solidFill>
                          <a:effectLst/>
                          <a:latin typeface="Arial" pitchFamily="34" charset="0"/>
                          <a:cs typeface="Arial" pitchFamily="34" charset="0"/>
                        </a:rPr>
                        <a:t>Basic-Express</a:t>
                      </a:r>
                      <a:endParaRPr kumimoji="1" lang="ja-JP" altLang="en-US" sz="10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endParaRPr>
                    </a:p>
                  </a:txBody>
                  <a:tcPr marL="91434" marR="91434" marT="45652" marB="45652" anchor="ctr" horzOverflow="overflow">
                    <a:solidFill>
                      <a:srgbClr val="D6D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CA</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PRO</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solidFill>
                      <a:srgbClr val="D6D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CA</a:t>
                      </a:r>
                      <a:br>
                        <a:rPr kumimoji="1" lang="en-US" altLang="ja-JP" sz="1000" b="1" u="none" strike="noStrike" cap="none" normalizeH="0" baseline="0" dirty="0" smtClean="0">
                          <a:ln>
                            <a:noFill/>
                          </a:ln>
                          <a:effectLst/>
                          <a:latin typeface="Arial" pitchFamily="34" charset="0"/>
                          <a:cs typeface="Arial" pitchFamily="34" charset="0"/>
                        </a:rPr>
                      </a:br>
                      <a:r>
                        <a:rPr kumimoji="1" lang="en-US" altLang="ja-JP" sz="1000" b="1" u="none" strike="noStrike" cap="none" normalizeH="0" baseline="0" dirty="0" smtClean="0">
                          <a:ln>
                            <a:noFill/>
                          </a:ln>
                          <a:effectLst/>
                          <a:latin typeface="Arial" pitchFamily="34" charset="0"/>
                          <a:cs typeface="Arial" pitchFamily="34" charset="0"/>
                        </a:rPr>
                        <a:t>Operator</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Console</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solidFill>
                      <a:srgbClr val="D6D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CA Supervisor</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solidFill>
                      <a:srgbClr val="D6D8E4"/>
                    </a:solidFill>
                  </a:tcPr>
                </a:tc>
              </a:tr>
              <a:tr h="34873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Maximum</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Users</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Without</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CA</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Server</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240</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240</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128</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4</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r>
              <a:tr h="27807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With</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CA</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Server</a:t>
                      </a:r>
                      <a:endParaRPr kumimoji="1" lang="ja-JP" altLang="en-US" sz="1000" b="1" i="0" u="none" strike="noStrike" cap="none" normalizeH="0" baseline="0" dirty="0" smtClean="0">
                        <a:ln>
                          <a:noFill/>
                        </a:ln>
                        <a:solidFill>
                          <a:srgbClr val="FF0000"/>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416</a:t>
                      </a:r>
                      <a:r>
                        <a:rPr kumimoji="1" lang="en-US" altLang="ja-JP" sz="900" b="0" i="0" u="none" strike="noStrike" cap="none" normalizeH="0" baseline="30000" dirty="0" smtClean="0">
                          <a:ln>
                            <a:noFill/>
                          </a:ln>
                          <a:solidFill>
                            <a:schemeClr val="tx1"/>
                          </a:solidFill>
                          <a:effectLst/>
                          <a:latin typeface="Arial" pitchFamily="34" charset="0"/>
                          <a:ea typeface="MS PGothic" pitchFamily="50" charset="-128"/>
                          <a:cs typeface="Arial" pitchFamily="34" charset="0"/>
                        </a:rPr>
                        <a:t>*1</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416</a:t>
                      </a:r>
                      <a:r>
                        <a:rPr kumimoji="1" lang="en-US" altLang="ja-JP" sz="900" b="0" i="0" u="none" strike="noStrike" cap="none" normalizeH="0" baseline="30000" dirty="0" smtClean="0">
                          <a:ln>
                            <a:noFill/>
                          </a:ln>
                          <a:solidFill>
                            <a:schemeClr val="tx1"/>
                          </a:solidFill>
                          <a:effectLst/>
                          <a:latin typeface="Arial" pitchFamily="34" charset="0"/>
                          <a:ea typeface="MS PGothic" pitchFamily="50" charset="-128"/>
                          <a:cs typeface="Arial" pitchFamily="34" charset="0"/>
                        </a:rPr>
                        <a:t>*1</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128</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128</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r>
              <a:tr h="43002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Activation Key</a:t>
                      </a:r>
                      <a:endParaRPr kumimoji="1" lang="en-US" altLang="ja-JP"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Preinstalled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for all users</a:t>
                      </a:r>
                      <a:endParaRPr kumimoji="1" lang="en-US" altLang="ja-JP"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60-days</a:t>
                      </a:r>
                      <a:r>
                        <a:rPr kumimoji="1" lang="ja-JP" altLang="en-US" sz="1000" u="none" strike="noStrike" cap="none" normalizeH="0" baseline="0" dirty="0" smtClean="0">
                          <a:ln>
                            <a:noFill/>
                          </a:ln>
                          <a:effectLst/>
                          <a:latin typeface="Arial" pitchFamily="34" charset="0"/>
                          <a:cs typeface="Arial" pitchFamily="34" charset="0"/>
                        </a:rPr>
                        <a:t> </a:t>
                      </a:r>
                      <a:r>
                        <a:rPr kumimoji="1" lang="en-US" altLang="ja-JP" sz="1000" u="none" strike="noStrike" cap="none" normalizeH="0" baseline="0" dirty="0" smtClean="0">
                          <a:ln>
                            <a:noFill/>
                          </a:ln>
                          <a:effectLst/>
                          <a:latin typeface="Arial" pitchFamily="34" charset="0"/>
                          <a:cs typeface="Arial" pitchFamily="34" charset="0"/>
                        </a:rPr>
                        <a:t>free trial for 128 users</a:t>
                      </a:r>
                      <a:endParaRPr kumimoji="1" lang="en-US" altLang="ja-JP"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60-days</a:t>
                      </a:r>
                      <a:r>
                        <a:rPr kumimoji="1" lang="ja-JP" altLang="en-US" sz="1000" u="none" strike="noStrike" cap="none" normalizeH="0" baseline="0" dirty="0" smtClean="0">
                          <a:ln>
                            <a:noFill/>
                          </a:ln>
                          <a:effectLst/>
                          <a:latin typeface="Arial" pitchFamily="34" charset="0"/>
                          <a:cs typeface="Arial" pitchFamily="34" charset="0"/>
                        </a:rPr>
                        <a:t> </a:t>
                      </a:r>
                      <a:r>
                        <a:rPr kumimoji="1" lang="en-US" altLang="ja-JP" sz="1000" u="none" strike="noStrike" cap="none" normalizeH="0" baseline="0" dirty="0" smtClean="0">
                          <a:ln>
                            <a:noFill/>
                          </a:ln>
                          <a:effectLst/>
                          <a:latin typeface="Arial" pitchFamily="34" charset="0"/>
                          <a:cs typeface="Arial" pitchFamily="34" charset="0"/>
                        </a:rPr>
                        <a:t>free trial</a:t>
                      </a:r>
                      <a:br>
                        <a:rPr kumimoji="1" lang="en-US" altLang="ja-JP" sz="1000" u="none" strike="noStrike" cap="none" normalizeH="0" baseline="0" dirty="0" smtClean="0">
                          <a:ln>
                            <a:noFill/>
                          </a:ln>
                          <a:effectLst/>
                          <a:latin typeface="Arial" pitchFamily="34" charset="0"/>
                          <a:cs typeface="Arial" pitchFamily="34" charset="0"/>
                        </a:rPr>
                      </a:br>
                      <a:r>
                        <a:rPr kumimoji="1" lang="en-US" altLang="ja-JP" sz="1000" u="none" strike="noStrike" cap="none" normalizeH="0" baseline="0" dirty="0" smtClean="0">
                          <a:ln>
                            <a:noFill/>
                          </a:ln>
                          <a:effectLst/>
                          <a:latin typeface="Arial" pitchFamily="34" charset="0"/>
                          <a:cs typeface="Arial" pitchFamily="34" charset="0"/>
                        </a:rPr>
                        <a:t>for 1 user</a:t>
                      </a:r>
                      <a:endParaRPr kumimoji="1" lang="en-US" altLang="ja-JP"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60-days</a:t>
                      </a:r>
                      <a:r>
                        <a:rPr kumimoji="1" lang="ja-JP" altLang="en-US" sz="1000" u="none" strike="noStrike" cap="none" normalizeH="0" baseline="0" dirty="0" smtClean="0">
                          <a:ln>
                            <a:noFill/>
                          </a:ln>
                          <a:effectLst/>
                          <a:latin typeface="Arial" pitchFamily="34" charset="0"/>
                          <a:cs typeface="Arial" pitchFamily="34" charset="0"/>
                        </a:rPr>
                        <a:t> </a:t>
                      </a:r>
                      <a:r>
                        <a:rPr kumimoji="1" lang="en-US" altLang="ja-JP" sz="1000" u="none" strike="noStrike" cap="none" normalizeH="0" baseline="0" dirty="0" smtClean="0">
                          <a:ln>
                            <a:noFill/>
                          </a:ln>
                          <a:effectLst/>
                          <a:latin typeface="Arial" pitchFamily="34" charset="0"/>
                          <a:cs typeface="Arial" pitchFamily="34" charset="0"/>
                        </a:rPr>
                        <a:t>free trial</a:t>
                      </a:r>
                      <a:br>
                        <a:rPr kumimoji="1" lang="en-US" altLang="ja-JP" sz="1000" u="none" strike="noStrike" cap="none" normalizeH="0" baseline="0" dirty="0" smtClean="0">
                          <a:ln>
                            <a:noFill/>
                          </a:ln>
                          <a:effectLst/>
                          <a:latin typeface="Arial" pitchFamily="34" charset="0"/>
                          <a:cs typeface="Arial" pitchFamily="34" charset="0"/>
                        </a:rPr>
                      </a:br>
                      <a:r>
                        <a:rPr kumimoji="1" lang="en-US" altLang="ja-JP" sz="1000" u="none" strike="noStrike" cap="none" normalizeH="0" baseline="0" dirty="0" smtClean="0">
                          <a:ln>
                            <a:noFill/>
                          </a:ln>
                          <a:effectLst/>
                          <a:latin typeface="Arial" pitchFamily="34" charset="0"/>
                          <a:cs typeface="Arial" pitchFamily="34" charset="0"/>
                        </a:rPr>
                        <a:t>for 1 user</a:t>
                      </a:r>
                      <a:endParaRPr kumimoji="1" lang="en-US" altLang="ja-JP"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r>
              <a:tr h="1880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Automatic Presence</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hMerge="1">
                  <a:txBody>
                    <a:bodyPr/>
                    <a:lstStyle/>
                    <a:p>
                      <a:endParaRPr kumimoji="1" lang="ja-JP" altLang="en-US"/>
                    </a:p>
                  </a:txBody>
                  <a:tcPr/>
                </a:tc>
              </a:tr>
              <a:tr h="1714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Call Contact </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10</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1000</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hMerge="1">
                  <a:txBody>
                    <a:bodyPr/>
                    <a:lstStyle/>
                    <a:p>
                      <a:endParaRPr kumimoji="1" lang="ja-JP" altLang="en-US"/>
                    </a:p>
                  </a:txBody>
                  <a:tcPr/>
                </a:tc>
              </a:tr>
              <a:tr h="2780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Call History</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10</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1000</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hMerge="1">
                  <a:txBody>
                    <a:bodyPr/>
                    <a:lstStyle/>
                    <a:p>
                      <a:endParaRPr kumimoji="1" lang="ja-JP" altLang="en-US"/>
                    </a:p>
                  </a:txBody>
                  <a:tcPr/>
                </a:tc>
              </a:tr>
              <a:tr h="2780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Chat</a:t>
                      </a:r>
                      <a:endParaRPr kumimoji="1" lang="en-US" altLang="ja-JP"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hMerge="1">
                  <a:txBody>
                    <a:bodyPr/>
                    <a:lstStyle/>
                    <a:p>
                      <a:endParaRPr kumimoji="1" lang="ja-JP" altLang="en-US"/>
                    </a:p>
                  </a:txBody>
                  <a:tcPr/>
                </a:tc>
              </a:tr>
              <a:tr h="2780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Conference Features</a:t>
                      </a:r>
                      <a:endParaRPr kumimoji="1" lang="en-US" altLang="ja-JP"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hMerge="1">
                  <a:txBody>
                    <a:bodyPr/>
                    <a:lstStyle/>
                    <a:p>
                      <a:endParaRPr kumimoji="1" lang="ja-JP" altLang="en-US"/>
                    </a:p>
                  </a:txBody>
                  <a:tcPr/>
                </a:tc>
              </a:tr>
              <a:tr h="4635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Flexible Call Handling/</a:t>
                      </a:r>
                      <a:br>
                        <a:rPr kumimoji="1" lang="en-US" altLang="ja-JP" sz="1000" b="1" u="none" strike="noStrike" cap="none" normalizeH="0" baseline="0" dirty="0" smtClean="0">
                          <a:ln>
                            <a:noFill/>
                          </a:ln>
                          <a:effectLst/>
                          <a:latin typeface="Arial" pitchFamily="34" charset="0"/>
                          <a:cs typeface="Arial" pitchFamily="34" charset="0"/>
                        </a:rPr>
                      </a:br>
                      <a:r>
                        <a:rPr kumimoji="1" lang="en-US" altLang="ja-JP" sz="1000" b="1" u="none" strike="noStrike" cap="none" normalizeH="0" baseline="0" dirty="0" smtClean="0">
                          <a:ln>
                            <a:noFill/>
                          </a:ln>
                          <a:effectLst/>
                          <a:latin typeface="Arial" pitchFamily="34" charset="0"/>
                          <a:cs typeface="Arial" pitchFamily="34" charset="0"/>
                        </a:rPr>
                        <a:t>Monitor &amp;</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Seize</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CO</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line </a:t>
                      </a:r>
                      <a:endParaRPr kumimoji="1" lang="en-US" altLang="ja-JP"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0" marB="0" anchor="ctr" horzOverflow="overflow"/>
                </a:tc>
              </a:tr>
              <a:tr h="2780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Listen-in/ Busy Override/Take Over</a:t>
                      </a:r>
                      <a:endParaRPr kumimoji="1" lang="en-US" altLang="ja-JP"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r>
              <a:tr h="29035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Multi Site Communication</a:t>
                      </a:r>
                      <a:r>
                        <a:rPr kumimoji="1" lang="ja-JP" altLang="en-US" sz="1000" b="1" u="none" strike="noStrike" cap="none" normalizeH="0" baseline="0" dirty="0" smtClean="0">
                          <a:ln>
                            <a:noFill/>
                          </a:ln>
                          <a:effectLst/>
                          <a:latin typeface="Arial" pitchFamily="34" charset="0"/>
                          <a:cs typeface="Arial" pitchFamily="34" charset="0"/>
                        </a:rPr>
                        <a:t> </a:t>
                      </a:r>
                      <a:r>
                        <a:rPr kumimoji="1" lang="en-US" altLang="ja-JP" sz="1000" b="1" u="none" strike="noStrike" cap="none" normalizeH="0" baseline="0" dirty="0" smtClean="0">
                          <a:ln>
                            <a:noFill/>
                          </a:ln>
                          <a:effectLst/>
                          <a:latin typeface="Arial" pitchFamily="34" charset="0"/>
                          <a:cs typeface="Arial" pitchFamily="34" charset="0"/>
                        </a:rPr>
                        <a:t>(Networking)</a:t>
                      </a:r>
                      <a:endParaRPr kumimoji="1" lang="en-US" altLang="ja-JP"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hMerge="1">
                  <a:txBody>
                    <a:bodyPr/>
                    <a:lstStyle/>
                    <a:p>
                      <a:endParaRPr kumimoji="1" lang="ja-JP" altLang="en-US"/>
                    </a:p>
                  </a:txBody>
                  <a:tcPr/>
                </a:tc>
              </a:tr>
              <a:tr h="2780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CRM Integration by TAPI</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N/A</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hMerge="1">
                  <a:txBody>
                    <a:bodyPr/>
                    <a:lstStyle/>
                    <a:p>
                      <a:endParaRPr kumimoji="1" lang="ja-JP" altLang="en-US"/>
                    </a:p>
                  </a:txBody>
                  <a:tcPr/>
                </a:tc>
              </a:tr>
              <a:tr h="2780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u="none" strike="noStrike" cap="none" normalizeH="0" baseline="0" dirty="0" smtClean="0">
                          <a:ln>
                            <a:noFill/>
                          </a:ln>
                          <a:effectLst/>
                          <a:latin typeface="Arial" pitchFamily="34" charset="0"/>
                          <a:cs typeface="Arial" pitchFamily="34" charset="0"/>
                        </a:rPr>
                        <a:t>Thin Client Support</a:t>
                      </a:r>
                      <a:endParaRPr kumimoji="1" lang="ja-JP" altLang="en-US" sz="1000" b="1"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u="none" strike="noStrike" cap="none" normalizeH="0" baseline="0" dirty="0" smtClean="0">
                          <a:ln>
                            <a:noFill/>
                          </a:ln>
                          <a:effectLst/>
                          <a:latin typeface="Arial" pitchFamily="34" charset="0"/>
                          <a:cs typeface="Arial" pitchFamily="34" charset="0"/>
                        </a:rPr>
                        <a:t>Yes</a:t>
                      </a:r>
                      <a:endParaRPr kumimoji="1" lang="ja-JP" altLang="en-US" sz="1000" b="0" i="0" u="none" strike="noStrike" cap="none" normalizeH="0" baseline="0" dirty="0" smtClean="0">
                        <a:ln>
                          <a:noFill/>
                        </a:ln>
                        <a:solidFill>
                          <a:srgbClr val="595757"/>
                        </a:solidFill>
                        <a:effectLst/>
                        <a:latin typeface="Arial" pitchFamily="34" charset="0"/>
                        <a:ea typeface="ＭＳ Ｐゴシック" pitchFamily="50" charset="-128"/>
                        <a:cs typeface="Arial" pitchFamily="34" charset="0"/>
                      </a:endParaRPr>
                    </a:p>
                  </a:txBody>
                  <a:tcPr marL="91434" marR="91434" marT="45652" marB="45652" anchor="ctr" horzOverflow="overflow"/>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8" name="テキスト ボックス 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48</a:t>
            </a:r>
            <a:endParaRPr kumimoji="1" lang="ja-JP" altLang="en-US" sz="1300" dirty="0">
              <a:solidFill>
                <a:srgbClr val="595757"/>
              </a:solidFill>
              <a:latin typeface="Calibri" pitchFamily="34" charset="0"/>
            </a:endParaRPr>
          </a:p>
        </p:txBody>
      </p:sp>
      <p:sp>
        <p:nvSpPr>
          <p:cNvPr id="9" name="正方形/長方形 8"/>
          <p:cNvSpPr/>
          <p:nvPr/>
        </p:nvSpPr>
        <p:spPr>
          <a:xfrm>
            <a:off x="179512" y="5955613"/>
            <a:ext cx="3666388" cy="230832"/>
          </a:xfrm>
          <a:prstGeom prst="rect">
            <a:avLst/>
          </a:prstGeom>
        </p:spPr>
        <p:txBody>
          <a:bodyPr wrap="none">
            <a:spAutoFit/>
          </a:bodyPr>
          <a:lstStyle/>
          <a:p>
            <a:r>
              <a:rPr lang="en-US" altLang="ja-JP" sz="900" dirty="0">
                <a:solidFill>
                  <a:srgbClr val="595757"/>
                </a:solidFill>
                <a:latin typeface="Arial" pitchFamily="34" charset="0"/>
                <a:cs typeface="Arial" pitchFamily="34" charset="0"/>
              </a:rPr>
              <a:t>*1 </a:t>
            </a:r>
            <a:r>
              <a:rPr lang="en-US" altLang="ja-JP" sz="900" dirty="0" smtClean="0">
                <a:solidFill>
                  <a:srgbClr val="595757"/>
                </a:solidFill>
                <a:latin typeface="Arial" pitchFamily="34" charset="0"/>
                <a:cs typeface="Arial" pitchFamily="34" charset="0"/>
              </a:rPr>
              <a:t>Can be used by a</a:t>
            </a:r>
            <a:r>
              <a:rPr lang="en-US" altLang="ja-JP" sz="900" dirty="0" smtClean="0">
                <a:solidFill>
                  <a:srgbClr val="595757"/>
                </a:solidFill>
                <a:latin typeface="Arial" pitchFamily="34" charset="0"/>
                <a:ea typeface="ＭＳ Ｐゴシック" pitchFamily="50" charset="-128"/>
                <a:cs typeface="Arial" pitchFamily="34" charset="0"/>
              </a:rPr>
              <a:t>ll extension users. Including IP/DPT(DXDP)/PS.</a:t>
            </a:r>
            <a:endParaRPr lang="ja-JP" altLang="en-US" sz="900" dirty="0">
              <a:solidFill>
                <a:srgbClr val="595757"/>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Hardware Condition</a:t>
            </a:r>
            <a:endParaRPr kumimoji="1" lang="ja-JP" altLang="en-US" sz="3100" b="1" dirty="0">
              <a:solidFill>
                <a:srgbClr val="003065"/>
              </a:solidFill>
              <a:latin typeface="Calibri" pitchFamily="34" charset="0"/>
            </a:endParaRPr>
          </a:p>
        </p:txBody>
      </p:sp>
      <p:sp>
        <p:nvSpPr>
          <p:cNvPr id="4" name="テキスト ボックス 3"/>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49</a:t>
            </a:r>
            <a:endParaRPr kumimoji="1" lang="ja-JP" altLang="en-US" sz="1300" dirty="0">
              <a:solidFill>
                <a:srgbClr val="595757"/>
              </a:solidFill>
              <a:latin typeface="Calibri" pitchFamily="34" charset="0"/>
            </a:endParaRPr>
          </a:p>
        </p:txBody>
      </p:sp>
      <p:graphicFrame>
        <p:nvGraphicFramePr>
          <p:cNvPr id="5" name="Group 38"/>
          <p:cNvGraphicFramePr>
            <a:graphicFrameLocks noGrp="1"/>
          </p:cNvGraphicFramePr>
          <p:nvPr>
            <p:extLst>
              <p:ext uri="{D42A27DB-BD31-4B8C-83A1-F6EECF244321}">
                <p14:modId xmlns:p14="http://schemas.microsoft.com/office/powerpoint/2010/main" val="3864357507"/>
              </p:ext>
            </p:extLst>
          </p:nvPr>
        </p:nvGraphicFramePr>
        <p:xfrm>
          <a:off x="323528" y="1583035"/>
          <a:ext cx="4427537" cy="3618136"/>
        </p:xfrm>
        <a:graphic>
          <a:graphicData uri="http://schemas.openxmlformats.org/drawingml/2006/table">
            <a:tbl>
              <a:tblPr/>
              <a:tblGrid>
                <a:gridCol w="1476375"/>
                <a:gridCol w="2951162"/>
              </a:tblGrid>
              <a:tr h="33379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Item</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8E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Specification</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8E4"/>
                    </a:solidFill>
                  </a:tcPr>
                </a:tc>
              </a:tr>
              <a:tr h="28803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Temperature</a:t>
                      </a: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0</a:t>
                      </a:r>
                      <a:r>
                        <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˚C to 40</a:t>
                      </a:r>
                      <a:r>
                        <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˚C</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Humidity</a:t>
                      </a: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10 % to 90 % (non-condensing)</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Power Input</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100 V AC to 130 V AC: 2.2 A/200 V AC to 240 V AC: 1.3 A; 50 Hz/60 Hz</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Power Consumption (when fully mounted)</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it-IT" altLang="ja-JP" sz="1000" b="0" i="0" u="none" strike="noStrike" cap="none" normalizeH="0" baseline="0" dirty="0" smtClean="0">
                          <a:ln>
                            <a:noFill/>
                          </a:ln>
                          <a:solidFill>
                            <a:schemeClr val="tx1"/>
                          </a:solidFill>
                          <a:effectLst/>
                          <a:latin typeface="Arial" pitchFamily="34" charset="0"/>
                          <a:ea typeface="ＭＳ Ｐゴシック" pitchFamily="50" charset="-128"/>
                        </a:rPr>
                        <a:t>110 W </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External Backup Battery</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External battery port is supported.</a:t>
                      </a: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Memory Backup Duration</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7 years</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Air-cooling method</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FAN</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Dimension</a:t>
                      </a: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pl-PL" altLang="ja-JP" sz="1000" b="0" i="0" u="none" strike="noStrike" cap="none" normalizeH="0" baseline="0" dirty="0" smtClean="0">
                          <a:ln>
                            <a:noFill/>
                          </a:ln>
                          <a:solidFill>
                            <a:schemeClr val="tx1"/>
                          </a:solidFill>
                          <a:effectLst/>
                          <a:latin typeface="Arial" pitchFamily="34" charset="0"/>
                          <a:ea typeface="ＭＳ Ｐゴシック" pitchFamily="50" charset="-128"/>
                        </a:rPr>
                        <a:t>430 mm (W) x 88 mm (H) x 3</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67</a:t>
                      </a:r>
                      <a:r>
                        <a:rPr kumimoji="1" lang="pl-PL" altLang="ja-JP" sz="1000" b="0" i="0" u="none" strike="noStrike" cap="none" normalizeH="0" baseline="0" dirty="0" smtClean="0">
                          <a:ln>
                            <a:noFill/>
                          </a:ln>
                          <a:solidFill>
                            <a:schemeClr val="tx1"/>
                          </a:solidFill>
                          <a:effectLst/>
                          <a:latin typeface="Arial" pitchFamily="34" charset="0"/>
                          <a:ea typeface="ＭＳ Ｐゴシック" pitchFamily="50" charset="-128"/>
                        </a:rPr>
                        <a:t> mm (D)</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Weight </a:t>
                      </a:r>
                    </a:p>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(when fully mounted)</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Under 4.5 kg</a:t>
                      </a:r>
                      <a:endParaRPr kumimoji="1" lang="en-GB" altLang="ja-JP"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2"/>
          <p:cNvSpPr txBox="1">
            <a:spLocks noChangeArrowheads="1"/>
          </p:cNvSpPr>
          <p:nvPr/>
        </p:nvSpPr>
        <p:spPr bwMode="auto">
          <a:xfrm>
            <a:off x="4932040" y="1540173"/>
            <a:ext cx="2430462" cy="319087"/>
          </a:xfrm>
          <a:prstGeom prst="rect">
            <a:avLst/>
          </a:prstGeom>
          <a:noFill/>
          <a:ln>
            <a:noFill/>
          </a:ln>
          <a:effectLst/>
          <a:extLst/>
        </p:spPr>
        <p:txBody>
          <a:bodyPr lIns="72000" tIns="36000" rIns="36000" bIns="36000" anchor="ct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defRPr/>
            </a:pPr>
            <a:r>
              <a:rPr lang="en-US" altLang="ja-JP" sz="1600" dirty="0" smtClean="0">
                <a:solidFill>
                  <a:srgbClr val="003065"/>
                </a:solidFill>
              </a:rPr>
              <a:t>19-inch Rack Mounting</a:t>
            </a:r>
            <a:endParaRPr lang="en-US" altLang="ja-JP" sz="1600" dirty="0" smtClean="0">
              <a:solidFill>
                <a:srgbClr val="003065"/>
              </a:solidFill>
              <a:effectLst>
                <a:outerShdw blurRad="38100" dist="38100" dir="2700000" algn="tl">
                  <a:srgbClr val="C0C0C0"/>
                </a:outerShdw>
              </a:effectLst>
            </a:endParaRPr>
          </a:p>
        </p:txBody>
      </p:sp>
      <p:sp>
        <p:nvSpPr>
          <p:cNvPr id="10" name="テキスト ボックス 9"/>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pic>
        <p:nvPicPr>
          <p:cNvPr id="150530" name="Picture 2"/>
          <p:cNvPicPr>
            <a:picLocks noChangeAspect="1" noChangeArrowheads="1"/>
          </p:cNvPicPr>
          <p:nvPr/>
        </p:nvPicPr>
        <p:blipFill>
          <a:blip r:embed="rId2" cstate="print"/>
          <a:srcRect/>
          <a:stretch>
            <a:fillRect/>
          </a:stretch>
        </p:blipFill>
        <p:spPr bwMode="auto">
          <a:xfrm>
            <a:off x="5414838" y="1844824"/>
            <a:ext cx="2983820" cy="1839423"/>
          </a:xfrm>
          <a:prstGeom prst="rect">
            <a:avLst/>
          </a:prstGeom>
          <a:noFill/>
          <a:ln w="9525">
            <a:noFill/>
            <a:miter lim="800000"/>
            <a:headEnd/>
            <a:tailEnd/>
          </a:ln>
        </p:spPr>
      </p:pic>
      <p:sp>
        <p:nvSpPr>
          <p:cNvPr id="9" name="Rectangle 112"/>
          <p:cNvSpPr>
            <a:spLocks noChangeArrowheads="1"/>
          </p:cNvSpPr>
          <p:nvPr/>
        </p:nvSpPr>
        <p:spPr bwMode="auto">
          <a:xfrm>
            <a:off x="4966882" y="3861048"/>
            <a:ext cx="23718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600" b="1" dirty="0" smtClean="0">
                <a:solidFill>
                  <a:srgbClr val="003065"/>
                </a:solidFill>
                <a:latin typeface="Arial" pitchFamily="34" charset="0"/>
                <a:cs typeface="Arial" pitchFamily="34" charset="0"/>
              </a:rPr>
              <a:t>Wall Mounting</a:t>
            </a:r>
            <a:endParaRPr lang="ja-JP" altLang="en-US" sz="1600" b="1" dirty="0">
              <a:solidFill>
                <a:srgbClr val="003065"/>
              </a:solidFill>
              <a:latin typeface="Arial" pitchFamily="34" charset="0"/>
              <a:cs typeface="Arial" pitchFamily="34" charset="0"/>
            </a:endParaRPr>
          </a:p>
        </p:txBody>
      </p:sp>
      <p:pic>
        <p:nvPicPr>
          <p:cNvPr id="12" name="図 11" descr="illust.png"/>
          <p:cNvPicPr>
            <a:picLocks noChangeAspect="1"/>
          </p:cNvPicPr>
          <p:nvPr/>
        </p:nvPicPr>
        <p:blipFill>
          <a:blip r:embed="rId3" cstate="print"/>
          <a:stretch>
            <a:fillRect/>
          </a:stretch>
        </p:blipFill>
        <p:spPr>
          <a:xfrm>
            <a:off x="5549061" y="4365104"/>
            <a:ext cx="2551331" cy="189382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Product Lineup - Hardware</a:t>
            </a:r>
            <a:endParaRPr kumimoji="1" lang="ja-JP" altLang="en-US" sz="3100" b="1" dirty="0">
              <a:solidFill>
                <a:srgbClr val="003065"/>
              </a:solidFill>
              <a:latin typeface="Calibri" pitchFamily="34" charset="0"/>
            </a:endParaRPr>
          </a:p>
        </p:txBody>
      </p:sp>
      <p:sp>
        <p:nvSpPr>
          <p:cNvPr id="5" name="テキスト ボックス 148"/>
          <p:cNvSpPr txBox="1">
            <a:spLocks noChangeArrowheads="1"/>
          </p:cNvSpPr>
          <p:nvPr/>
        </p:nvSpPr>
        <p:spPr bwMode="auto">
          <a:xfrm>
            <a:off x="251520" y="2459614"/>
            <a:ext cx="3173464"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Option Unit in Main Unit</a:t>
            </a:r>
            <a:endParaRPr lang="en-US" altLang="ja-JP" sz="1400" b="1" dirty="0">
              <a:solidFill>
                <a:srgbClr val="595757"/>
              </a:solidFill>
              <a:latin typeface="Arial" pitchFamily="34" charset="0"/>
              <a:cs typeface="Arial"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587611416"/>
              </p:ext>
            </p:extLst>
          </p:nvPr>
        </p:nvGraphicFramePr>
        <p:xfrm>
          <a:off x="210685" y="2748796"/>
          <a:ext cx="8419824" cy="3920564"/>
        </p:xfrm>
        <a:graphic>
          <a:graphicData uri="http://schemas.openxmlformats.org/drawingml/2006/table">
            <a:tbl>
              <a:tblPr firstRow="1" bandRow="1">
                <a:tableStyleId>{5C22544A-7EE6-4342-B048-85BDC9FD1C3A}</a:tableStyleId>
              </a:tblPr>
              <a:tblGrid>
                <a:gridCol w="1651072"/>
                <a:gridCol w="1512168"/>
                <a:gridCol w="1080120"/>
                <a:gridCol w="2520280"/>
                <a:gridCol w="1656184"/>
              </a:tblGrid>
              <a:tr h="18856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Component</a:t>
                      </a:r>
                      <a:endPar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91430" marR="91430" marT="45715" marB="4571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endParaRPr kumimoji="1" lang="ja-JP"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Model</a:t>
                      </a:r>
                      <a:endPar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91430" marR="91430" marT="45715" marB="4571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91430" marR="91430" marT="45715" marB="4571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Installed</a:t>
                      </a:r>
                      <a:r>
                        <a:rPr kumimoji="1" lang="ja-JP" altLang="en-US" sz="1000" b="1" i="0" u="none" strike="noStrike" cap="none" normalizeH="0" baseline="0" dirty="0" smtClean="0">
                          <a:ln>
                            <a:noFill/>
                          </a:ln>
                          <a:solidFill>
                            <a:schemeClr val="tx1"/>
                          </a:solidFill>
                          <a:effectLst/>
                          <a:latin typeface="Arial"/>
                          <a:ea typeface="ＭＳ Ｐゴシック" pitchFamily="50" charset="-128"/>
                          <a:cs typeface="Arial"/>
                        </a:rPr>
                        <a:t> </a:t>
                      </a: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in</a:t>
                      </a:r>
                      <a:endParaRPr kumimoji="1" lang="ja-JP" altLang="en-US"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DSP</a:t>
                      </a:r>
                    </a:p>
                  </a:txBody>
                  <a:tcPr anchor="ct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DSP S (63 resources)</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KX-NS5110</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VoIP DSP Card (S Type)</a:t>
                      </a:r>
                    </a:p>
                  </a:txBody>
                  <a:tcPr marL="36000" marR="36000" marT="45715" marB="4571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DSP Card Slot</a:t>
                      </a:r>
                      <a:endParaRPr kumimoji="1" lang="ja-JP" altLang="en-US"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108000"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DSP M (127 resources)</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KX-NS5111</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VoIP DSP Card (M Type)</a:t>
                      </a:r>
                    </a:p>
                  </a:txBody>
                  <a:tcPr marL="36000" marR="36000" marT="45715" marB="4571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DSP L (254 resources)</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KX-NS5112</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VoIP DSP Card (L Type)</a:t>
                      </a:r>
                    </a:p>
                  </a:txBody>
                  <a:tcPr marL="36000" marR="36000" marT="45715" marB="4571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Storage Memory</a:t>
                      </a:r>
                    </a:p>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For VM, </a:t>
                      </a:r>
                    </a:p>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ACD Report, SMDR expansion</a:t>
                      </a: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XS (40 hours)</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KX-NS5134</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Storage Memory (XS Type)</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Storage Memory Card Slot</a:t>
                      </a:r>
                    </a:p>
                  </a:txBody>
                  <a:tcPr marL="108000"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45122">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S  (200 hours)</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KX-NS5135</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Storage Memory (S Type)</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32546">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M (400 hours)</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KX-NS5136</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Storage Memory (M Type)</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91978">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Trunk</a:t>
                      </a:r>
                      <a:endParaRPr kumimoji="1" lang="en-US" altLang="ja-JP" sz="1000" b="0" i="0" u="none" strike="noStrike" cap="none" normalizeH="0" baseline="0" dirty="0" smtClean="0">
                        <a:ln>
                          <a:noFill/>
                        </a:ln>
                        <a:solidFill>
                          <a:srgbClr val="000000"/>
                        </a:solidFill>
                        <a:effectLst/>
                        <a:latin typeface="Arial"/>
                        <a:ea typeface="ＭＳ Ｐゴシック" pitchFamily="50" charset="-128"/>
                        <a:cs typeface="Arial"/>
                      </a:endParaRPr>
                    </a:p>
                  </a:txBody>
                  <a:tcPr anchor="ct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LCOT6</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KX-NS5180</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6-Port Analogue Trunk Card</a:t>
                      </a:r>
                    </a:p>
                  </a:txBody>
                  <a:tcPr marL="35997" marR="108000"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Trunk Slot</a:t>
                      </a:r>
                      <a:endParaRPr kumimoji="1" lang="ja-JP" altLang="en-US"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108000"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PRI30/E1</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KX-NS5290CE</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PRI30 / E1 Trunk Card</a:t>
                      </a:r>
                    </a:p>
                  </a:txBody>
                  <a:tcPr marL="35997" marR="108000"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DPH2</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KX-NS5162</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err="1" smtClean="0">
                          <a:ln>
                            <a:noFill/>
                          </a:ln>
                          <a:solidFill>
                            <a:schemeClr val="tx1"/>
                          </a:solidFill>
                          <a:effectLst/>
                          <a:latin typeface="Arial"/>
                          <a:ea typeface="ＭＳ Ｐゴシック" pitchFamily="50" charset="-128"/>
                          <a:cs typeface="Arial"/>
                        </a:rPr>
                        <a:t>Doorphone</a:t>
                      </a: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 Interface Card</a:t>
                      </a:r>
                    </a:p>
                  </a:txBody>
                  <a:tcPr marL="35997" marR="108000"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54250">
                <a:tc row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Extension</a:t>
                      </a:r>
                    </a:p>
                  </a:txBody>
                  <a:tcPr anchor="ct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DHLC4</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KX-NS5170</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4-Port Digital Hybrid Extension Card</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5">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Extension Slot</a:t>
                      </a:r>
                      <a:endParaRPr kumimoji="1" lang="ja-JP" altLang="en-US"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108000"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41674">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DLC8</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KX-NS5171</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8-Port Digital Hybrid Extension Card</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2909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DLC16</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KX-NS5172</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16-Port Digital Hybrid Extension Card</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49814">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MCSLC8</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KX-NS5173</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8-Port  SLT Card</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MCSLC16</a:t>
                      </a: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KX-NS5174</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16-Port  SLT Card</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Expansion Master Card</a:t>
                      </a: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EXP-M</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KX-NS5130</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kern="1200" baseline="0" dirty="0" smtClean="0">
                          <a:solidFill>
                            <a:schemeClr val="tx1"/>
                          </a:solidFill>
                          <a:latin typeface="Arial"/>
                          <a:ea typeface="+mn-ea"/>
                          <a:cs typeface="Arial"/>
                        </a:rPr>
                        <a:t>3-ports Expansion Master Card </a:t>
                      </a: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EXP-M Slot</a:t>
                      </a:r>
                      <a:endParaRPr kumimoji="1" lang="ja-JP" altLang="en-US"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108000" marR="35996" marT="35995" marB="3599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27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Remote Modem</a:t>
                      </a: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RMT</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KX-TDA0196</a:t>
                      </a:r>
                    </a:p>
                  </a:txBody>
                  <a:tcPr marL="35996" marR="35996"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Remote Modem Card</a:t>
                      </a:r>
                    </a:p>
                  </a:txBody>
                  <a:tcPr marL="35996" marR="108000" marT="35995" marB="3599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RMT Slot</a:t>
                      </a:r>
                      <a:endParaRPr kumimoji="1" lang="ja-JP" altLang="en-US"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108000" marR="35996" marT="35995" marB="3599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8" name="テキスト ボックス 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50</a:t>
            </a:r>
            <a:endParaRPr kumimoji="1" lang="ja-JP" altLang="en-US" sz="1300" dirty="0">
              <a:solidFill>
                <a:srgbClr val="595757"/>
              </a:solidFill>
              <a:latin typeface="Calibri" pitchFamily="34" charset="0"/>
            </a:endParaRPr>
          </a:p>
        </p:txBody>
      </p:sp>
      <p:sp>
        <p:nvSpPr>
          <p:cNvPr id="9" name="テキスト ボックス 148"/>
          <p:cNvSpPr txBox="1">
            <a:spLocks noChangeArrowheads="1"/>
          </p:cNvSpPr>
          <p:nvPr/>
        </p:nvSpPr>
        <p:spPr bwMode="auto">
          <a:xfrm>
            <a:off x="251520" y="908720"/>
            <a:ext cx="3173464"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Main Unit KX-NS500</a:t>
            </a:r>
            <a:endParaRPr lang="en-US" altLang="ja-JP" sz="1400" b="1" dirty="0">
              <a:solidFill>
                <a:srgbClr val="595757"/>
              </a:solidFill>
              <a:latin typeface="Arial" pitchFamily="34" charset="0"/>
              <a:cs typeface="Arial" pitchFamily="34" charset="0"/>
            </a:endParaRPr>
          </a:p>
        </p:txBody>
      </p:sp>
      <p:sp>
        <p:nvSpPr>
          <p:cNvPr id="13" name="正方形/長方形 3"/>
          <p:cNvSpPr>
            <a:spLocks noChangeArrowheads="1"/>
          </p:cNvSpPr>
          <p:nvPr/>
        </p:nvSpPr>
        <p:spPr bwMode="auto">
          <a:xfrm>
            <a:off x="5508104" y="1052736"/>
            <a:ext cx="3240360" cy="1477328"/>
          </a:xfrm>
          <a:prstGeom prst="rect">
            <a:avLst/>
          </a:prstGeom>
          <a:noFill/>
          <a:ln w="9525">
            <a:noFill/>
            <a:miter lim="800000"/>
            <a:headEnd/>
            <a:tailEnd/>
          </a:ln>
        </p:spPr>
        <p:txBody>
          <a:bodyPr wrap="square">
            <a:spAutoFit/>
          </a:bodyPr>
          <a:lstStyle/>
          <a:p>
            <a:r>
              <a:rPr lang="en-US" altLang="ja-JP" sz="1000" dirty="0">
                <a:solidFill>
                  <a:schemeClr val="tx1"/>
                </a:solidFill>
                <a:latin typeface="Arial" pitchFamily="34" charset="0"/>
                <a:cs typeface="Arial" pitchFamily="34" charset="0"/>
              </a:rPr>
              <a:t>A. </a:t>
            </a:r>
            <a:r>
              <a:rPr lang="en-US" altLang="ja-JP" sz="1000" dirty="0" smtClean="0">
                <a:latin typeface="Arial" pitchFamily="34" charset="0"/>
                <a:cs typeface="Arial" pitchFamily="34" charset="0"/>
              </a:rPr>
              <a:t>Front cover plate for the EXP-M Slot</a:t>
            </a:r>
            <a:endParaRPr lang="en-US" altLang="ja-JP" sz="1000" b="0" dirty="0">
              <a:solidFill>
                <a:schemeClr val="tx1"/>
              </a:solidFill>
              <a:latin typeface="Arial" pitchFamily="34" charset="0"/>
              <a:cs typeface="Arial" pitchFamily="34" charset="0"/>
            </a:endParaRPr>
          </a:p>
          <a:p>
            <a:r>
              <a:rPr lang="en-US" altLang="ja-JP" sz="1000" dirty="0">
                <a:solidFill>
                  <a:schemeClr val="tx1"/>
                </a:solidFill>
                <a:latin typeface="Arial" pitchFamily="34" charset="0"/>
                <a:cs typeface="Arial" pitchFamily="34" charset="0"/>
              </a:rPr>
              <a:t>B. </a:t>
            </a:r>
            <a:r>
              <a:rPr lang="en-US" altLang="ja-JP" sz="1000" dirty="0" smtClean="0">
                <a:latin typeface="Arial" pitchFamily="34" charset="0"/>
                <a:cs typeface="Arial" pitchFamily="34" charset="0"/>
              </a:rPr>
              <a:t>Front cover plates for Trunk/Doorphone Card Slots</a:t>
            </a:r>
            <a:endParaRPr lang="en-US" altLang="ja-JP" sz="1000" b="0" dirty="0">
              <a:solidFill>
                <a:schemeClr val="tx1"/>
              </a:solidFill>
              <a:latin typeface="Arial" pitchFamily="34" charset="0"/>
              <a:cs typeface="Arial" pitchFamily="34" charset="0"/>
            </a:endParaRPr>
          </a:p>
          <a:p>
            <a:r>
              <a:rPr lang="en-US" altLang="ja-JP" sz="1000" dirty="0">
                <a:solidFill>
                  <a:schemeClr val="tx1"/>
                </a:solidFill>
                <a:latin typeface="Arial" pitchFamily="34" charset="0"/>
                <a:cs typeface="Arial" pitchFamily="34" charset="0"/>
              </a:rPr>
              <a:t>C. </a:t>
            </a:r>
            <a:r>
              <a:rPr lang="en-US" altLang="ja-JP" sz="1000" dirty="0" smtClean="0">
                <a:latin typeface="Arial" pitchFamily="34" charset="0"/>
                <a:cs typeface="Arial" pitchFamily="34" charset="0"/>
              </a:rPr>
              <a:t>Front cover plates for the Extension Card Slots</a:t>
            </a:r>
            <a:endParaRPr lang="en-US" altLang="ja-JP" sz="1000" b="0" dirty="0">
              <a:solidFill>
                <a:schemeClr val="tx1"/>
              </a:solidFill>
              <a:latin typeface="Arial" pitchFamily="34" charset="0"/>
              <a:cs typeface="Arial" pitchFamily="34" charset="0"/>
            </a:endParaRPr>
          </a:p>
          <a:p>
            <a:r>
              <a:rPr lang="en-US" altLang="ja-JP" sz="1000" dirty="0">
                <a:solidFill>
                  <a:schemeClr val="tx1"/>
                </a:solidFill>
                <a:latin typeface="Arial" pitchFamily="34" charset="0"/>
                <a:cs typeface="Arial" pitchFamily="34" charset="0"/>
              </a:rPr>
              <a:t>D. </a:t>
            </a:r>
            <a:r>
              <a:rPr lang="en-US" altLang="ja-JP" sz="1000" dirty="0" smtClean="0">
                <a:latin typeface="Arial" pitchFamily="34" charset="0"/>
                <a:cs typeface="Arial" pitchFamily="34" charset="0"/>
              </a:rPr>
              <a:t>Extension Card Slot</a:t>
            </a:r>
            <a:endParaRPr lang="en-US" altLang="ja-JP" sz="1000" b="0" dirty="0">
              <a:solidFill>
                <a:schemeClr val="tx1"/>
              </a:solidFill>
              <a:latin typeface="Arial" pitchFamily="34" charset="0"/>
              <a:cs typeface="Arial" pitchFamily="34" charset="0"/>
            </a:endParaRPr>
          </a:p>
          <a:p>
            <a:r>
              <a:rPr lang="en-US" altLang="ja-JP" sz="1000" dirty="0">
                <a:solidFill>
                  <a:schemeClr val="tx1"/>
                </a:solidFill>
                <a:latin typeface="Arial" pitchFamily="34" charset="0"/>
                <a:cs typeface="Arial" pitchFamily="34" charset="0"/>
              </a:rPr>
              <a:t>E. </a:t>
            </a:r>
            <a:r>
              <a:rPr lang="en-US" altLang="ja-JP" sz="1000" dirty="0" smtClean="0">
                <a:latin typeface="Arial" pitchFamily="34" charset="0"/>
                <a:cs typeface="Arial" pitchFamily="34" charset="0"/>
              </a:rPr>
              <a:t>Trunk/Doorphone Card Slot</a:t>
            </a:r>
            <a:endParaRPr lang="en-US" altLang="ja-JP" sz="1000" b="0" dirty="0">
              <a:solidFill>
                <a:schemeClr val="tx1"/>
              </a:solidFill>
              <a:latin typeface="Arial" pitchFamily="34" charset="0"/>
              <a:cs typeface="Arial" pitchFamily="34" charset="0"/>
            </a:endParaRPr>
          </a:p>
          <a:p>
            <a:r>
              <a:rPr lang="en-US" altLang="ja-JP" sz="1000" dirty="0">
                <a:solidFill>
                  <a:schemeClr val="tx1"/>
                </a:solidFill>
                <a:latin typeface="Arial" pitchFamily="34" charset="0"/>
                <a:cs typeface="Arial" pitchFamily="34" charset="0"/>
              </a:rPr>
              <a:t>F. </a:t>
            </a:r>
            <a:r>
              <a:rPr lang="en-US" altLang="ja-JP" sz="1000" dirty="0" smtClean="0">
                <a:latin typeface="Arial" pitchFamily="34" charset="0"/>
                <a:cs typeface="Arial" pitchFamily="34" charset="0"/>
              </a:rPr>
              <a:t>EXP-M Card Slot</a:t>
            </a:r>
            <a:endParaRPr lang="en-US" altLang="ja-JP" sz="1000" b="0" dirty="0">
              <a:solidFill>
                <a:schemeClr val="tx1"/>
              </a:solidFill>
              <a:latin typeface="Arial" pitchFamily="34" charset="0"/>
              <a:cs typeface="Arial" pitchFamily="34" charset="0"/>
            </a:endParaRPr>
          </a:p>
          <a:p>
            <a:r>
              <a:rPr lang="en-US" altLang="ja-JP" sz="1000" dirty="0">
                <a:solidFill>
                  <a:schemeClr val="tx1"/>
                </a:solidFill>
                <a:latin typeface="Arial" pitchFamily="34" charset="0"/>
                <a:cs typeface="Arial" pitchFamily="34" charset="0"/>
              </a:rPr>
              <a:t>G. </a:t>
            </a:r>
            <a:r>
              <a:rPr lang="en-US" altLang="ja-JP" sz="1000" dirty="0" smtClean="0">
                <a:latin typeface="Arial" pitchFamily="34" charset="0"/>
                <a:cs typeface="Arial" pitchFamily="34" charset="0"/>
              </a:rPr>
              <a:t>SD Card Slot</a:t>
            </a:r>
            <a:endParaRPr lang="en-US" altLang="ja-JP" sz="1000" b="0" dirty="0">
              <a:solidFill>
                <a:schemeClr val="tx1"/>
              </a:solidFill>
              <a:latin typeface="Arial" pitchFamily="34" charset="0"/>
              <a:cs typeface="Arial" pitchFamily="34" charset="0"/>
            </a:endParaRPr>
          </a:p>
          <a:p>
            <a:r>
              <a:rPr lang="en-US" altLang="ja-JP" sz="1000" dirty="0">
                <a:solidFill>
                  <a:schemeClr val="tx1"/>
                </a:solidFill>
                <a:latin typeface="Arial" pitchFamily="34" charset="0"/>
                <a:cs typeface="Arial" pitchFamily="34" charset="0"/>
              </a:rPr>
              <a:t>H. </a:t>
            </a:r>
            <a:r>
              <a:rPr lang="en-US" altLang="ja-JP" sz="1000" dirty="0" smtClean="0">
                <a:latin typeface="Arial" pitchFamily="34" charset="0"/>
                <a:cs typeface="Arial" pitchFamily="34" charset="0"/>
              </a:rPr>
              <a:t>DSP Card Slot</a:t>
            </a:r>
          </a:p>
          <a:p>
            <a:r>
              <a:rPr lang="en-US" altLang="ja-JP" sz="1000" dirty="0" smtClean="0">
                <a:latin typeface="Arial" pitchFamily="34" charset="0"/>
                <a:cs typeface="Arial" pitchFamily="34" charset="0"/>
              </a:rPr>
              <a:t>I. RMT Card Slot</a:t>
            </a:r>
            <a:endParaRPr lang="ja-JP" altLang="en-US" sz="1000" dirty="0">
              <a:solidFill>
                <a:schemeClr val="tx1"/>
              </a:solidFill>
              <a:latin typeface="Arial" pitchFamily="34" charset="0"/>
              <a:cs typeface="Arial" pitchFamily="34" charset="0"/>
            </a:endParaRPr>
          </a:p>
        </p:txBody>
      </p:sp>
      <p:sp>
        <p:nvSpPr>
          <p:cNvPr id="15" name="テキスト ボックス 14"/>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pic>
        <p:nvPicPr>
          <p:cNvPr id="150530" name="Picture 2"/>
          <p:cNvPicPr>
            <a:picLocks noChangeAspect="1" noChangeArrowheads="1"/>
          </p:cNvPicPr>
          <p:nvPr/>
        </p:nvPicPr>
        <p:blipFill>
          <a:blip r:embed="rId2" cstate="print"/>
          <a:srcRect/>
          <a:stretch>
            <a:fillRect/>
          </a:stretch>
        </p:blipFill>
        <p:spPr bwMode="auto">
          <a:xfrm>
            <a:off x="611561" y="1196752"/>
            <a:ext cx="1872207" cy="1091721"/>
          </a:xfrm>
          <a:prstGeom prst="rect">
            <a:avLst/>
          </a:prstGeom>
          <a:noFill/>
          <a:ln w="9525">
            <a:noFill/>
            <a:miter lim="800000"/>
            <a:headEnd/>
            <a:tailEnd/>
          </a:ln>
        </p:spPr>
      </p:pic>
      <p:pic>
        <p:nvPicPr>
          <p:cNvPr id="150531" name="Picture 3"/>
          <p:cNvPicPr>
            <a:picLocks noChangeAspect="1" noChangeArrowheads="1"/>
          </p:cNvPicPr>
          <p:nvPr/>
        </p:nvPicPr>
        <p:blipFill>
          <a:blip r:embed="rId3" cstate="print"/>
          <a:srcRect/>
          <a:stretch>
            <a:fillRect/>
          </a:stretch>
        </p:blipFill>
        <p:spPr bwMode="auto">
          <a:xfrm>
            <a:off x="3592936" y="1052736"/>
            <a:ext cx="1483120" cy="144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274062" y="1628800"/>
            <a:ext cx="8618418" cy="5056138"/>
            <a:chOff x="274062" y="1628800"/>
            <a:chExt cx="8618418" cy="5056138"/>
          </a:xfrm>
        </p:grpSpPr>
        <p:pic>
          <p:nvPicPr>
            <p:cNvPr id="19" name="図 18" descr="RING.png"/>
            <p:cNvPicPr>
              <a:picLocks noChangeAspect="1"/>
            </p:cNvPicPr>
            <p:nvPr/>
          </p:nvPicPr>
          <p:blipFill>
            <a:blip r:embed="rId2" cstate="print"/>
            <a:stretch>
              <a:fillRect/>
            </a:stretch>
          </p:blipFill>
          <p:spPr>
            <a:xfrm>
              <a:off x="274062" y="1628800"/>
              <a:ext cx="8618418" cy="5056138"/>
            </a:xfrm>
            <a:prstGeom prst="rect">
              <a:avLst/>
            </a:prstGeom>
          </p:spPr>
        </p:pic>
        <p:sp>
          <p:nvSpPr>
            <p:cNvPr id="34" name="テキスト ボックス 33"/>
            <p:cNvSpPr txBox="1"/>
            <p:nvPr/>
          </p:nvSpPr>
          <p:spPr>
            <a:xfrm>
              <a:off x="4860032" y="2519565"/>
              <a:ext cx="1728192" cy="507831"/>
            </a:xfrm>
            <a:prstGeom prst="rect">
              <a:avLst/>
            </a:prstGeom>
            <a:noFill/>
          </p:spPr>
          <p:txBody>
            <a:bodyPr wrap="square" rtlCol="0">
              <a:spAutoFit/>
            </a:bodyPr>
            <a:lstStyle/>
            <a:p>
              <a:pPr algn="ctr"/>
              <a:r>
                <a:rPr lang="en-US" altLang="ja-JP" sz="1350" dirty="0" smtClean="0">
                  <a:solidFill>
                    <a:srgbClr val="003065"/>
                  </a:solidFill>
                  <a:latin typeface="Arial" pitchFamily="34" charset="0"/>
                  <a:cs typeface="Arial" pitchFamily="34" charset="0"/>
                </a:rPr>
                <a:t>Preinstalled</a:t>
              </a:r>
              <a:r>
                <a:rPr lang="ja-JP" altLang="en-US" sz="1350" dirty="0" smtClean="0">
                  <a:solidFill>
                    <a:srgbClr val="003065"/>
                  </a:solidFill>
                  <a:latin typeface="Arial" pitchFamily="34" charset="0"/>
                  <a:cs typeface="Arial" pitchFamily="34" charset="0"/>
                </a:rPr>
                <a:t> </a:t>
              </a:r>
              <a:r>
                <a:rPr lang="en-US" altLang="ja-JP" sz="1350" dirty="0" smtClean="0">
                  <a:solidFill>
                    <a:srgbClr val="003065"/>
                  </a:solidFill>
                  <a:latin typeface="Arial" pitchFamily="34" charset="0"/>
                  <a:cs typeface="Arial" pitchFamily="34" charset="0"/>
                </a:rPr>
                <a:t>Activation Keys</a:t>
              </a:r>
              <a:endParaRPr lang="ja-JP" altLang="en-US" sz="1350" dirty="0" smtClean="0">
                <a:solidFill>
                  <a:srgbClr val="003065"/>
                </a:solidFill>
                <a:latin typeface="Arial" pitchFamily="34" charset="0"/>
                <a:cs typeface="Arial" pitchFamily="34" charset="0"/>
              </a:endParaRPr>
            </a:p>
          </p:txBody>
        </p:sp>
        <p:sp>
          <p:nvSpPr>
            <p:cNvPr id="37" name="テキスト ボックス 36"/>
            <p:cNvSpPr txBox="1"/>
            <p:nvPr/>
          </p:nvSpPr>
          <p:spPr>
            <a:xfrm>
              <a:off x="2637309" y="2526690"/>
              <a:ext cx="1584176" cy="523220"/>
            </a:xfrm>
            <a:prstGeom prst="rect">
              <a:avLst/>
            </a:prstGeom>
            <a:noFill/>
          </p:spPr>
          <p:txBody>
            <a:bodyPr wrap="square" rtlCol="0">
              <a:spAutoFit/>
            </a:bodyPr>
            <a:lstStyle/>
            <a:p>
              <a:pPr algn="ctr"/>
              <a:r>
                <a:rPr lang="en-US" altLang="ja-JP" sz="1350" dirty="0" smtClean="0">
                  <a:solidFill>
                    <a:srgbClr val="003065"/>
                  </a:solidFill>
                  <a:latin typeface="Arial" pitchFamily="34" charset="0"/>
                  <a:cs typeface="Arial" pitchFamily="34" charset="0"/>
                </a:rPr>
                <a:t>Smart Hybrid System</a:t>
              </a:r>
              <a:endParaRPr kumimoji="1" lang="ja-JP" altLang="en-US" sz="1350" dirty="0">
                <a:solidFill>
                  <a:srgbClr val="003065"/>
                </a:solidFill>
                <a:latin typeface="Arial" pitchFamily="34" charset="0"/>
                <a:cs typeface="Arial" pitchFamily="34" charset="0"/>
              </a:endParaRPr>
            </a:p>
          </p:txBody>
        </p:sp>
        <p:sp>
          <p:nvSpPr>
            <p:cNvPr id="40" name="テキスト ボックス 39"/>
            <p:cNvSpPr txBox="1"/>
            <p:nvPr/>
          </p:nvSpPr>
          <p:spPr>
            <a:xfrm>
              <a:off x="611560" y="3356992"/>
              <a:ext cx="1584176" cy="523220"/>
            </a:xfrm>
            <a:prstGeom prst="rect">
              <a:avLst/>
            </a:prstGeom>
            <a:noFill/>
          </p:spPr>
          <p:txBody>
            <a:bodyPr wrap="square" rtlCol="0">
              <a:spAutoFit/>
            </a:bodyPr>
            <a:lstStyle/>
            <a:p>
              <a:pPr algn="ctr">
                <a:defRPr/>
              </a:pPr>
              <a:r>
                <a:rPr lang="en-US" altLang="ja-JP" sz="1350" dirty="0" smtClean="0">
                  <a:solidFill>
                    <a:srgbClr val="003065"/>
                  </a:solidFill>
                  <a:latin typeface="Arial" pitchFamily="34" charset="0"/>
                  <a:cs typeface="Arial" pitchFamily="34" charset="0"/>
                </a:rPr>
                <a:t>Call Centre Solution</a:t>
              </a:r>
            </a:p>
          </p:txBody>
        </p:sp>
        <p:sp>
          <p:nvSpPr>
            <p:cNvPr id="43" name="テキスト ボックス 42"/>
            <p:cNvSpPr txBox="1"/>
            <p:nvPr/>
          </p:nvSpPr>
          <p:spPr>
            <a:xfrm>
              <a:off x="6948264" y="3356992"/>
              <a:ext cx="1584176" cy="523220"/>
            </a:xfrm>
            <a:prstGeom prst="rect">
              <a:avLst/>
            </a:prstGeom>
            <a:noFill/>
          </p:spPr>
          <p:txBody>
            <a:bodyPr wrap="square" rtlCol="0">
              <a:spAutoFit/>
            </a:bodyPr>
            <a:lstStyle/>
            <a:p>
              <a:pPr algn="ctr"/>
              <a:r>
                <a:rPr lang="en-US" altLang="ja-JP" sz="1350" dirty="0" smtClean="0">
                  <a:solidFill>
                    <a:srgbClr val="003065"/>
                  </a:solidFill>
                  <a:latin typeface="Arial" pitchFamily="34" charset="0"/>
                  <a:cs typeface="Arial" pitchFamily="34" charset="0"/>
                </a:rPr>
                <a:t>One Numbered Extension</a:t>
              </a:r>
              <a:endParaRPr lang="ja-JP" altLang="en-US" sz="1350" dirty="0">
                <a:solidFill>
                  <a:srgbClr val="003065"/>
                </a:solidFill>
                <a:latin typeface="Arial" pitchFamily="34" charset="0"/>
                <a:cs typeface="Arial" pitchFamily="34" charset="0"/>
              </a:endParaRPr>
            </a:p>
          </p:txBody>
        </p:sp>
        <p:sp>
          <p:nvSpPr>
            <p:cNvPr id="46" name="テキスト ボックス 45"/>
            <p:cNvSpPr txBox="1"/>
            <p:nvPr/>
          </p:nvSpPr>
          <p:spPr>
            <a:xfrm>
              <a:off x="1307257" y="5301208"/>
              <a:ext cx="1584176" cy="523220"/>
            </a:xfrm>
            <a:prstGeom prst="rect">
              <a:avLst/>
            </a:prstGeom>
            <a:noFill/>
          </p:spPr>
          <p:txBody>
            <a:bodyPr wrap="square" rtlCol="0">
              <a:spAutoFit/>
            </a:bodyPr>
            <a:lstStyle/>
            <a:p>
              <a:pPr algn="ctr">
                <a:defRPr/>
              </a:pPr>
              <a:r>
                <a:rPr lang="en-US" altLang="ja-JP" sz="1350" dirty="0" smtClean="0">
                  <a:solidFill>
                    <a:srgbClr val="003065"/>
                  </a:solidFill>
                  <a:latin typeface="Arial" pitchFamily="34" charset="0"/>
                  <a:cs typeface="Arial" pitchFamily="34" charset="0"/>
                </a:rPr>
                <a:t>Simplified</a:t>
              </a:r>
              <a:r>
                <a:rPr lang="ja-JP" altLang="en-US" sz="1350" dirty="0" smtClean="0">
                  <a:solidFill>
                    <a:srgbClr val="003065"/>
                  </a:solidFill>
                  <a:latin typeface="Arial" pitchFamily="34" charset="0"/>
                  <a:cs typeface="Arial" pitchFamily="34" charset="0"/>
                </a:rPr>
                <a:t> </a:t>
              </a:r>
              <a:r>
                <a:rPr lang="en-US" altLang="ja-JP" sz="1350" dirty="0" smtClean="0">
                  <a:solidFill>
                    <a:srgbClr val="003065"/>
                  </a:solidFill>
                  <a:latin typeface="Arial" pitchFamily="34" charset="0"/>
                  <a:cs typeface="Arial" pitchFamily="34" charset="0"/>
                </a:rPr>
                <a:t>Maintenance</a:t>
              </a:r>
              <a:endParaRPr lang="ja-JP" altLang="en-US" sz="1350" dirty="0" smtClean="0">
                <a:solidFill>
                  <a:srgbClr val="003065"/>
                </a:solidFill>
                <a:latin typeface="Arial" pitchFamily="34" charset="0"/>
                <a:cs typeface="Arial" pitchFamily="34" charset="0"/>
              </a:endParaRPr>
            </a:p>
          </p:txBody>
        </p:sp>
        <p:sp>
          <p:nvSpPr>
            <p:cNvPr id="49" name="テキスト ボックス 48"/>
            <p:cNvSpPr txBox="1"/>
            <p:nvPr/>
          </p:nvSpPr>
          <p:spPr>
            <a:xfrm>
              <a:off x="6228184" y="5301208"/>
              <a:ext cx="1656184" cy="523220"/>
            </a:xfrm>
            <a:prstGeom prst="rect">
              <a:avLst/>
            </a:prstGeom>
            <a:noFill/>
          </p:spPr>
          <p:txBody>
            <a:bodyPr wrap="square" rtlCol="0">
              <a:spAutoFit/>
            </a:bodyPr>
            <a:lstStyle/>
            <a:p>
              <a:pPr algn="ctr">
                <a:defRPr/>
              </a:pPr>
              <a:r>
                <a:rPr lang="en-US" altLang="ja-JP" sz="1350" dirty="0" smtClean="0">
                  <a:solidFill>
                    <a:srgbClr val="003065"/>
                  </a:solidFill>
                  <a:latin typeface="Arial" pitchFamily="34" charset="0"/>
                  <a:cs typeface="Arial" pitchFamily="34" charset="0"/>
                </a:rPr>
                <a:t>Built-in Voice Mail/</a:t>
              </a:r>
            </a:p>
            <a:p>
              <a:pPr algn="ctr">
                <a:defRPr/>
              </a:pPr>
              <a:r>
                <a:rPr lang="en-US" altLang="ja-JP" sz="1350" dirty="0" smtClean="0">
                  <a:solidFill>
                    <a:srgbClr val="003065"/>
                  </a:solidFill>
                  <a:latin typeface="Arial" pitchFamily="34" charset="0"/>
                  <a:cs typeface="Arial" pitchFamily="34" charset="0"/>
                </a:rPr>
                <a:t>UC Server</a:t>
              </a:r>
            </a:p>
          </p:txBody>
        </p:sp>
      </p:grpSp>
      <p:sp>
        <p:nvSpPr>
          <p:cNvPr id="4" name="テキスト ボックス 3"/>
          <p:cNvSpPr txBox="1"/>
          <p:nvPr/>
        </p:nvSpPr>
        <p:spPr>
          <a:xfrm>
            <a:off x="107504" y="404664"/>
            <a:ext cx="8928992" cy="584775"/>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One Package Platform for Your Business</a:t>
            </a:r>
            <a:endParaRPr lang="ja-JP" altLang="en-US" sz="3100" b="1" dirty="0">
              <a:solidFill>
                <a:srgbClr val="003065"/>
              </a:solidFill>
              <a:cs typeface="Arial" pitchFamily="34" charset="0"/>
            </a:endParaRPr>
          </a:p>
        </p:txBody>
      </p:sp>
      <p:sp>
        <p:nvSpPr>
          <p:cNvPr id="5" name="テキスト ボックス 4"/>
          <p:cNvSpPr txBox="1"/>
          <p:nvPr/>
        </p:nvSpPr>
        <p:spPr>
          <a:xfrm>
            <a:off x="251520" y="980728"/>
            <a:ext cx="8640960" cy="523220"/>
          </a:xfrm>
          <a:prstGeom prst="rect">
            <a:avLst/>
          </a:prstGeom>
          <a:noFill/>
        </p:spPr>
        <p:txBody>
          <a:bodyPr wrap="square" rtlCol="0">
            <a:spAutoFit/>
          </a:bodyPr>
          <a:lstStyle/>
          <a:p>
            <a:r>
              <a:rPr lang="en-US" altLang="ja-JP" sz="1400" dirty="0" smtClean="0">
                <a:solidFill>
                  <a:srgbClr val="595757"/>
                </a:solidFill>
                <a:latin typeface="Arial" pitchFamily="34" charset="0"/>
                <a:cs typeface="Arial" pitchFamily="34" charset="0"/>
              </a:rPr>
              <a:t>The KX-NS500 is a Smart Hybrid PBX suitable for small to medium sized offices. It enables you to provide various solutions with its built-in functions.</a:t>
            </a:r>
            <a:endParaRPr lang="en-US" altLang="ja-JP" sz="1400" dirty="0">
              <a:solidFill>
                <a:srgbClr val="595757"/>
              </a:solidFill>
              <a:latin typeface="Arial" pitchFamily="34" charset="0"/>
              <a:cs typeface="Arial" pitchFamily="34" charset="0"/>
            </a:endParaRPr>
          </a:p>
        </p:txBody>
      </p:sp>
      <p:cxnSp>
        <p:nvCxnSpPr>
          <p:cNvPr id="18" name="直線コネクタ 17"/>
          <p:cNvCxnSpPr/>
          <p:nvPr/>
        </p:nvCxnSpPr>
        <p:spPr>
          <a:xfrm>
            <a:off x="121187" y="1556792"/>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21" name="テキスト ボックス 148"/>
          <p:cNvSpPr txBox="1">
            <a:spLocks noChangeArrowheads="1"/>
          </p:cNvSpPr>
          <p:nvPr/>
        </p:nvSpPr>
        <p:spPr bwMode="auto">
          <a:xfrm>
            <a:off x="2987824" y="4140369"/>
            <a:ext cx="3096344" cy="584775"/>
          </a:xfrm>
          <a:prstGeom prst="rect">
            <a:avLst/>
          </a:prstGeom>
          <a:noFill/>
          <a:ln w="9525">
            <a:noFill/>
            <a:miter lim="800000"/>
            <a:headEnd/>
            <a:tailEnd/>
          </a:ln>
        </p:spPr>
        <p:txBody>
          <a:bodyPr wrap="square">
            <a:spAutoFit/>
          </a:bodyPr>
          <a:lstStyle/>
          <a:p>
            <a:pPr algn="ctr"/>
            <a:r>
              <a:rPr lang="en-US" altLang="ja-JP" sz="1600" b="1" dirty="0" smtClean="0">
                <a:solidFill>
                  <a:srgbClr val="595757"/>
                </a:solidFill>
                <a:latin typeface="Arial" pitchFamily="34" charset="0"/>
                <a:cs typeface="Arial" pitchFamily="34" charset="0"/>
              </a:rPr>
              <a:t>One Package Platform for Your Business</a:t>
            </a:r>
            <a:endParaRPr lang="ja-JP" altLang="en-US" sz="1600" b="1" dirty="0">
              <a:solidFill>
                <a:srgbClr val="595757"/>
              </a:solidFill>
              <a:latin typeface="Arial" pitchFamily="34" charset="0"/>
              <a:cs typeface="Arial" pitchFamily="34" charset="0"/>
            </a:endParaRPr>
          </a:p>
        </p:txBody>
      </p:sp>
      <p:sp>
        <p:nvSpPr>
          <p:cNvPr id="26" name="テキスト ボックス 148"/>
          <p:cNvSpPr txBox="1">
            <a:spLocks noChangeArrowheads="1"/>
          </p:cNvSpPr>
          <p:nvPr/>
        </p:nvSpPr>
        <p:spPr bwMode="auto">
          <a:xfrm>
            <a:off x="3491880" y="5508521"/>
            <a:ext cx="2137351" cy="584775"/>
          </a:xfrm>
          <a:prstGeom prst="rect">
            <a:avLst/>
          </a:prstGeom>
          <a:noFill/>
          <a:ln w="9525">
            <a:noFill/>
            <a:miter lim="800000"/>
            <a:headEnd/>
            <a:tailEnd/>
          </a:ln>
        </p:spPr>
        <p:txBody>
          <a:bodyPr wrap="square">
            <a:spAutoFit/>
          </a:bodyPr>
          <a:lstStyle/>
          <a:p>
            <a:pPr algn="ctr"/>
            <a:r>
              <a:rPr lang="en-US" altLang="ja-JP" sz="1600" b="1" dirty="0" smtClean="0">
                <a:solidFill>
                  <a:srgbClr val="003065"/>
                </a:solidFill>
                <a:latin typeface="Arial" pitchFamily="34" charset="0"/>
                <a:cs typeface="Arial" pitchFamily="34" charset="0"/>
              </a:rPr>
              <a:t>Smart Hybrid PBX</a:t>
            </a:r>
          </a:p>
          <a:p>
            <a:pPr algn="ctr"/>
            <a:r>
              <a:rPr lang="en-US" altLang="ja-JP" sz="1600" b="1" dirty="0" smtClean="0">
                <a:solidFill>
                  <a:srgbClr val="003065"/>
                </a:solidFill>
                <a:latin typeface="Arial" pitchFamily="34" charset="0"/>
                <a:cs typeface="Arial" pitchFamily="34" charset="0"/>
              </a:rPr>
              <a:t>KX-NS500</a:t>
            </a:r>
            <a:endParaRPr lang="en-US" altLang="ja-JP" sz="1600" b="1" dirty="0">
              <a:solidFill>
                <a:srgbClr val="003065"/>
              </a:solidFill>
              <a:latin typeface="Arial" pitchFamily="34" charset="0"/>
              <a:cs typeface="Arial" pitchFamily="34" charset="0"/>
            </a:endParaRPr>
          </a:p>
        </p:txBody>
      </p:sp>
      <p:pic>
        <p:nvPicPr>
          <p:cNvPr id="31" name="図 30" descr="KX-NS500-F.png"/>
          <p:cNvPicPr>
            <a:picLocks noChangeAspect="1"/>
          </p:cNvPicPr>
          <p:nvPr/>
        </p:nvPicPr>
        <p:blipFill>
          <a:blip r:embed="rId3" cstate="print"/>
          <a:stretch>
            <a:fillRect/>
          </a:stretch>
        </p:blipFill>
        <p:spPr>
          <a:xfrm>
            <a:off x="3275856" y="4797152"/>
            <a:ext cx="2520280" cy="714079"/>
          </a:xfrm>
          <a:prstGeom prst="rect">
            <a:avLst/>
          </a:prstGeom>
        </p:spPr>
      </p:pic>
      <p:sp>
        <p:nvSpPr>
          <p:cNvPr id="51" name="テキスト ボックス 50"/>
          <p:cNvSpPr txBox="1"/>
          <p:nvPr/>
        </p:nvSpPr>
        <p:spPr>
          <a:xfrm>
            <a:off x="8707917" y="6407678"/>
            <a:ext cx="288032"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a:t>
            </a:r>
            <a:endParaRPr kumimoji="1" lang="ja-JP" altLang="en-US" sz="1300" dirty="0">
              <a:solidFill>
                <a:srgbClr val="595757"/>
              </a:solidFill>
              <a:latin typeface="Calibri" pitchFamily="34" charset="0"/>
            </a:endParaRPr>
          </a:p>
        </p:txBody>
      </p:sp>
      <p:sp>
        <p:nvSpPr>
          <p:cNvPr id="29" name="テキスト ボックス 28"/>
          <p:cNvSpPr txBox="1"/>
          <p:nvPr/>
        </p:nvSpPr>
        <p:spPr>
          <a:xfrm>
            <a:off x="1979712" y="147805"/>
            <a:ext cx="1951224" cy="276999"/>
          </a:xfrm>
          <a:prstGeom prst="rect">
            <a:avLst/>
          </a:prstGeom>
          <a:noFill/>
        </p:spPr>
        <p:txBody>
          <a:bodyPr wrap="square" lIns="36000" tIns="0" rIns="36000" bIns="0" rtlCol="0">
            <a:spAutoFit/>
          </a:bodyPr>
          <a:lstStyle/>
          <a:p>
            <a:pPr algn="ctr"/>
            <a:r>
              <a:rPr lang="en-US" altLang="ja-JP" b="1" dirty="0" smtClean="0">
                <a:solidFill>
                  <a:schemeClr val="bg1"/>
                </a:solidFill>
                <a:latin typeface="Calibri" pitchFamily="34" charset="0"/>
              </a:rPr>
              <a:t>- Product Overview</a:t>
            </a:r>
            <a:endParaRPr lang="ja-JP" altLang="en-US"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Product Lineup - Preinstalled Activation Keys</a:t>
            </a:r>
            <a:endParaRPr kumimoji="1" lang="ja-JP" altLang="en-US" sz="3100" b="1" dirty="0">
              <a:solidFill>
                <a:srgbClr val="003065"/>
              </a:solidFill>
              <a:latin typeface="Calibri" pitchFamily="34" charset="0"/>
            </a:endParaRPr>
          </a:p>
        </p:txBody>
      </p:sp>
      <p:sp>
        <p:nvSpPr>
          <p:cNvPr id="6" name="正方形/長方形 5"/>
          <p:cNvSpPr/>
          <p:nvPr/>
        </p:nvSpPr>
        <p:spPr>
          <a:xfrm>
            <a:off x="323528" y="5301208"/>
            <a:ext cx="244827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3065"/>
              </a:solidFill>
            </a:endParaRPr>
          </a:p>
        </p:txBody>
      </p:sp>
      <p:sp>
        <p:nvSpPr>
          <p:cNvPr id="7" name="テキスト ボックス 6"/>
          <p:cNvSpPr txBox="1"/>
          <p:nvPr/>
        </p:nvSpPr>
        <p:spPr>
          <a:xfrm>
            <a:off x="6732240" y="5134022"/>
            <a:ext cx="1872207" cy="432048"/>
          </a:xfrm>
          <a:prstGeom prst="rect">
            <a:avLst/>
          </a:prstGeom>
          <a:noFill/>
        </p:spPr>
        <p:txBody>
          <a:bodyPr wrap="square" rtlCol="0">
            <a:spAutoFit/>
          </a:bodyPr>
          <a:lstStyle/>
          <a:p>
            <a:pPr algn="ctr"/>
            <a:r>
              <a:rPr lang="en-US" altLang="ja-JP" sz="1100" b="1" dirty="0">
                <a:solidFill>
                  <a:srgbClr val="003065"/>
                </a:solidFill>
                <a:latin typeface="Arial"/>
                <a:cs typeface="Arial"/>
              </a:rPr>
              <a:t>Preinstalled activation keys for basic </a:t>
            </a:r>
            <a:r>
              <a:rPr lang="en-US" altLang="ja-JP" sz="1100" b="1" dirty="0" smtClean="0">
                <a:solidFill>
                  <a:srgbClr val="003065"/>
                </a:solidFill>
                <a:latin typeface="Arial"/>
                <a:cs typeface="Arial"/>
              </a:rPr>
              <a:t>functions</a:t>
            </a:r>
            <a:endParaRPr lang="en-US" altLang="ja-JP" sz="1100" b="1" dirty="0">
              <a:solidFill>
                <a:srgbClr val="003065"/>
              </a:solidFill>
              <a:latin typeface="Arial"/>
              <a:cs typeface="Arial"/>
            </a:endParaRPr>
          </a:p>
        </p:txBody>
      </p:sp>
      <p:graphicFrame>
        <p:nvGraphicFramePr>
          <p:cNvPr id="12" name="表 11"/>
          <p:cNvGraphicFramePr>
            <a:graphicFrameLocks noGrp="1"/>
          </p:cNvGraphicFramePr>
          <p:nvPr>
            <p:extLst>
              <p:ext uri="{D42A27DB-BD31-4B8C-83A1-F6EECF244321}">
                <p14:modId xmlns:p14="http://schemas.microsoft.com/office/powerpoint/2010/main" val="1797905118"/>
              </p:ext>
            </p:extLst>
          </p:nvPr>
        </p:nvGraphicFramePr>
        <p:xfrm>
          <a:off x="251520" y="2060848"/>
          <a:ext cx="5976664" cy="4023240"/>
        </p:xfrm>
        <a:graphic>
          <a:graphicData uri="http://schemas.openxmlformats.org/drawingml/2006/table">
            <a:tbl>
              <a:tblPr firstRow="1" bandRow="1">
                <a:tableStyleId>{5C22544A-7EE6-4342-B048-85BDC9FD1C3A}</a:tableStyleId>
              </a:tblPr>
              <a:tblGrid>
                <a:gridCol w="701820"/>
                <a:gridCol w="1602435"/>
                <a:gridCol w="2520280"/>
                <a:gridCol w="1152129"/>
              </a:tblGrid>
              <a:tr h="24752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kern="1200" baseline="0" dirty="0" smtClean="0">
                          <a:solidFill>
                            <a:schemeClr val="tx1"/>
                          </a:solidFill>
                          <a:latin typeface="Arial"/>
                          <a:ea typeface="+mn-ea"/>
                          <a:cs typeface="Arial"/>
                        </a:rPr>
                        <a:t>Activation Key</a:t>
                      </a:r>
                      <a:endParaRPr kumimoji="1" lang="en-US" altLang="ja-JP" sz="1000" b="1" i="0" u="none" strike="noStrike" cap="none" normalizeH="0" baseline="0" dirty="0" smtClean="0">
                        <a:ln>
                          <a:noFill/>
                        </a:ln>
                        <a:solidFill>
                          <a:schemeClr val="tx1"/>
                        </a:solidFill>
                        <a:effectLst/>
                        <a:latin typeface="Arial"/>
                        <a:ea typeface="ArialMT" charset="-128"/>
                        <a:cs typeface="Arial"/>
                      </a:endParaRPr>
                    </a:p>
                  </a:txBody>
                  <a:tcPr marL="35995" marR="35995" marT="36001" marB="36001"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endParaRPr kumimoji="1" lang="ja-JP" altLang="en-US"/>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ArialMT" charset="-128"/>
                          <a:cs typeface="Arial"/>
                        </a:rPr>
                        <a:t>Feature</a:t>
                      </a:r>
                    </a:p>
                  </a:txBody>
                  <a:tcPr marL="35995" marR="35995" marT="36001" marB="3600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ArialMT" charset="-128"/>
                          <a:cs typeface="Arial"/>
                        </a:rPr>
                        <a:t>Expire</a:t>
                      </a:r>
                    </a:p>
                  </a:txBody>
                  <a:tcPr marL="35995" marR="35995" marT="36001" marB="36001"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247528">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kern="1200" baseline="0" dirty="0" smtClean="0">
                          <a:solidFill>
                            <a:schemeClr val="tx1"/>
                          </a:solidFill>
                          <a:latin typeface="Arial" pitchFamily="34" charset="0"/>
                          <a:ea typeface="+mn-ea"/>
                          <a:cs typeface="Arial" pitchFamily="34" charset="0"/>
                        </a:rPr>
                        <a:t>IP Phone</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lang="en-US" altLang="ja-JP" sz="900" b="0" i="0" u="none" strike="noStrike" baseline="0" dirty="0" smtClean="0">
                          <a:solidFill>
                            <a:schemeClr val="tx1"/>
                          </a:solidFill>
                          <a:latin typeface="Arial" pitchFamily="34" charset="0"/>
                          <a:cs typeface="Arial" pitchFamily="34" charset="0"/>
                        </a:rPr>
                        <a:t>IP Proprietary Telephone (ch)</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4 IP-PTs/KX-UT series SIP phones</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a:ea typeface="ArialMT" charset="-128"/>
                          <a:cs typeface="Arial"/>
                        </a:rPr>
                        <a:t>Permanent</a:t>
                      </a:r>
                      <a:r>
                        <a:rPr kumimoji="1" lang="ja-JP" altLang="en-US" sz="900" b="0" i="0" u="none" strike="noStrike" cap="none" normalizeH="0" baseline="0" dirty="0" smtClean="0">
                          <a:ln>
                            <a:noFill/>
                          </a:ln>
                          <a:solidFill>
                            <a:schemeClr val="tx1"/>
                          </a:solidFill>
                          <a:effectLst/>
                          <a:latin typeface="Arial"/>
                          <a:ea typeface="ArialMT" charset="-128"/>
                          <a:cs typeface="Arial"/>
                        </a:rPr>
                        <a:t> </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rowSpan="5">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Unified Messaging</a:t>
                      </a: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l"/>
                      <a:r>
                        <a:rPr lang="en-US" altLang="ja-JP" sz="900" b="0" i="0" u="none" strike="noStrike" baseline="0" dirty="0" smtClean="0">
                          <a:solidFill>
                            <a:schemeClr val="tx1"/>
                          </a:solidFill>
                          <a:latin typeface="Arial" pitchFamily="34" charset="0"/>
                          <a:cs typeface="Arial" pitchFamily="34" charset="0"/>
                        </a:rPr>
                        <a:t>UM Port (ch)</a:t>
                      </a:r>
                      <a:endParaRPr lang="en-US" altLang="ja-JP" sz="900" b="0" i="0" u="none" strike="noStrike" baseline="0" dirty="0" smtClean="0">
                        <a:solidFill>
                          <a:schemeClr val="tx1"/>
                        </a:solidFill>
                        <a:latin typeface="Arial" pitchFamily="34" charset="0"/>
                        <a:ea typeface="ArialMT"/>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lang="en-US" altLang="ja-JP" sz="900" b="0" i="0" u="none" strike="noStrike" baseline="0" dirty="0" smtClean="0">
                          <a:solidFill>
                            <a:schemeClr val="tx1"/>
                          </a:solidFill>
                          <a:latin typeface="Arial" pitchFamily="34" charset="0"/>
                          <a:cs typeface="Arial" pitchFamily="34" charset="0"/>
                        </a:rPr>
                        <a:t> </a:t>
                      </a:r>
                      <a:r>
                        <a:rPr lang="en-US" altLang="ja-JP" sz="900" b="0" i="0" u="none" strike="noStrike" baseline="0" dirty="0" smtClean="0">
                          <a:solidFill>
                            <a:schemeClr val="tx1"/>
                          </a:solidFill>
                          <a:latin typeface="Arial" pitchFamily="34" charset="0"/>
                          <a:ea typeface="ArialMT"/>
                          <a:cs typeface="Arial" pitchFamily="34" charset="0"/>
                        </a:rPr>
                        <a:t>2 Unified Messaging ports</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a:ea typeface="ArialMT" charset="-128"/>
                          <a:cs typeface="Arial"/>
                        </a:rPr>
                        <a:t>Permanent</a:t>
                      </a:r>
                      <a:r>
                        <a:rPr kumimoji="1" lang="ja-JP" altLang="en-US" sz="900" b="0" i="0" u="none" strike="noStrike" cap="none" normalizeH="0" baseline="0" dirty="0" smtClean="0">
                          <a:ln>
                            <a:noFill/>
                          </a:ln>
                          <a:solidFill>
                            <a:schemeClr val="tx1"/>
                          </a:solidFill>
                          <a:effectLst/>
                          <a:latin typeface="Arial"/>
                          <a:ea typeface="ArialMT" charset="-128"/>
                          <a:cs typeface="Arial"/>
                        </a:rPr>
                        <a:t> </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UM/E-mail Client</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128 users (128 mailboxes)</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Two-Way Recording Control</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Automatic Two-way Recording </a:t>
                      </a:r>
                      <a:r>
                        <a:rPr kumimoji="1" lang="en-US" altLang="ja-JP" sz="900" b="0" i="0" u="none" strike="noStrike" kern="1200" cap="none" normalizeH="0" baseline="0" dirty="0" smtClean="0">
                          <a:ln>
                            <a:noFill/>
                          </a:ln>
                          <a:solidFill>
                            <a:schemeClr val="tx1"/>
                          </a:solidFill>
                          <a:effectLst/>
                          <a:latin typeface="Arial" pitchFamily="34" charset="0"/>
                          <a:ea typeface="ArialMT" charset="-128"/>
                          <a:cs typeface="Arial" pitchFamily="34" charset="0"/>
                        </a:rPr>
                        <a:t>Feature</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Two-Way Recording</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kern="1200" spc="0" baseline="0" dirty="0" smtClean="0">
                          <a:solidFill>
                            <a:schemeClr val="tx1"/>
                          </a:solidFill>
                          <a:latin typeface="Arial" pitchFamily="34" charset="0"/>
                          <a:ea typeface="+mn-ea"/>
                          <a:cs typeface="Arial" pitchFamily="34" charset="0"/>
                        </a:rPr>
                        <a:t>30 Two-way Recording/Two-way Transfer users</a:t>
                      </a:r>
                      <a:endParaRPr kumimoji="1" lang="en-US" altLang="ja-JP" sz="900" b="0" i="0" u="none" strike="noStrike" cap="none" spc="0"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Message Backup</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Automatic backup of messages</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Mobile Extension</a:t>
                      </a:r>
                    </a:p>
                  </a:txBody>
                  <a:tcPr marL="35997" marR="35997" marT="36014" marB="36014"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30 users</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Call Centre Enhancement</a:t>
                      </a:r>
                    </a:p>
                  </a:txBody>
                  <a:tcPr marL="35997" marR="35997" marT="36014" marB="36014"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7" marR="35997" marT="36014" marB="36014"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Built-in ACD Report</a:t>
                      </a:r>
                      <a:r>
                        <a:rPr kumimoji="1" lang="en-US" altLang="ja-JP" sz="900" b="0" i="0" u="none" strike="noStrike" cap="none" normalizeH="0" baseline="30000" dirty="0" smtClean="0">
                          <a:ln>
                            <a:noFill/>
                          </a:ln>
                          <a:solidFill>
                            <a:schemeClr val="tx1"/>
                          </a:solidFill>
                          <a:effectLst/>
                          <a:latin typeface="Arial" pitchFamily="34" charset="0"/>
                          <a:ea typeface="ArialMT" charset="-128"/>
                          <a:cs typeface="Arial" pitchFamily="34" charset="0"/>
                        </a:rPr>
                        <a:t>*2</a:t>
                      </a: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 Announcement of waiting number for queuing</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rowSpan="7">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Communication</a:t>
                      </a:r>
                      <a:b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b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Assistant</a:t>
                      </a:r>
                    </a:p>
                  </a:txBody>
                  <a:tcPr marL="35997" marR="35997" marT="36014" marB="36014"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CA Basic-Express </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ALL users</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a:ea typeface="ArialMT" charset="-128"/>
                          <a:cs typeface="Arial"/>
                        </a:rPr>
                        <a:t>Permanent</a:t>
                      </a:r>
                      <a:r>
                        <a:rPr kumimoji="1" lang="ja-JP" altLang="en-US" sz="900" b="0" i="0" u="none" strike="noStrike" cap="none" normalizeH="0" baseline="0" dirty="0" smtClean="0">
                          <a:ln>
                            <a:noFill/>
                          </a:ln>
                          <a:solidFill>
                            <a:schemeClr val="tx1"/>
                          </a:solidFill>
                          <a:effectLst/>
                          <a:latin typeface="Arial"/>
                          <a:ea typeface="ArialMT" charset="-128"/>
                          <a:cs typeface="Arial"/>
                        </a:rPr>
                        <a:t> </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7" marR="35997" marT="36014" marB="36014"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CA PRO</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128 users </a:t>
                      </a:r>
                      <a:endParaRPr kumimoji="1" lang="en-US" altLang="ja-JP" sz="900" b="0" i="0" u="none" strike="noStrike" cap="none" normalizeH="0" baseline="0" dirty="0" smtClean="0">
                        <a:ln>
                          <a:noFill/>
                        </a:ln>
                        <a:solidFill>
                          <a:srgbClr val="FF0000"/>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7" marR="35997" marT="36014" marB="36014"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CA Supervisor </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1 user</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7" marR="35997" marT="36014" marB="36014"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CA Operator Console </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1 user</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7" marR="35997" marT="36014" marB="36014"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CA Thin Client Server</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Using CA in a thin-client environment</a:t>
                      </a:r>
                      <a:endPar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endParaRP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7" marR="35997" marT="36014" marB="36014"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CSTA Multiplexer</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kern="1200" baseline="0" dirty="0" smtClean="0">
                          <a:solidFill>
                            <a:schemeClr val="tx1"/>
                          </a:solidFill>
                          <a:latin typeface="Arial" pitchFamily="34" charset="0"/>
                          <a:ea typeface="+mn-ea"/>
                          <a:cs typeface="Arial" pitchFamily="34" charset="0"/>
                        </a:rPr>
                        <a:t>Multiplexing for CSTA connections</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247528">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5995" marB="3599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CTI interface</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3</a:t>
                      </a:r>
                      <a:r>
                        <a:rPr kumimoji="1" lang="en-US" altLang="ja-JP" sz="900" b="0" i="0" u="none" strike="noStrike" cap="none" normalizeH="0" baseline="30000" dirty="0" smtClean="0">
                          <a:ln>
                            <a:noFill/>
                          </a:ln>
                          <a:solidFill>
                            <a:schemeClr val="tx1"/>
                          </a:solidFill>
                          <a:effectLst/>
                          <a:latin typeface="Arial" pitchFamily="34" charset="0"/>
                          <a:ea typeface="ArialMT" charset="-128"/>
                          <a:cs typeface="Arial" pitchFamily="34" charset="0"/>
                        </a:rPr>
                        <a:t>rd</a:t>
                      </a:r>
                      <a:r>
                        <a:rPr kumimoji="1" lang="en-US" altLang="ja-JP" sz="900" b="0" i="0" u="none" strike="noStrike" cap="none" normalizeH="0" baseline="0" dirty="0" smtClean="0">
                          <a:ln>
                            <a:noFill/>
                          </a:ln>
                          <a:solidFill>
                            <a:schemeClr val="tx1"/>
                          </a:solidFill>
                          <a:effectLst/>
                          <a:latin typeface="Arial" pitchFamily="34" charset="0"/>
                          <a:ea typeface="ArialMT" charset="-128"/>
                          <a:cs typeface="Arial" pitchFamily="34" charset="0"/>
                        </a:rPr>
                        <a:t> Party CTI interface</a:t>
                      </a:r>
                    </a:p>
                  </a:txBody>
                  <a:tcPr marL="35995" marR="35995" marT="18000" marB="180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Arial"/>
                          <a:ea typeface="ArialMT" charset="-128"/>
                          <a:cs typeface="Arial"/>
                        </a:rPr>
                        <a:t>Expire after 60 days</a:t>
                      </a:r>
                    </a:p>
                  </a:txBody>
                  <a:tcPr marL="35995" marR="35995" marT="18000" marB="1800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15" name="テキスト ボックス 14"/>
          <p:cNvSpPr txBox="1"/>
          <p:nvPr/>
        </p:nvSpPr>
        <p:spPr>
          <a:xfrm>
            <a:off x="201816" y="1772816"/>
            <a:ext cx="4208203" cy="307777"/>
          </a:xfrm>
          <a:prstGeom prst="rect">
            <a:avLst/>
          </a:prstGeom>
          <a:noFill/>
        </p:spPr>
        <p:txBody>
          <a:bodyPr wrap="none" rtlCol="0">
            <a:spAutoFit/>
          </a:bodyPr>
          <a:lstStyle/>
          <a:p>
            <a:r>
              <a:rPr lang="pt-BR" altLang="ja-JP" sz="1400" b="1" dirty="0">
                <a:solidFill>
                  <a:srgbClr val="595757"/>
                </a:solidFill>
                <a:latin typeface="Arial"/>
                <a:ea typeface="ArialMT" charset="-128"/>
                <a:cs typeface="Arial"/>
              </a:rPr>
              <a:t>The following activation keys are </a:t>
            </a:r>
            <a:r>
              <a:rPr lang="pt-BR" altLang="ja-JP" sz="1400" b="1" dirty="0" smtClean="0">
                <a:solidFill>
                  <a:srgbClr val="595757"/>
                </a:solidFill>
                <a:latin typeface="Arial"/>
                <a:ea typeface="ArialMT" charset="-128"/>
                <a:cs typeface="Arial"/>
              </a:rPr>
              <a:t>preinstalled</a:t>
            </a:r>
            <a:r>
              <a:rPr lang="pt-BR" altLang="ja-JP" sz="1400" b="1" baseline="30000" dirty="0" smtClean="0">
                <a:solidFill>
                  <a:srgbClr val="595757"/>
                </a:solidFill>
                <a:latin typeface="Arial"/>
                <a:ea typeface="ArialMT" charset="-128"/>
                <a:cs typeface="Arial"/>
              </a:rPr>
              <a:t>*1</a:t>
            </a:r>
            <a:endParaRPr lang="ja-JP" altLang="pt-BR" sz="1400" b="1" baseline="30000" dirty="0">
              <a:solidFill>
                <a:srgbClr val="595757"/>
              </a:solidFill>
              <a:latin typeface="Arial"/>
              <a:ea typeface="ArialMT" charset="-128"/>
              <a:cs typeface="Arial"/>
            </a:endParaRPr>
          </a:p>
        </p:txBody>
      </p:sp>
      <p:sp>
        <p:nvSpPr>
          <p:cNvPr id="16" name="テキスト ボックス 15"/>
          <p:cNvSpPr txBox="1"/>
          <p:nvPr/>
        </p:nvSpPr>
        <p:spPr>
          <a:xfrm>
            <a:off x="323528" y="980728"/>
            <a:ext cx="8640960" cy="572464"/>
          </a:xfrm>
          <a:prstGeom prst="rect">
            <a:avLst/>
          </a:prstGeom>
          <a:noFill/>
        </p:spPr>
        <p:txBody>
          <a:bodyPr wrap="square" rtlCol="0">
            <a:spAutoFit/>
          </a:bodyPr>
          <a:lstStyle/>
          <a:p>
            <a:pPr>
              <a:lnSpc>
                <a:spcPct val="130000"/>
              </a:lnSpc>
            </a:pPr>
            <a:r>
              <a:rPr lang="en-US" altLang="ja-JP" sz="1200" dirty="0" smtClean="0">
                <a:solidFill>
                  <a:srgbClr val="595757"/>
                </a:solidFill>
                <a:latin typeface="Arial"/>
                <a:cs typeface="Arial"/>
              </a:rPr>
              <a:t>To use IP/SIP trunks and IP/SIP telephones and/or enabling the software for enhanced features, you need the appropriate activation keys. Customers can create their own optimized communication system by selecting various activation keys.</a:t>
            </a:r>
            <a:endParaRPr lang="ja-JP" altLang="en-US" sz="1200" dirty="0">
              <a:solidFill>
                <a:srgbClr val="595757"/>
              </a:solidFill>
              <a:latin typeface="Arial"/>
              <a:cs typeface="Arial"/>
            </a:endParaRPr>
          </a:p>
        </p:txBody>
      </p:sp>
      <p:pic>
        <p:nvPicPr>
          <p:cNvPr id="17" name="図 16" descr="KX-NS500-F.png"/>
          <p:cNvPicPr>
            <a:picLocks noChangeAspect="1"/>
          </p:cNvPicPr>
          <p:nvPr/>
        </p:nvPicPr>
        <p:blipFill>
          <a:blip r:embed="rId2" cstate="print"/>
          <a:stretch>
            <a:fillRect/>
          </a:stretch>
        </p:blipFill>
        <p:spPr>
          <a:xfrm>
            <a:off x="6732240" y="5566070"/>
            <a:ext cx="1860798" cy="527226"/>
          </a:xfrm>
          <a:prstGeom prst="rect">
            <a:avLst/>
          </a:prstGeom>
        </p:spPr>
      </p:pic>
      <p:sp>
        <p:nvSpPr>
          <p:cNvPr id="20" name="AutoShape 13"/>
          <p:cNvSpPr>
            <a:spLocks noChangeArrowheads="1"/>
          </p:cNvSpPr>
          <p:nvPr/>
        </p:nvSpPr>
        <p:spPr bwMode="auto">
          <a:xfrm>
            <a:off x="7236296" y="4869160"/>
            <a:ext cx="876973" cy="288032"/>
          </a:xfrm>
          <a:prstGeom prst="downArrow">
            <a:avLst>
              <a:gd name="adj1" fmla="val 50000"/>
              <a:gd name="adj2" fmla="val 37500"/>
            </a:avLst>
          </a:prstGeom>
          <a:solidFill>
            <a:schemeClr val="bg1">
              <a:lumMod val="75000"/>
            </a:schemeClr>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sz="1100"/>
          </a:p>
        </p:txBody>
      </p:sp>
      <p:grpSp>
        <p:nvGrpSpPr>
          <p:cNvPr id="2" name="グループ化 24"/>
          <p:cNvGrpSpPr/>
          <p:nvPr/>
        </p:nvGrpSpPr>
        <p:grpSpPr>
          <a:xfrm>
            <a:off x="6372200" y="3356992"/>
            <a:ext cx="2592288" cy="1440160"/>
            <a:chOff x="6372200" y="3140968"/>
            <a:chExt cx="2592288" cy="1440160"/>
          </a:xfrm>
        </p:grpSpPr>
        <p:sp>
          <p:nvSpPr>
            <p:cNvPr id="21" name="角丸四角形 20"/>
            <p:cNvSpPr/>
            <p:nvPr/>
          </p:nvSpPr>
          <p:spPr>
            <a:xfrm>
              <a:off x="6372200" y="3140968"/>
              <a:ext cx="2592288" cy="1440160"/>
            </a:xfrm>
            <a:prstGeom prst="round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516216" y="3212976"/>
              <a:ext cx="2304256" cy="276999"/>
            </a:xfrm>
            <a:prstGeom prst="rect">
              <a:avLst/>
            </a:prstGeom>
            <a:noFill/>
          </p:spPr>
          <p:txBody>
            <a:bodyPr wrap="square" rtlCol="0">
              <a:spAutoFit/>
            </a:bodyPr>
            <a:lstStyle/>
            <a:p>
              <a:pPr algn="ctr"/>
              <a:r>
                <a:rPr lang="en-US" altLang="ja-JP" sz="1200" b="1" dirty="0">
                  <a:solidFill>
                    <a:srgbClr val="003065"/>
                  </a:solidFill>
                  <a:latin typeface="Arial"/>
                  <a:cs typeface="Arial"/>
                </a:rPr>
                <a:t>Optional Activation </a:t>
              </a:r>
              <a:r>
                <a:rPr lang="en-US" altLang="ja-JP" sz="1200" b="1" dirty="0" smtClean="0">
                  <a:solidFill>
                    <a:srgbClr val="003065"/>
                  </a:solidFill>
                  <a:latin typeface="Arial"/>
                  <a:cs typeface="Arial"/>
                </a:rPr>
                <a:t>Keys</a:t>
              </a:r>
              <a:endParaRPr lang="en-US" altLang="ja-JP" sz="1200" b="1" dirty="0">
                <a:solidFill>
                  <a:srgbClr val="003065"/>
                </a:solidFill>
                <a:latin typeface="Arial"/>
                <a:cs typeface="Arial"/>
              </a:endParaRPr>
            </a:p>
          </p:txBody>
        </p:sp>
        <p:pic>
          <p:nvPicPr>
            <p:cNvPr id="23" name="Picture 33" descr="MC900340758[1]"/>
            <p:cNvPicPr>
              <a:picLocks noChangeAspect="1" noChangeArrowheads="1"/>
            </p:cNvPicPr>
            <p:nvPr/>
          </p:nvPicPr>
          <p:blipFill>
            <a:blip r:embed="rId3" cstate="print"/>
            <a:srcRect/>
            <a:stretch>
              <a:fillRect/>
            </a:stretch>
          </p:blipFill>
          <p:spPr bwMode="auto">
            <a:xfrm>
              <a:off x="6588224" y="3645024"/>
              <a:ext cx="864096" cy="641825"/>
            </a:xfrm>
            <a:prstGeom prst="rect">
              <a:avLst/>
            </a:prstGeom>
            <a:noFill/>
            <a:ln w="9525">
              <a:noFill/>
              <a:miter lim="800000"/>
              <a:headEnd/>
              <a:tailEnd/>
            </a:ln>
          </p:spPr>
        </p:pic>
        <p:sp>
          <p:nvSpPr>
            <p:cNvPr id="24" name="テキスト ボックス 23"/>
            <p:cNvSpPr txBox="1"/>
            <p:nvPr/>
          </p:nvSpPr>
          <p:spPr>
            <a:xfrm>
              <a:off x="7452320" y="3501008"/>
              <a:ext cx="1368152" cy="998671"/>
            </a:xfrm>
            <a:prstGeom prst="rect">
              <a:avLst/>
            </a:prstGeom>
            <a:noFill/>
          </p:spPr>
          <p:txBody>
            <a:bodyPr wrap="square" rtlCol="0">
              <a:spAutoFit/>
            </a:bodyPr>
            <a:lstStyle/>
            <a:p>
              <a:pPr>
                <a:lnSpc>
                  <a:spcPct val="120000"/>
                </a:lnSpc>
              </a:pPr>
              <a:r>
                <a:rPr lang="en-US" altLang="ja-JP" sz="1000" dirty="0">
                  <a:latin typeface="Arial"/>
                  <a:cs typeface="Arial"/>
                </a:rPr>
                <a:t>Expand capacity</a:t>
              </a:r>
            </a:p>
            <a:p>
              <a:pPr>
                <a:lnSpc>
                  <a:spcPct val="120000"/>
                </a:lnSpc>
              </a:pPr>
              <a:r>
                <a:rPr lang="en-US" altLang="ja-JP" sz="1000" dirty="0">
                  <a:latin typeface="Arial"/>
                  <a:cs typeface="Arial"/>
                </a:rPr>
                <a:t>Network</a:t>
              </a:r>
              <a:r>
                <a:rPr lang="ja-JP" altLang="en-US" sz="1000" dirty="0">
                  <a:latin typeface="Arial"/>
                  <a:cs typeface="Arial"/>
                </a:rPr>
                <a:t> </a:t>
              </a:r>
              <a:r>
                <a:rPr lang="en-US" altLang="ja-JP" sz="1000" dirty="0">
                  <a:latin typeface="Arial"/>
                  <a:cs typeface="Arial"/>
                </a:rPr>
                <a:t>functions</a:t>
              </a:r>
              <a:br>
                <a:rPr lang="en-US" altLang="ja-JP" sz="1000" dirty="0">
                  <a:latin typeface="Arial"/>
                  <a:cs typeface="Arial"/>
                </a:rPr>
              </a:br>
              <a:r>
                <a:rPr lang="en-US" altLang="ja-JP" sz="1000" dirty="0">
                  <a:latin typeface="Arial"/>
                  <a:cs typeface="Arial"/>
                </a:rPr>
                <a:t>Mobile extensions</a:t>
              </a:r>
              <a:br>
                <a:rPr lang="en-US" altLang="ja-JP" sz="1000" dirty="0">
                  <a:latin typeface="Arial"/>
                  <a:cs typeface="Arial"/>
                </a:rPr>
              </a:br>
              <a:r>
                <a:rPr lang="en-US" altLang="ja-JP" sz="1000" dirty="0">
                  <a:latin typeface="Arial"/>
                  <a:cs typeface="Arial"/>
                </a:rPr>
                <a:t>Unified messaging</a:t>
              </a:r>
              <a:br>
                <a:rPr lang="en-US" altLang="ja-JP" sz="1000" dirty="0">
                  <a:latin typeface="Arial"/>
                  <a:cs typeface="Arial"/>
                </a:rPr>
              </a:br>
              <a:r>
                <a:rPr lang="en-US" altLang="ja-JP" sz="1000" dirty="0">
                  <a:latin typeface="Arial"/>
                  <a:cs typeface="Arial"/>
                </a:rPr>
                <a:t>CA/CTI </a:t>
              </a:r>
              <a:r>
                <a:rPr lang="en-US" altLang="ja-JP" sz="1000" dirty="0" smtClean="0">
                  <a:latin typeface="Arial"/>
                  <a:cs typeface="Arial"/>
                </a:rPr>
                <a:t>functions etc.</a:t>
              </a:r>
              <a:endParaRPr lang="en-US" altLang="ja-JP" sz="1000" dirty="0">
                <a:latin typeface="Arial"/>
                <a:cs typeface="Arial"/>
              </a:endParaRPr>
            </a:p>
          </p:txBody>
        </p:sp>
      </p:grpSp>
      <p:sp>
        <p:nvSpPr>
          <p:cNvPr id="18" name="テキスト ボックス 1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51</a:t>
            </a:r>
            <a:endParaRPr kumimoji="1" lang="ja-JP" altLang="en-US" sz="1300" dirty="0">
              <a:solidFill>
                <a:srgbClr val="595757"/>
              </a:solidFill>
              <a:latin typeface="Calibri" pitchFamily="34" charset="0"/>
            </a:endParaRPr>
          </a:p>
        </p:txBody>
      </p:sp>
      <p:sp>
        <p:nvSpPr>
          <p:cNvPr id="25" name="テキスト ボックス 24"/>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
        <p:nvSpPr>
          <p:cNvPr id="26" name="テキスト ボックス 25"/>
          <p:cNvSpPr txBox="1"/>
          <p:nvPr/>
        </p:nvSpPr>
        <p:spPr>
          <a:xfrm>
            <a:off x="179512" y="6294512"/>
            <a:ext cx="2952328" cy="230832"/>
          </a:xfrm>
          <a:prstGeom prst="rect">
            <a:avLst/>
          </a:prstGeom>
          <a:noFill/>
        </p:spPr>
        <p:txBody>
          <a:bodyPr wrap="square" rtlCol="0">
            <a:spAutoFit/>
          </a:bodyPr>
          <a:lstStyle/>
          <a:p>
            <a:r>
              <a:rPr lang="en-US" altLang="ja-JP" sz="900" dirty="0" smtClean="0">
                <a:solidFill>
                  <a:srgbClr val="595757"/>
                </a:solidFill>
                <a:latin typeface="Arial"/>
                <a:cs typeface="Arial"/>
              </a:rPr>
              <a:t>*2 An </a:t>
            </a:r>
            <a:r>
              <a:rPr lang="en-US" altLang="ja-JP" sz="900" dirty="0">
                <a:solidFill>
                  <a:srgbClr val="595757"/>
                </a:solidFill>
                <a:latin typeface="Arial"/>
                <a:cs typeface="Arial"/>
              </a:rPr>
              <a:t>SD card is necessary to use ACD </a:t>
            </a:r>
            <a:r>
              <a:rPr lang="en-US" altLang="ja-JP" sz="900" dirty="0" smtClean="0">
                <a:solidFill>
                  <a:srgbClr val="595757"/>
                </a:solidFill>
                <a:latin typeface="Arial"/>
                <a:cs typeface="Arial"/>
              </a:rPr>
              <a:t>Reports. </a:t>
            </a:r>
            <a:endParaRPr lang="ja-JP" altLang="en-US" sz="900" dirty="0">
              <a:solidFill>
                <a:srgbClr val="595757"/>
              </a:solidFill>
              <a:latin typeface="Arial"/>
              <a:cs typeface="Arial"/>
            </a:endParaRPr>
          </a:p>
        </p:txBody>
      </p:sp>
      <p:sp>
        <p:nvSpPr>
          <p:cNvPr id="28" name="テキスト ボックス 27"/>
          <p:cNvSpPr txBox="1"/>
          <p:nvPr/>
        </p:nvSpPr>
        <p:spPr>
          <a:xfrm>
            <a:off x="147405" y="6157930"/>
            <a:ext cx="2153154" cy="230832"/>
          </a:xfrm>
          <a:prstGeom prst="rect">
            <a:avLst/>
          </a:prstGeom>
          <a:noFill/>
        </p:spPr>
        <p:txBody>
          <a:bodyPr wrap="none" rtlCol="0">
            <a:spAutoFit/>
          </a:bodyPr>
          <a:lstStyle/>
          <a:p>
            <a:r>
              <a:rPr lang="en-US" altLang="ja-JP" sz="900" dirty="0" smtClean="0">
                <a:solidFill>
                  <a:srgbClr val="595757"/>
                </a:solidFill>
                <a:latin typeface="Arial" pitchFamily="34" charset="0"/>
                <a:cs typeface="Arial" pitchFamily="34" charset="0"/>
              </a:rPr>
              <a:t> *1 DSP is required for some functions.</a:t>
            </a:r>
          </a:p>
        </p:txBody>
      </p:sp>
    </p:spTree>
    <p:extLst>
      <p:ext uri="{BB962C8B-B14F-4D97-AF65-F5344CB8AC3E}">
        <p14:creationId xmlns:p14="http://schemas.microsoft.com/office/powerpoint/2010/main" val="2590284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Product Lineup - Activation Keys</a:t>
            </a:r>
            <a:endParaRPr kumimoji="1" lang="ja-JP" altLang="en-US" sz="3100" b="1" dirty="0">
              <a:solidFill>
                <a:srgbClr val="003065"/>
              </a:solidFill>
              <a:latin typeface="Calibri"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880423140"/>
              </p:ext>
            </p:extLst>
          </p:nvPr>
        </p:nvGraphicFramePr>
        <p:xfrm>
          <a:off x="256632" y="1340768"/>
          <a:ext cx="8640962" cy="1141470"/>
        </p:xfrm>
        <a:graphic>
          <a:graphicData uri="http://schemas.openxmlformats.org/drawingml/2006/table">
            <a:tbl>
              <a:tblPr firstRow="1" bandRow="1">
                <a:tableStyleId>{5C22544A-7EE6-4342-B048-85BDC9FD1C3A}</a:tableStyleId>
              </a:tblPr>
              <a:tblGrid>
                <a:gridCol w="1291032"/>
                <a:gridCol w="1152128"/>
                <a:gridCol w="1080120"/>
                <a:gridCol w="3096344"/>
                <a:gridCol w="2021338"/>
              </a:tblGrid>
              <a:tr h="18856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endParaRPr kumimoji="1" lang="ja-JP" altLang="en-US"/>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Arial"/>
                          <a:ea typeface="ＭＳ Ｐゴシック" pitchFamily="50" charset="-128"/>
                          <a:cs typeface="Arial"/>
                        </a:rPr>
                        <a:t>IP Trunks</a:t>
                      </a:r>
                      <a:br>
                        <a:rPr kumimoji="0" lang="en-US" altLang="ja-JP" sz="1000" b="0" i="0" u="none" strike="noStrike" cap="none" normalizeH="0" baseline="0" dirty="0" smtClean="0">
                          <a:ln>
                            <a:noFill/>
                          </a:ln>
                          <a:solidFill>
                            <a:schemeClr val="tx1"/>
                          </a:solidFill>
                          <a:effectLst/>
                          <a:latin typeface="Arial"/>
                          <a:ea typeface="ＭＳ Ｐゴシック" pitchFamily="50" charset="-128"/>
                          <a:cs typeface="Arial"/>
                        </a:rPr>
                      </a:br>
                      <a:r>
                        <a:rPr kumimoji="0" lang="en-US" altLang="ja-JP" sz="1000" b="0" i="0" u="none" strike="noStrike" cap="none" normalizeH="0" baseline="0" dirty="0" smtClean="0">
                          <a:ln>
                            <a:noFill/>
                          </a:ln>
                          <a:solidFill>
                            <a:schemeClr val="tx1"/>
                          </a:solidFill>
                          <a:effectLst/>
                          <a:latin typeface="Arial"/>
                          <a:ea typeface="ＭＳ Ｐゴシック" pitchFamily="50" charset="-128"/>
                          <a:cs typeface="Arial"/>
                        </a:rPr>
                        <a:t>(H.323/SIP)</a:t>
                      </a:r>
                      <a:endParaRPr kumimoji="0" lang="ja-JP" altLang="en-US" sz="1000" b="0" i="0" u="none" strike="noStrike" cap="none" normalizeH="0" baseline="0" dirty="0" smtClean="0">
                        <a:ln>
                          <a:noFill/>
                        </a:ln>
                        <a:solidFill>
                          <a:schemeClr val="tx1"/>
                        </a:solidFill>
                        <a:effectLst/>
                        <a:latin typeface="Arial"/>
                        <a:ea typeface="ＭＳ Ｐゴシック" pitchFamily="50" charset="-128"/>
                        <a:cs typeface="Arial"/>
                      </a:endParaRPr>
                    </a:p>
                  </a:txBody>
                  <a:tcPr anchor="ct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2 IP Trunk</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KX-NSM102</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2-Channel IP Trunk Activation Key</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4">
                  <a:txBody>
                    <a:bodyPr/>
                    <a:lstStyle/>
                    <a:p>
                      <a:pPr marL="0" marR="0" lvl="0" indent="0" algn="ctr" defTabSz="914400" rtl="0" eaLnBrk="1" fontAlgn="ctr" latinLnBrk="0" hangingPunct="1">
                        <a:lnSpc>
                          <a:spcPct val="11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SIP: 64 ch</a:t>
                      </a:r>
                      <a:b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b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H.323: 32 ch</a:t>
                      </a:r>
                    </a:p>
                  </a:txBody>
                  <a:tcPr marL="108000"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82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4 IP Trunk</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KX-NSM104</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4-Channel IP Trunk</a:t>
                      </a:r>
                      <a:r>
                        <a:rPr kumimoji="1" lang="ja-JP" altLang="en-US" sz="1000" b="0" i="0" u="none" strike="noStrike" cap="none" normalizeH="0" baseline="0" dirty="0" smtClean="0">
                          <a:ln>
                            <a:noFill/>
                          </a:ln>
                          <a:solidFill>
                            <a:schemeClr val="tx1"/>
                          </a:solidFill>
                          <a:effectLst/>
                          <a:latin typeface="Arial"/>
                          <a:ea typeface="ＭＳ Ｐゴシック" pitchFamily="50" charset="-128"/>
                          <a:cs typeface="Arial"/>
                        </a:rPr>
                        <a:t> </a:t>
                      </a: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Activation Key</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8 IP Trunk</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KX-NSM108</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8-Channel IP Trunk Activation Key</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16 IP Trunk</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KX-NSM116</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16-Channel IP Trunk Activation Key</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bl>
          </a:graphicData>
        </a:graphic>
      </p:graphicFrame>
      <p:sp>
        <p:nvSpPr>
          <p:cNvPr id="6" name="テキスト ボックス 148"/>
          <p:cNvSpPr txBox="1">
            <a:spLocks noChangeArrowheads="1"/>
          </p:cNvSpPr>
          <p:nvPr/>
        </p:nvSpPr>
        <p:spPr bwMode="auto">
          <a:xfrm>
            <a:off x="251520" y="980728"/>
            <a:ext cx="3173464"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IP Trunks</a:t>
            </a:r>
            <a:endParaRPr lang="en-US" altLang="ja-JP" sz="1400" b="1" dirty="0">
              <a:solidFill>
                <a:srgbClr val="595757"/>
              </a:solidFill>
              <a:latin typeface="Arial" pitchFamily="34" charset="0"/>
              <a:cs typeface="Arial"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3477074425"/>
              </p:ext>
            </p:extLst>
          </p:nvPr>
        </p:nvGraphicFramePr>
        <p:xfrm>
          <a:off x="256632" y="3237301"/>
          <a:ext cx="8640962" cy="623747"/>
        </p:xfrm>
        <a:graphic>
          <a:graphicData uri="http://schemas.openxmlformats.org/drawingml/2006/table">
            <a:tbl>
              <a:tblPr firstRow="1" bandRow="1">
                <a:tableStyleId>{5C22544A-7EE6-4342-B048-85BDC9FD1C3A}</a:tableStyleId>
              </a:tblPr>
              <a:tblGrid>
                <a:gridCol w="2443160"/>
                <a:gridCol w="1080120"/>
                <a:gridCol w="3096344"/>
                <a:gridCol w="2021338"/>
              </a:tblGrid>
              <a:tr h="18856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37991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QSIG Network</a:t>
                      </a:r>
                    </a:p>
                  </a:txBody>
                  <a:tcPr anchor="ct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KX-NSN002</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a:t>
                      </a: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QSIG Networking</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activation key</a:t>
                      </a:r>
                    </a:p>
                  </a:txBody>
                  <a:tcPr marL="108000"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8" name="テキスト ボックス 148"/>
          <p:cNvSpPr txBox="1">
            <a:spLocks noChangeArrowheads="1"/>
          </p:cNvSpPr>
          <p:nvPr/>
        </p:nvSpPr>
        <p:spPr bwMode="auto">
          <a:xfrm>
            <a:off x="251520" y="2877261"/>
            <a:ext cx="3173464"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Networking</a:t>
            </a:r>
            <a:endParaRPr lang="en-US" altLang="ja-JP" sz="1400" b="1" dirty="0">
              <a:solidFill>
                <a:srgbClr val="595757"/>
              </a:solidFill>
              <a:latin typeface="Arial" pitchFamily="34" charset="0"/>
              <a:cs typeface="Arial"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3057918468"/>
              </p:ext>
            </p:extLst>
          </p:nvPr>
        </p:nvGraphicFramePr>
        <p:xfrm>
          <a:off x="256632" y="4581128"/>
          <a:ext cx="8640962" cy="681600"/>
        </p:xfrm>
        <a:graphic>
          <a:graphicData uri="http://schemas.openxmlformats.org/drawingml/2006/table">
            <a:tbl>
              <a:tblPr firstRow="1" bandRow="1">
                <a:tableStyleId>{5C22544A-7EE6-4342-B048-85BDC9FD1C3A}</a:tableStyleId>
              </a:tblPr>
              <a:tblGrid>
                <a:gridCol w="2443160"/>
                <a:gridCol w="1080120"/>
                <a:gridCol w="3096344"/>
                <a:gridCol w="2021338"/>
              </a:tblGrid>
              <a:tr h="18856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a:txBody>
                    <a:bodyPr/>
                    <a:lstStyle/>
                    <a:p>
                      <a:r>
                        <a:rPr kumimoji="1" lang="en-US" altLang="ja-JP" sz="1000" b="0" kern="1200" baseline="0" dirty="0" smtClean="0">
                          <a:solidFill>
                            <a:schemeClr val="tx1"/>
                          </a:solidFill>
                          <a:latin typeface="Arial" pitchFamily="34" charset="0"/>
                          <a:ea typeface="+mn-ea"/>
                          <a:cs typeface="Arial" pitchFamily="34" charset="0"/>
                        </a:rPr>
                        <a:t>Call Centre</a:t>
                      </a:r>
                    </a:p>
                  </a:txBody>
                  <a:tcPr anchor="ct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a:r>
                        <a:rPr kumimoji="1" lang="en-US" altLang="ja-JP" sz="1000" b="0" kern="1200" baseline="0" dirty="0" smtClean="0">
                          <a:solidFill>
                            <a:schemeClr val="tx1"/>
                          </a:solidFill>
                          <a:latin typeface="Arial" pitchFamily="34" charset="0"/>
                          <a:ea typeface="+mn-ea"/>
                          <a:cs typeface="Arial" pitchFamily="34" charset="0"/>
                        </a:rPr>
                        <a:t>KX-NSF201</a:t>
                      </a:r>
                      <a:endParaRPr kumimoji="1" lang="ja-JP" altLang="en-US" sz="1000" b="0" dirty="0">
                        <a:solidFill>
                          <a:schemeClr val="tx1"/>
                        </a:solidFill>
                        <a:latin typeface="Arial" pitchFamily="34" charset="0"/>
                        <a:cs typeface="Arial" pitchFamily="34" charset="0"/>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20000"/>
                        </a:lnSpc>
                      </a:pPr>
                      <a:r>
                        <a:rPr kumimoji="1" lang="en-US" altLang="ja-JP" sz="1000" b="0" kern="1200" baseline="0" dirty="0" smtClean="0">
                          <a:solidFill>
                            <a:schemeClr val="tx1"/>
                          </a:solidFill>
                          <a:latin typeface="Arial" pitchFamily="34" charset="0"/>
                          <a:ea typeface="+mn-ea"/>
                          <a:cs typeface="Arial" pitchFamily="34" charset="0"/>
                        </a:rPr>
                        <a:t>Built-in ACD Report, Announcement of waiting number for queuing</a:t>
                      </a:r>
                      <a:endParaRPr kumimoji="1" lang="ja-JP" altLang="en-US" sz="1000" b="0" dirty="0">
                        <a:solidFill>
                          <a:schemeClr val="tx1"/>
                        </a:solidFill>
                        <a:latin typeface="Arial" pitchFamily="34" charset="0"/>
                        <a:cs typeface="Arial" pitchFamily="34" charset="0"/>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 activation key</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10" name="テキスト ボックス 148"/>
          <p:cNvSpPr txBox="1">
            <a:spLocks noChangeArrowheads="1"/>
          </p:cNvSpPr>
          <p:nvPr/>
        </p:nvSpPr>
        <p:spPr bwMode="auto">
          <a:xfrm>
            <a:off x="251520" y="4221088"/>
            <a:ext cx="3173464"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System Function</a:t>
            </a:r>
            <a:endParaRPr lang="en-US" altLang="ja-JP" sz="1400" b="1" dirty="0">
              <a:solidFill>
                <a:srgbClr val="595757"/>
              </a:solidFill>
              <a:latin typeface="Arial" pitchFamily="34" charset="0"/>
              <a:cs typeface="Arial" pitchFamily="34" charset="0"/>
            </a:endParaRPr>
          </a:p>
        </p:txBody>
      </p:sp>
      <p:sp>
        <p:nvSpPr>
          <p:cNvPr id="11" name="テキスト ボックス 10"/>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52</a:t>
            </a:r>
            <a:endParaRPr kumimoji="1" lang="ja-JP" altLang="en-US" sz="1300" dirty="0">
              <a:solidFill>
                <a:srgbClr val="595757"/>
              </a:solidFill>
              <a:latin typeface="Calibri" pitchFamily="34" charset="0"/>
            </a:endParaRPr>
          </a:p>
        </p:txBody>
      </p:sp>
      <p:sp>
        <p:nvSpPr>
          <p:cNvPr id="13" name="テキスト ボックス 12"/>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Product Lineup - Activation Keys</a:t>
            </a:r>
            <a:endParaRPr kumimoji="1" lang="ja-JP" altLang="en-US" sz="3100" b="1" dirty="0">
              <a:solidFill>
                <a:srgbClr val="003065"/>
              </a:solidFill>
              <a:latin typeface="Calibri" pitchFamily="34" charset="0"/>
            </a:endParaRPr>
          </a:p>
        </p:txBody>
      </p:sp>
      <p:sp>
        <p:nvSpPr>
          <p:cNvPr id="4" name="テキスト ボックス 148"/>
          <p:cNvSpPr txBox="1">
            <a:spLocks noChangeArrowheads="1"/>
          </p:cNvSpPr>
          <p:nvPr/>
        </p:nvSpPr>
        <p:spPr bwMode="auto">
          <a:xfrm>
            <a:off x="251520" y="980728"/>
            <a:ext cx="3173464"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IP Telephone - User </a:t>
            </a:r>
            <a:endParaRPr lang="en-US" altLang="ja-JP" sz="1400" b="1" dirty="0">
              <a:solidFill>
                <a:srgbClr val="595757"/>
              </a:solidFill>
              <a:latin typeface="Arial" pitchFamily="34" charset="0"/>
              <a:cs typeface="Arial" pitchFamily="34" charset="0"/>
            </a:endParaRPr>
          </a:p>
        </p:txBody>
      </p:sp>
      <p:sp>
        <p:nvSpPr>
          <p:cNvPr id="5" name="テキスト ボックス 4"/>
          <p:cNvSpPr txBox="1"/>
          <p:nvPr/>
        </p:nvSpPr>
        <p:spPr>
          <a:xfrm>
            <a:off x="323528" y="1268760"/>
            <a:ext cx="8568952" cy="590931"/>
          </a:xfrm>
          <a:prstGeom prst="rect">
            <a:avLst/>
          </a:prstGeom>
          <a:noFill/>
        </p:spPr>
        <p:txBody>
          <a:bodyPr wrap="square" rtlCol="0">
            <a:spAutoFit/>
          </a:bodyPr>
          <a:lstStyle/>
          <a:p>
            <a:pPr>
              <a:lnSpc>
                <a:spcPct val="120000"/>
              </a:lnSpc>
            </a:pPr>
            <a:r>
              <a:rPr lang="en-US" altLang="ja-JP" sz="900" dirty="0">
                <a:solidFill>
                  <a:srgbClr val="595757"/>
                </a:solidFill>
                <a:latin typeface="Arial"/>
                <a:cs typeface="Arial"/>
              </a:rPr>
              <a:t>*</a:t>
            </a:r>
            <a:r>
              <a:rPr lang="en-US" altLang="ja-JP" sz="900" dirty="0" smtClean="0">
                <a:solidFill>
                  <a:srgbClr val="595757"/>
                </a:solidFill>
                <a:latin typeface="Arial"/>
                <a:cs typeface="Arial"/>
              </a:rPr>
              <a:t>IP</a:t>
            </a:r>
            <a:r>
              <a:rPr lang="ja-JP" altLang="en-US" sz="900" dirty="0" smtClean="0">
                <a:solidFill>
                  <a:srgbClr val="595757"/>
                </a:solidFill>
                <a:latin typeface="Arial"/>
                <a:cs typeface="Arial"/>
              </a:rPr>
              <a:t> </a:t>
            </a:r>
            <a:r>
              <a:rPr lang="en-US" altLang="ja-JP" sz="900" dirty="0">
                <a:solidFill>
                  <a:srgbClr val="595757"/>
                </a:solidFill>
                <a:latin typeface="Arial"/>
                <a:cs typeface="Arial"/>
              </a:rPr>
              <a:t>PTs: KX-NT500/300Series</a:t>
            </a:r>
            <a:r>
              <a:rPr lang="ja-JP" altLang="en-US" sz="900" dirty="0">
                <a:solidFill>
                  <a:srgbClr val="595757"/>
                </a:solidFill>
                <a:latin typeface="Arial"/>
                <a:cs typeface="Arial"/>
              </a:rPr>
              <a:t> </a:t>
            </a:r>
            <a:r>
              <a:rPr lang="en-US" altLang="ja-JP" sz="900" dirty="0" smtClean="0">
                <a:solidFill>
                  <a:srgbClr val="595757"/>
                </a:solidFill>
                <a:latin typeface="Arial"/>
                <a:cs typeface="Arial"/>
              </a:rPr>
              <a:t>IP Proprietary</a:t>
            </a:r>
            <a:r>
              <a:rPr lang="en-US" altLang="ja-JP" sz="900" dirty="0">
                <a:solidFill>
                  <a:srgbClr val="595757"/>
                </a:solidFill>
                <a:latin typeface="Arial"/>
                <a:cs typeface="Arial"/>
              </a:rPr>
              <a:t> </a:t>
            </a:r>
            <a:r>
              <a:rPr lang="en-US" altLang="ja-JP" sz="900" dirty="0" smtClean="0">
                <a:solidFill>
                  <a:srgbClr val="595757"/>
                </a:solidFill>
                <a:latin typeface="Arial"/>
                <a:cs typeface="Arial"/>
              </a:rPr>
              <a:t>phones</a:t>
            </a:r>
            <a:endParaRPr lang="en-US" altLang="ja-JP" sz="900" dirty="0">
              <a:solidFill>
                <a:srgbClr val="595757"/>
              </a:solidFill>
              <a:latin typeface="Arial"/>
              <a:cs typeface="Arial"/>
            </a:endParaRPr>
          </a:p>
          <a:p>
            <a:pPr>
              <a:lnSpc>
                <a:spcPct val="120000"/>
              </a:lnSpc>
            </a:pPr>
            <a:r>
              <a:rPr lang="en-US" altLang="ja-JP" sz="900" dirty="0">
                <a:solidFill>
                  <a:srgbClr val="595757"/>
                </a:solidFill>
                <a:latin typeface="Arial"/>
                <a:cs typeface="Arial"/>
              </a:rPr>
              <a:t>*</a:t>
            </a:r>
            <a:r>
              <a:rPr lang="en-US" altLang="ja-JP" sz="900" dirty="0" smtClean="0">
                <a:solidFill>
                  <a:srgbClr val="595757"/>
                </a:solidFill>
                <a:latin typeface="Arial"/>
                <a:cs typeface="Arial"/>
              </a:rPr>
              <a:t>IP Softphones</a:t>
            </a:r>
            <a:r>
              <a:rPr lang="en-US" altLang="ja-JP" sz="900" dirty="0">
                <a:solidFill>
                  <a:srgbClr val="595757"/>
                </a:solidFill>
                <a:latin typeface="Arial"/>
                <a:cs typeface="Arial"/>
              </a:rPr>
              <a:t>: KX-</a:t>
            </a:r>
            <a:r>
              <a:rPr lang="en-US" altLang="ja-JP" sz="900" dirty="0" smtClean="0">
                <a:solidFill>
                  <a:srgbClr val="595757"/>
                </a:solidFill>
                <a:latin typeface="Arial"/>
                <a:cs typeface="Arial"/>
              </a:rPr>
              <a:t>NCS8100 IP, KX-TDA0350 </a:t>
            </a:r>
            <a:r>
              <a:rPr lang="en-US" altLang="ja-JP" sz="900" dirty="0">
                <a:solidFill>
                  <a:srgbClr val="595757"/>
                </a:solidFill>
                <a:latin typeface="Arial"/>
                <a:cs typeface="Arial"/>
              </a:rPr>
              <a:t/>
            </a:r>
            <a:br>
              <a:rPr lang="en-US" altLang="ja-JP" sz="900" dirty="0">
                <a:solidFill>
                  <a:srgbClr val="595757"/>
                </a:solidFill>
                <a:latin typeface="Arial"/>
                <a:cs typeface="Arial"/>
              </a:rPr>
            </a:br>
            <a:r>
              <a:rPr lang="en-US" altLang="ja-JP" sz="900" dirty="0">
                <a:solidFill>
                  <a:srgbClr val="595757"/>
                </a:solidFill>
                <a:latin typeface="Arial"/>
                <a:cs typeface="Arial"/>
              </a:rPr>
              <a:t>*</a:t>
            </a:r>
            <a:r>
              <a:rPr lang="en-US" altLang="ja-JP" sz="900" dirty="0" smtClean="0">
                <a:solidFill>
                  <a:srgbClr val="595757"/>
                </a:solidFill>
                <a:latin typeface="Arial"/>
                <a:cs typeface="Arial"/>
              </a:rPr>
              <a:t>SIP Phones: KX</a:t>
            </a:r>
            <a:r>
              <a:rPr lang="en-US" altLang="ja-JP" sz="900" dirty="0">
                <a:solidFill>
                  <a:srgbClr val="595757"/>
                </a:solidFill>
                <a:latin typeface="Arial"/>
                <a:cs typeface="Arial"/>
              </a:rPr>
              <a:t>-</a:t>
            </a:r>
            <a:r>
              <a:rPr lang="en-US" altLang="ja-JP" sz="900" dirty="0" smtClean="0">
                <a:solidFill>
                  <a:srgbClr val="595757"/>
                </a:solidFill>
                <a:latin typeface="Arial"/>
                <a:cs typeface="Arial"/>
              </a:rPr>
              <a:t>NT700 IP</a:t>
            </a:r>
            <a:r>
              <a:rPr lang="en-US" altLang="ja-JP" sz="900" dirty="0">
                <a:solidFill>
                  <a:srgbClr val="595757"/>
                </a:solidFill>
                <a:latin typeface="Arial"/>
                <a:cs typeface="Arial"/>
              </a:rPr>
              <a:t> </a:t>
            </a:r>
            <a:r>
              <a:rPr lang="en-US" altLang="ja-JP" sz="900" dirty="0" smtClean="0">
                <a:solidFill>
                  <a:srgbClr val="595757"/>
                </a:solidFill>
                <a:latin typeface="Arial"/>
                <a:cs typeface="Arial"/>
              </a:rPr>
              <a:t>Conferencing</a:t>
            </a:r>
            <a:r>
              <a:rPr lang="en-US" altLang="ja-JP" sz="900" dirty="0">
                <a:solidFill>
                  <a:srgbClr val="595757"/>
                </a:solidFill>
                <a:latin typeface="Arial"/>
                <a:cs typeface="Arial"/>
              </a:rPr>
              <a:t> </a:t>
            </a:r>
            <a:r>
              <a:rPr lang="en-US" altLang="ja-JP" sz="900" dirty="0" smtClean="0">
                <a:solidFill>
                  <a:srgbClr val="595757"/>
                </a:solidFill>
                <a:latin typeface="Arial"/>
                <a:cs typeface="Arial"/>
              </a:rPr>
              <a:t>phone</a:t>
            </a:r>
            <a:r>
              <a:rPr lang="en-US" altLang="ja-JP" sz="900" dirty="0">
                <a:solidFill>
                  <a:srgbClr val="595757"/>
                </a:solidFill>
                <a:latin typeface="Arial"/>
                <a:cs typeface="Arial"/>
              </a:rPr>
              <a:t> </a:t>
            </a:r>
            <a:r>
              <a:rPr lang="en-US" altLang="ja-JP" sz="900" dirty="0" smtClean="0">
                <a:solidFill>
                  <a:srgbClr val="595757"/>
                </a:solidFill>
                <a:latin typeface="Arial"/>
                <a:cs typeface="Arial"/>
              </a:rPr>
              <a:t>and</a:t>
            </a:r>
            <a:r>
              <a:rPr lang="en-US" altLang="ja-JP" sz="900" dirty="0">
                <a:solidFill>
                  <a:srgbClr val="595757"/>
                </a:solidFill>
                <a:latin typeface="Arial"/>
                <a:cs typeface="Arial"/>
              </a:rPr>
              <a:t> </a:t>
            </a:r>
            <a:r>
              <a:rPr lang="en-US" altLang="ja-JP" sz="900" dirty="0" smtClean="0">
                <a:solidFill>
                  <a:srgbClr val="595757"/>
                </a:solidFill>
                <a:latin typeface="Arial"/>
                <a:cs typeface="Arial"/>
              </a:rPr>
              <a:t>Third party SIP phones (SIP hardphones/SIP softphones</a:t>
            </a:r>
            <a:r>
              <a:rPr lang="en-US" altLang="ja-JP" sz="900" dirty="0">
                <a:solidFill>
                  <a:srgbClr val="595757"/>
                </a:solidFill>
                <a:latin typeface="Arial"/>
                <a:cs typeface="Arial"/>
              </a:rPr>
              <a:t>).</a:t>
            </a:r>
            <a:endParaRPr lang="ja-JP" altLang="en-US" sz="900" dirty="0">
              <a:solidFill>
                <a:srgbClr val="595757"/>
              </a:solidFill>
              <a:latin typeface="Arial"/>
              <a:cs typeface="Arial"/>
            </a:endParaRPr>
          </a:p>
        </p:txBody>
      </p:sp>
      <p:graphicFrame>
        <p:nvGraphicFramePr>
          <p:cNvPr id="6" name="表 5"/>
          <p:cNvGraphicFramePr>
            <a:graphicFrameLocks noGrp="1"/>
          </p:cNvGraphicFramePr>
          <p:nvPr>
            <p:extLst>
              <p:ext uri="{D42A27DB-BD31-4B8C-83A1-F6EECF244321}">
                <p14:modId xmlns:p14="http://schemas.microsoft.com/office/powerpoint/2010/main" val="1803247534"/>
              </p:ext>
            </p:extLst>
          </p:nvPr>
        </p:nvGraphicFramePr>
        <p:xfrm>
          <a:off x="256632" y="2025936"/>
          <a:ext cx="8635848" cy="3770942"/>
        </p:xfrm>
        <a:graphic>
          <a:graphicData uri="http://schemas.openxmlformats.org/drawingml/2006/table">
            <a:tbl>
              <a:tblPr firstRow="1" bandRow="1">
                <a:tableStyleId>{5C22544A-7EE6-4342-B048-85BDC9FD1C3A}</a:tableStyleId>
              </a:tblPr>
              <a:tblGrid>
                <a:gridCol w="1723080"/>
                <a:gridCol w="792088"/>
                <a:gridCol w="1008112"/>
                <a:gridCol w="3096344"/>
                <a:gridCol w="2016224"/>
              </a:tblGrid>
              <a:tr h="18856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*IP PTs/</a:t>
                      </a:r>
                      <a:b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b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KX-UT Series SIP</a:t>
                      </a:r>
                      <a:r>
                        <a:rPr kumimoji="1" lang="ja-JP" altLang="en-US" sz="1000" b="0" i="0" u="none" strike="noStrike" cap="none" normalizeH="0" baseline="0" dirty="0" smtClean="0">
                          <a:ln>
                            <a:noFill/>
                          </a:ln>
                          <a:solidFill>
                            <a:schemeClr val="tx1"/>
                          </a:solidFill>
                          <a:effectLst/>
                          <a:latin typeface="Arial"/>
                          <a:ea typeface="ＭＳ Ｐゴシック" pitchFamily="50" charset="-128"/>
                          <a:cs typeface="Arial"/>
                        </a:rPr>
                        <a:t> </a:t>
                      </a: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Phones/</a:t>
                      </a:r>
                      <a:b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b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*IP Softphones/</a:t>
                      </a: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 </a:t>
                      </a:r>
                      <a:r>
                        <a:rPr kumimoji="1" lang="en-US" altLang="ja-JP" sz="1000" b="0" i="0" u="none" strike="noStrike" cap="none" normalizeH="0" baseline="0" dirty="0" err="1" smtClean="0">
                          <a:ln>
                            <a:noFill/>
                          </a:ln>
                          <a:solidFill>
                            <a:schemeClr val="tx1"/>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KX-NSM201</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1-Channel IP Softphone / IP Proprietary Telephone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13">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128 ch</a:t>
                      </a: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5 </a:t>
                      </a:r>
                      <a:r>
                        <a:rPr kumimoji="1" lang="en-US" altLang="ja-JP" sz="1000" b="0" i="0" u="none" strike="noStrike" cap="none" normalizeH="0" baseline="0" dirty="0" err="1" smtClean="0">
                          <a:ln>
                            <a:noFill/>
                          </a:ln>
                          <a:solidFill>
                            <a:schemeClr val="tx1"/>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KX-NSM205</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5-Channel IP Softphone / IP Proprietary Telephone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10 </a:t>
                      </a:r>
                      <a:r>
                        <a:rPr kumimoji="1" lang="en-US" altLang="ja-JP" sz="1000" b="0" i="0" u="none" strike="noStrike" cap="none" normalizeH="0" baseline="0" dirty="0" err="1" smtClean="0">
                          <a:ln>
                            <a:noFill/>
                          </a:ln>
                          <a:solidFill>
                            <a:schemeClr val="tx1"/>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KX-NSM210</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10-Channel IP Softphone / IP Proprietary Telephone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20 </a:t>
                      </a:r>
                      <a:r>
                        <a:rPr kumimoji="1" lang="en-US" altLang="ja-JP" sz="1000" b="0" i="0" u="none" strike="noStrike" cap="none" normalizeH="0" baseline="0" dirty="0" err="1" smtClean="0">
                          <a:ln>
                            <a:noFill/>
                          </a:ln>
                          <a:solidFill>
                            <a:schemeClr val="tx1"/>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KX-NSM220</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rPr>
                        <a:t>20-Channel IP Softphone / IP Proprietary Telephone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row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*IP PTs/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KX-UT Series SIP Phones</a:t>
                      </a: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Up to 4 </a:t>
                      </a:r>
                      <a:r>
                        <a:rPr kumimoji="1" lang="en-US" altLang="ja-JP" sz="1000" b="0" i="0" u="none" strike="noStrike" cap="none" normalizeH="0" baseline="0" dirty="0" err="1" smtClean="0">
                          <a:ln>
                            <a:noFill/>
                          </a:ln>
                          <a:solidFill>
                            <a:srgbClr val="000000"/>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rPr>
                        <a:t>-</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Preinstalled </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1 </a:t>
                      </a:r>
                      <a:r>
                        <a:rPr kumimoji="1" lang="en-US" altLang="ja-JP" sz="1000" b="0" i="0" u="none" strike="noStrike" cap="none" normalizeH="0" baseline="0" dirty="0" err="1" smtClean="0">
                          <a:ln>
                            <a:noFill/>
                          </a:ln>
                          <a:solidFill>
                            <a:srgbClr val="000000"/>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KX-NSM501</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1-Channel IP Proprietary Telephone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5 </a:t>
                      </a:r>
                      <a:r>
                        <a:rPr kumimoji="1" lang="en-US" altLang="ja-JP" sz="1000" b="0" i="0" u="none" strike="noStrike" cap="none" normalizeH="0" baseline="0" dirty="0" err="1" smtClean="0">
                          <a:ln>
                            <a:noFill/>
                          </a:ln>
                          <a:solidFill>
                            <a:srgbClr val="000000"/>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KX-NSM505</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5-Channel IP Proprietary Telephone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10 </a:t>
                      </a:r>
                      <a:r>
                        <a:rPr kumimoji="1" lang="en-US" altLang="ja-JP" sz="1000" b="0" i="0" u="none" strike="noStrike" cap="none" normalizeH="0" baseline="0" dirty="0" err="1" smtClean="0">
                          <a:ln>
                            <a:noFill/>
                          </a:ln>
                          <a:solidFill>
                            <a:srgbClr val="000000"/>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KX-NSM510</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10-Channel IP Proprietary Telephone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20 </a:t>
                      </a:r>
                      <a:r>
                        <a:rPr kumimoji="1" lang="en-US" altLang="ja-JP" sz="1000" b="0" i="0" u="none" strike="noStrike" cap="none" normalizeH="0" baseline="0" dirty="0" err="1" smtClean="0">
                          <a:ln>
                            <a:noFill/>
                          </a:ln>
                          <a:solidFill>
                            <a:srgbClr val="000000"/>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KX-NSM520</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20-Channel IP Proprietary Telephone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*SIP Phones</a:t>
                      </a: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1 </a:t>
                      </a:r>
                      <a:r>
                        <a:rPr kumimoji="1" lang="en-US" altLang="ja-JP" sz="1000" b="0" i="0" u="none" strike="noStrike" cap="none" normalizeH="0" baseline="0" dirty="0" err="1" smtClean="0">
                          <a:ln>
                            <a:noFill/>
                          </a:ln>
                          <a:solidFill>
                            <a:srgbClr val="000000"/>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KX-NSM701</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1-Channel SIP Extension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5 </a:t>
                      </a:r>
                      <a:r>
                        <a:rPr kumimoji="1" lang="en-US" altLang="ja-JP" sz="1000" b="0" i="0" u="none" strike="noStrike" cap="none" normalizeH="0" baseline="0" dirty="0" err="1" smtClean="0">
                          <a:ln>
                            <a:noFill/>
                          </a:ln>
                          <a:solidFill>
                            <a:srgbClr val="000000"/>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KX-NSM705</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5-Channel SIP Extension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10 </a:t>
                      </a:r>
                      <a:r>
                        <a:rPr kumimoji="1" lang="en-US" altLang="ja-JP" sz="1000" b="0" i="0" u="none" strike="noStrike" cap="none" normalizeH="0" baseline="0" dirty="0" err="1" smtClean="0">
                          <a:ln>
                            <a:noFill/>
                          </a:ln>
                          <a:solidFill>
                            <a:schemeClr val="tx1"/>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KX-NSM710</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10-Channel SIP Extension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108000"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20 </a:t>
                      </a:r>
                      <a:r>
                        <a:rPr kumimoji="1" lang="en-US" altLang="ja-JP" sz="1000" b="0" i="0" u="none" strike="noStrike" cap="none" normalizeH="0" baseline="0" dirty="0" err="1" smtClean="0">
                          <a:ln>
                            <a:noFill/>
                          </a:ln>
                          <a:solidFill>
                            <a:schemeClr val="tx1"/>
                          </a:solidFill>
                          <a:effectLst/>
                          <a:latin typeface="Arial" pitchFamily="34" charset="0"/>
                          <a:ea typeface="ＭＳ Ｐゴシック" pitchFamily="50" charset="-128"/>
                        </a:rPr>
                        <a:t>ch</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KX-NSM720</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20-Channel SIP Extension Activation Key</a:t>
                      </a:r>
                    </a:p>
                  </a:txBody>
                  <a:tcPr marL="36014" marR="36014" marT="36012" marB="3601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108000" marR="9523"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noFill/>
                      <a:prstDash val="solid"/>
                      <a:round/>
                      <a:headEnd type="none" w="med" len="med"/>
                      <a:tailEnd type="none" w="med" len="med"/>
                    </a:lnB>
                    <a:noFill/>
                  </a:tcPr>
                </a:tc>
              </a:tr>
            </a:tbl>
          </a:graphicData>
        </a:graphic>
      </p:graphicFrame>
      <p:sp>
        <p:nvSpPr>
          <p:cNvPr id="8" name="テキスト ボックス 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53</a:t>
            </a:r>
            <a:endParaRPr kumimoji="1" lang="ja-JP" altLang="en-US" sz="1300" dirty="0">
              <a:solidFill>
                <a:srgbClr val="595757"/>
              </a:solidFill>
              <a:latin typeface="Calibri" pitchFamily="34" charset="0"/>
            </a:endParaRPr>
          </a:p>
        </p:txBody>
      </p:sp>
      <p:sp>
        <p:nvSpPr>
          <p:cNvPr id="9" name="テキスト ボックス 8"/>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Product Lineup - Activation Keys</a:t>
            </a:r>
            <a:endParaRPr kumimoji="1" lang="ja-JP" altLang="en-US" sz="3100" b="1" dirty="0">
              <a:solidFill>
                <a:srgbClr val="003065"/>
              </a:solidFill>
              <a:latin typeface="Calibri"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2355800474"/>
              </p:ext>
            </p:extLst>
          </p:nvPr>
        </p:nvGraphicFramePr>
        <p:xfrm>
          <a:off x="256632" y="1340768"/>
          <a:ext cx="8640962" cy="1141654"/>
        </p:xfrm>
        <a:graphic>
          <a:graphicData uri="http://schemas.openxmlformats.org/drawingml/2006/table">
            <a:tbl>
              <a:tblPr firstRow="1" bandRow="1">
                <a:tableStyleId>{5C22544A-7EE6-4342-B048-85BDC9FD1C3A}</a:tableStyleId>
              </a:tblPr>
              <a:tblGrid>
                <a:gridCol w="1291032"/>
                <a:gridCol w="1152128"/>
                <a:gridCol w="1080120"/>
                <a:gridCol w="3096344"/>
                <a:gridCol w="2021338"/>
              </a:tblGrid>
              <a:tr h="18856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endParaRPr kumimoji="1" lang="ja-JP" altLang="en-US"/>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Mobile Extension</a:t>
                      </a:r>
                    </a:p>
                  </a:txBody>
                  <a:tcPr marL="36000" anchor="ct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user</a:t>
                      </a: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KX-NSE101</a:t>
                      </a:r>
                    </a:p>
                  </a:txBody>
                  <a:tcPr marL="36000" marR="36000" marT="36023" marB="3602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Mobile Extension for 1 User</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128 cellular phone extensions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82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5 users</a:t>
                      </a: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KX-NSE105</a:t>
                      </a:r>
                    </a:p>
                  </a:txBody>
                  <a:tcPr marL="36000" marR="36000" marT="36023" marB="3602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Mobile Extension for 5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10 users</a:t>
                      </a: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KX-NSE110</a:t>
                      </a:r>
                    </a:p>
                  </a:txBody>
                  <a:tcPr marL="36000" marR="36000" marT="36023" marB="3602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Mobile Extension for 10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20 users</a:t>
                      </a: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KX-NSE120</a:t>
                      </a:r>
                    </a:p>
                  </a:txBody>
                  <a:tcPr marL="36000" marR="36000" marT="36023" marB="3602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Mobile Extension for 20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bl>
          </a:graphicData>
        </a:graphic>
      </p:graphicFrame>
      <p:sp>
        <p:nvSpPr>
          <p:cNvPr id="5" name="テキスト ボックス 148"/>
          <p:cNvSpPr txBox="1">
            <a:spLocks noChangeArrowheads="1"/>
          </p:cNvSpPr>
          <p:nvPr/>
        </p:nvSpPr>
        <p:spPr bwMode="auto">
          <a:xfrm>
            <a:off x="251520" y="980728"/>
            <a:ext cx="4032448"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Cellular Phone Extension </a:t>
            </a:r>
            <a:r>
              <a:rPr kumimoji="0" lang="en-US" altLang="ja-JP" sz="1400" b="1" dirty="0" smtClean="0">
                <a:solidFill>
                  <a:srgbClr val="595757"/>
                </a:solidFill>
                <a:latin typeface="Arial"/>
                <a:cs typeface="Arial"/>
              </a:rPr>
              <a:t>-</a:t>
            </a:r>
            <a:r>
              <a:rPr kumimoji="0" lang="en-US" altLang="ja-JP" sz="1400" b="1" dirty="0" smtClean="0">
                <a:solidFill>
                  <a:srgbClr val="595757"/>
                </a:solidFill>
                <a:latin typeface="Arial" pitchFamily="34" charset="0"/>
                <a:cs typeface="Arial" pitchFamily="34" charset="0"/>
              </a:rPr>
              <a:t> User</a:t>
            </a:r>
            <a:endParaRPr lang="en-US" altLang="ja-JP" sz="1400" b="1" dirty="0">
              <a:solidFill>
                <a:srgbClr val="595757"/>
              </a:solidFill>
              <a:latin typeface="Arial" pitchFamily="34" charset="0"/>
              <a:cs typeface="Arial"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2783010237"/>
              </p:ext>
            </p:extLst>
          </p:nvPr>
        </p:nvGraphicFramePr>
        <p:xfrm>
          <a:off x="256632" y="3448968"/>
          <a:ext cx="8640962" cy="1365932"/>
        </p:xfrm>
        <a:graphic>
          <a:graphicData uri="http://schemas.openxmlformats.org/drawingml/2006/table">
            <a:tbl>
              <a:tblPr firstRow="1" bandRow="1">
                <a:tableStyleId>{5C22544A-7EE6-4342-B048-85BDC9FD1C3A}</a:tableStyleId>
              </a:tblPr>
              <a:tblGrid>
                <a:gridCol w="1291032"/>
                <a:gridCol w="1152128"/>
                <a:gridCol w="1080120"/>
                <a:gridCol w="3096344"/>
                <a:gridCol w="2021338"/>
              </a:tblGrid>
              <a:tr h="18856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endParaRPr kumimoji="1" lang="ja-JP" altLang="en-US"/>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Two-way REC Control for Manager</a:t>
                      </a:r>
                    </a:p>
                  </a:txBody>
                  <a:tcPr marL="36001" marR="36001" marT="35979" marB="35979"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KX-NSU002</a:t>
                      </a:r>
                    </a:p>
                  </a:txBody>
                  <a:tcPr marL="36001" marR="36001" marT="35979" marB="3597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Two-way Recording Control</a:t>
                      </a:r>
                      <a:endPar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endParaRPr>
                    </a:p>
                  </a:txBody>
                  <a:tcPr marL="36001" marR="36001" marT="35979" marB="3597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activation key</a:t>
                      </a:r>
                    </a:p>
                  </a:txBody>
                  <a:tcPr marL="36001" marR="36001" marT="35979" marB="35979"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23418">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Massage Backup </a:t>
                      </a:r>
                    </a:p>
                  </a:txBody>
                  <a:tcPr marL="36001" marR="36001" marT="35979" marB="35979"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hMerge="1">
                  <a:txBody>
                    <a:bodyPr/>
                    <a:lstStyle/>
                    <a:p>
                      <a:endParaRPr kumimoji="1" lang="ja-JP" altLang="en-US"/>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KX-NSU003</a:t>
                      </a:r>
                    </a:p>
                  </a:txBody>
                  <a:tcPr marL="36001" marR="36001" marT="35979" marB="3597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Message Backup</a:t>
                      </a:r>
                      <a:endPar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endParaRPr>
                    </a:p>
                  </a:txBody>
                  <a:tcPr marL="36001" marR="36001" marT="35979" marB="35979"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activation key</a:t>
                      </a:r>
                    </a:p>
                  </a:txBody>
                  <a:tcPr marL="36001" marR="36001" marT="35979" marB="35979"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23418">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Unified Messaging Channel</a:t>
                      </a:r>
                    </a:p>
                  </a:txBody>
                  <a:tcPr marL="36000" anchor="ct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HGP創英角ｺﾞｼｯｸUB" pitchFamily="50" charset="-128"/>
                        </a:rPr>
                        <a:t>2 </a:t>
                      </a:r>
                      <a:r>
                        <a:rPr kumimoji="1" lang="en-US" altLang="ja-JP" sz="900" b="0" i="0" u="none" strike="noStrike" cap="none" normalizeH="0" baseline="0" dirty="0" err="1" smtClean="0">
                          <a:ln>
                            <a:noFill/>
                          </a:ln>
                          <a:solidFill>
                            <a:schemeClr val="tx1"/>
                          </a:solidFill>
                          <a:effectLst/>
                          <a:latin typeface="Arial" pitchFamily="34" charset="0"/>
                          <a:ea typeface="HGP創英角ｺﾞｼｯｸUB" pitchFamily="50" charset="-128"/>
                        </a:rPr>
                        <a:t>ch</a:t>
                      </a:r>
                      <a:endParaRPr kumimoji="1" lang="en-US" altLang="ja-JP" sz="900" b="0" i="0" u="none" strike="noStrike" cap="none" normalizeH="0" baseline="0" dirty="0" smtClean="0">
                        <a:ln>
                          <a:noFill/>
                        </a:ln>
                        <a:solidFill>
                          <a:schemeClr val="tx1"/>
                        </a:solidFill>
                        <a:effectLst/>
                        <a:latin typeface="Arial" pitchFamily="34" charset="0"/>
                        <a:ea typeface="HGP創英角ｺﾞｼｯｸUB" pitchFamily="50" charset="-128"/>
                      </a:endParaRPr>
                    </a:p>
                  </a:txBody>
                  <a:tcPr marL="36001" marR="36001" marT="36031" marB="3603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a:t>
                      </a:r>
                    </a:p>
                  </a:txBody>
                  <a:tcPr marL="36001" marR="36001" marT="36031" marB="3603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Preinstalled on the Mother Board</a:t>
                      </a:r>
                    </a:p>
                  </a:txBody>
                  <a:tcPr marL="36000" marR="36000" marT="36028" marB="36028"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24 </a:t>
                      </a:r>
                      <a:r>
                        <a:rPr kumimoji="1" lang="en-US" altLang="ja-JP" sz="1000" b="0" i="0" u="none" strike="noStrike" cap="none" normalizeH="0" baseline="0" dirty="0" err="1" smtClean="0">
                          <a:ln>
                            <a:noFill/>
                          </a:ln>
                          <a:solidFill>
                            <a:schemeClr val="tx1"/>
                          </a:solidFill>
                          <a:effectLst/>
                          <a:latin typeface="Arial" pitchFamily="34" charset="0"/>
                          <a:ea typeface="HGP創英角ｺﾞｼｯｸUB" pitchFamily="50" charset="-128"/>
                        </a:rPr>
                        <a:t>ch</a:t>
                      </a:r>
                      <a:endPar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82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HGP創英角ｺﾞｼｯｸUB" pitchFamily="50" charset="-128"/>
                        </a:rPr>
                        <a:t>2 </a:t>
                      </a:r>
                      <a:r>
                        <a:rPr kumimoji="1" lang="en-US" altLang="ja-JP" sz="900" b="0" i="0" u="none" strike="noStrike" cap="none" normalizeH="0" baseline="0" dirty="0" err="1" smtClean="0">
                          <a:ln>
                            <a:noFill/>
                          </a:ln>
                          <a:solidFill>
                            <a:schemeClr val="tx1"/>
                          </a:solidFill>
                          <a:effectLst/>
                          <a:latin typeface="Arial" pitchFamily="34" charset="0"/>
                          <a:ea typeface="HGP創英角ｺﾞｼｯｸUB" pitchFamily="50" charset="-128"/>
                        </a:rPr>
                        <a:t>ch</a:t>
                      </a:r>
                      <a:endParaRPr kumimoji="1" lang="en-US" altLang="ja-JP" sz="900" b="0" i="0" u="none" strike="noStrike" cap="none" normalizeH="0" baseline="0" dirty="0" smtClean="0">
                        <a:ln>
                          <a:noFill/>
                        </a:ln>
                        <a:solidFill>
                          <a:schemeClr val="tx1"/>
                        </a:solidFill>
                        <a:effectLst/>
                        <a:latin typeface="Arial" pitchFamily="34" charset="0"/>
                        <a:ea typeface="HGP創英角ｺﾞｼｯｸUB" pitchFamily="50" charset="-128"/>
                      </a:endParaRPr>
                    </a:p>
                  </a:txBody>
                  <a:tcPr marL="36001" marR="36001" marT="36031" marB="3603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KX-NSU102</a:t>
                      </a:r>
                    </a:p>
                  </a:txBody>
                  <a:tcPr marL="36001" marR="36001" marT="36031" marB="3603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2 Channel Unified Messaging Activation Key</a:t>
                      </a:r>
                    </a:p>
                  </a:txBody>
                  <a:tcPr marL="36001" marR="36001" marT="36031" marB="3603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rgbClr val="000000"/>
                        </a:solidFill>
                        <a:effectLst/>
                        <a:latin typeface="Arial" pitchFamily="34" charset="0"/>
                        <a:ea typeface="ＭＳ Ｐゴシック" pitchFamily="50" charset="-128"/>
                      </a:endParaRPr>
                    </a:p>
                  </a:txBody>
                  <a:tcPr>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HGP創英角ｺﾞｼｯｸUB" pitchFamily="50" charset="-128"/>
                        </a:rPr>
                        <a:t>4 </a:t>
                      </a:r>
                      <a:r>
                        <a:rPr kumimoji="1" lang="en-US" altLang="ja-JP" sz="900" b="0" i="0" u="none" strike="noStrike" cap="none" normalizeH="0" baseline="0" dirty="0" err="1" smtClean="0">
                          <a:ln>
                            <a:noFill/>
                          </a:ln>
                          <a:solidFill>
                            <a:schemeClr val="tx1"/>
                          </a:solidFill>
                          <a:effectLst/>
                          <a:latin typeface="Arial" pitchFamily="34" charset="0"/>
                          <a:ea typeface="HGP創英角ｺﾞｼｯｸUB" pitchFamily="50" charset="-128"/>
                        </a:rPr>
                        <a:t>ch</a:t>
                      </a:r>
                      <a:endParaRPr kumimoji="1" lang="en-US" altLang="ja-JP" sz="900" b="0" i="0" u="none" strike="noStrike" cap="none" normalizeH="0" baseline="0" dirty="0" smtClean="0">
                        <a:ln>
                          <a:noFill/>
                        </a:ln>
                        <a:solidFill>
                          <a:schemeClr val="tx1"/>
                        </a:solidFill>
                        <a:effectLst/>
                        <a:latin typeface="Arial" pitchFamily="34" charset="0"/>
                        <a:ea typeface="HGP創英角ｺﾞｼｯｸUB" pitchFamily="50" charset="-128"/>
                      </a:endParaRPr>
                    </a:p>
                  </a:txBody>
                  <a:tcPr marL="36001" marR="36001" marT="36031" marB="3603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KX-NSU104</a:t>
                      </a:r>
                    </a:p>
                  </a:txBody>
                  <a:tcPr marL="36001" marR="36001" marT="36031" marB="3603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4 Channel Unified Messaging Activation Key</a:t>
                      </a:r>
                    </a:p>
                  </a:txBody>
                  <a:tcPr marL="36001" marR="36001" marT="36031" marB="36031"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523" marR="9523"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bl>
          </a:graphicData>
        </a:graphic>
      </p:graphicFrame>
      <p:sp>
        <p:nvSpPr>
          <p:cNvPr id="7" name="テキスト ボックス 148"/>
          <p:cNvSpPr txBox="1">
            <a:spLocks noChangeArrowheads="1"/>
          </p:cNvSpPr>
          <p:nvPr/>
        </p:nvSpPr>
        <p:spPr bwMode="auto">
          <a:xfrm>
            <a:off x="251520" y="3088928"/>
            <a:ext cx="4032448" cy="307777"/>
          </a:xfrm>
          <a:prstGeom prst="rect">
            <a:avLst/>
          </a:prstGeom>
          <a:noFill/>
          <a:ln w="9525">
            <a:noFill/>
            <a:miter lim="800000"/>
            <a:headEnd/>
            <a:tailEnd/>
          </a:ln>
        </p:spPr>
        <p:txBody>
          <a:bodyPr wrap="square">
            <a:spAutoFit/>
          </a:bodyPr>
          <a:lstStyle/>
          <a:p>
            <a:r>
              <a:rPr kumimoji="0" lang="en-US" altLang="ja-JP" sz="1400" b="1" dirty="0" smtClean="0">
                <a:solidFill>
                  <a:srgbClr val="595757"/>
                </a:solidFill>
                <a:latin typeface="Arial" pitchFamily="34" charset="0"/>
                <a:cs typeface="Arial" pitchFamily="34" charset="0"/>
              </a:rPr>
              <a:t>Unified Messaging System -</a:t>
            </a:r>
            <a:r>
              <a:rPr kumimoji="0" lang="en-US" altLang="ja-JP" sz="1400" b="1" dirty="0" smtClean="0">
                <a:solidFill>
                  <a:srgbClr val="595757"/>
                </a:solidFill>
                <a:latin typeface="Arial"/>
                <a:cs typeface="Arial"/>
              </a:rPr>
              <a:t> </a:t>
            </a:r>
            <a:r>
              <a:rPr kumimoji="0" lang="en-US" altLang="ja-JP" sz="1400" b="1" dirty="0" smtClean="0">
                <a:solidFill>
                  <a:srgbClr val="595757"/>
                </a:solidFill>
                <a:latin typeface="Arial" pitchFamily="34" charset="0"/>
                <a:cs typeface="Arial" pitchFamily="34" charset="0"/>
              </a:rPr>
              <a:t>Feature</a:t>
            </a:r>
            <a:endParaRPr lang="en-US" altLang="ja-JP" sz="1400" b="1" dirty="0">
              <a:solidFill>
                <a:srgbClr val="595757"/>
              </a:solidFill>
              <a:latin typeface="Arial" pitchFamily="34" charset="0"/>
              <a:cs typeface="Arial" pitchFamily="34" charset="0"/>
            </a:endParaRPr>
          </a:p>
        </p:txBody>
      </p:sp>
      <p:sp>
        <p:nvSpPr>
          <p:cNvPr id="9" name="テキスト ボックス 8"/>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54</a:t>
            </a:r>
            <a:endParaRPr kumimoji="1" lang="ja-JP" altLang="en-US" sz="1300" dirty="0">
              <a:solidFill>
                <a:srgbClr val="595757"/>
              </a:solidFill>
              <a:latin typeface="Calibri" pitchFamily="34" charset="0"/>
            </a:endParaRPr>
          </a:p>
        </p:txBody>
      </p:sp>
      <p:sp>
        <p:nvSpPr>
          <p:cNvPr id="10" name="テキスト ボックス 9"/>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Product Lineup - Activation Keys</a:t>
            </a:r>
            <a:endParaRPr kumimoji="1" lang="ja-JP" altLang="en-US" sz="3100" b="1" dirty="0">
              <a:solidFill>
                <a:srgbClr val="003065"/>
              </a:solidFill>
              <a:latin typeface="Calibri" pitchFamily="34" charset="0"/>
            </a:endParaRPr>
          </a:p>
        </p:txBody>
      </p:sp>
      <p:sp>
        <p:nvSpPr>
          <p:cNvPr id="4" name="テキスト ボックス 148"/>
          <p:cNvSpPr txBox="1">
            <a:spLocks noChangeArrowheads="1"/>
          </p:cNvSpPr>
          <p:nvPr/>
        </p:nvSpPr>
        <p:spPr bwMode="auto">
          <a:xfrm>
            <a:off x="251520" y="980728"/>
            <a:ext cx="5112568" cy="307777"/>
          </a:xfrm>
          <a:prstGeom prst="rect">
            <a:avLst/>
          </a:prstGeom>
          <a:noFill/>
          <a:ln w="9525">
            <a:noFill/>
            <a:miter lim="800000"/>
            <a:headEnd/>
            <a:tailEnd/>
          </a:ln>
        </p:spPr>
        <p:txBody>
          <a:bodyPr wrap="square">
            <a:spAutoFit/>
          </a:bodyPr>
          <a:lstStyle/>
          <a:p>
            <a:pPr defTabSz="457200"/>
            <a:r>
              <a:rPr kumimoji="0" lang="en-US" altLang="ja-JP" sz="1400" b="1" dirty="0" smtClean="0">
                <a:solidFill>
                  <a:srgbClr val="595757"/>
                </a:solidFill>
                <a:latin typeface="Arial"/>
                <a:cs typeface="Arial"/>
              </a:rPr>
              <a:t>Unified </a:t>
            </a:r>
            <a:r>
              <a:rPr kumimoji="0" lang="en-US" altLang="ja-JP" sz="1400" b="1" dirty="0">
                <a:solidFill>
                  <a:srgbClr val="595757"/>
                </a:solidFill>
                <a:latin typeface="Arial"/>
                <a:cs typeface="Arial"/>
              </a:rPr>
              <a:t>Messaging </a:t>
            </a:r>
            <a:r>
              <a:rPr kumimoji="0" lang="en-US" altLang="ja-JP" sz="1400" b="1" dirty="0" smtClean="0">
                <a:solidFill>
                  <a:srgbClr val="595757"/>
                </a:solidFill>
                <a:latin typeface="Arial"/>
                <a:cs typeface="Arial"/>
              </a:rPr>
              <a:t>System - User (</a:t>
            </a:r>
            <a:r>
              <a:rPr kumimoji="0" lang="en-US" altLang="ja-JP" sz="1400" b="1" dirty="0">
                <a:solidFill>
                  <a:srgbClr val="595757"/>
                </a:solidFill>
                <a:latin typeface="Arial"/>
                <a:cs typeface="Arial"/>
              </a:rPr>
              <a:t>Mailbox</a:t>
            </a:r>
            <a:r>
              <a:rPr kumimoji="0" lang="en-US" altLang="ja-JP" sz="1400" b="1" dirty="0" smtClean="0">
                <a:solidFill>
                  <a:srgbClr val="595757"/>
                </a:solidFill>
                <a:latin typeface="Arial"/>
                <a:cs typeface="Arial"/>
              </a:rPr>
              <a:t>)</a:t>
            </a:r>
            <a:endParaRPr kumimoji="0" lang="en-US" altLang="ja-JP" sz="1400" b="1" dirty="0">
              <a:solidFill>
                <a:srgbClr val="595757"/>
              </a:solidFill>
              <a:latin typeface="Arial"/>
              <a:cs typeface="Arial"/>
            </a:endParaRPr>
          </a:p>
        </p:txBody>
      </p:sp>
      <p:graphicFrame>
        <p:nvGraphicFramePr>
          <p:cNvPr id="5" name="表 4"/>
          <p:cNvGraphicFramePr>
            <a:graphicFrameLocks noGrp="1"/>
          </p:cNvGraphicFramePr>
          <p:nvPr>
            <p:extLst>
              <p:ext uri="{D42A27DB-BD31-4B8C-83A1-F6EECF244321}">
                <p14:modId xmlns:p14="http://schemas.microsoft.com/office/powerpoint/2010/main" val="3857011828"/>
              </p:ext>
            </p:extLst>
          </p:nvPr>
        </p:nvGraphicFramePr>
        <p:xfrm>
          <a:off x="256632" y="1340768"/>
          <a:ext cx="8635848" cy="3249690"/>
        </p:xfrm>
        <a:graphic>
          <a:graphicData uri="http://schemas.openxmlformats.org/drawingml/2006/table">
            <a:tbl>
              <a:tblPr firstRow="1" bandRow="1">
                <a:tableStyleId>{5C22544A-7EE6-4342-B048-85BDC9FD1C3A}</a:tableStyleId>
              </a:tblPr>
              <a:tblGrid>
                <a:gridCol w="1579064"/>
                <a:gridCol w="864096"/>
                <a:gridCol w="1080120"/>
                <a:gridCol w="3096344"/>
                <a:gridCol w="2016224"/>
              </a:tblGrid>
              <a:tr h="18856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rowSpan="5">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E-mail (IMAP4) Client/  </a:t>
                      </a:r>
                    </a:p>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E-mail Notification</a:t>
                      </a: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user</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KX-NSU201</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Unified messaging E-Mail Notification for 1 User</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500 mailboxes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5 users</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KX-NSU205</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Unified messaging E-Mail Notification for 5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10 users</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KX-NSU210</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Unified messaging E-Mail Notification for 10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20 users</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KX-NSU220</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Unified messaging E-Mail Notification for 20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All users</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KX-NSU299</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Unified messaging E-Mail Notification for All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rowSpan="5">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Two-way Recording/</a:t>
                      </a:r>
                      <a:b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b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Two-way Transfer</a:t>
                      </a: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user</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KX-NSU301</a:t>
                      </a:r>
                    </a:p>
                  </a:txBody>
                  <a:tcPr marL="36001" marR="36001" marT="35952" marB="3595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Two-way Recording for 1 User</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5">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416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5 users</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KX-NSU305</a:t>
                      </a:r>
                    </a:p>
                  </a:txBody>
                  <a:tcPr marL="36001" marR="36001" marT="35952" marB="3595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Two-way Recording for 5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10 users</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KX-NSU310</a:t>
                      </a:r>
                    </a:p>
                  </a:txBody>
                  <a:tcPr marL="36001" marR="36001" marT="35952" marB="3595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Two-way Recording for 10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20 users</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KX-NSU320</a:t>
                      </a:r>
                    </a:p>
                  </a:txBody>
                  <a:tcPr marL="36001" marR="36001" marT="35952" marB="3595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Two-way Recording for 20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All users</a:t>
                      </a: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KX-NSU399</a:t>
                      </a:r>
                    </a:p>
                  </a:txBody>
                  <a:tcPr marL="36001" marR="36001" marT="35952" marB="35952"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Two-way Recording for All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1" marR="36001"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7" name="テキスト ボックス 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55</a:t>
            </a:r>
            <a:endParaRPr kumimoji="1" lang="ja-JP" altLang="en-US" sz="1300" dirty="0">
              <a:solidFill>
                <a:srgbClr val="595757"/>
              </a:solidFill>
              <a:latin typeface="Calibri" pitchFamily="34" charset="0"/>
            </a:endParaRPr>
          </a:p>
        </p:txBody>
      </p:sp>
      <p:sp>
        <p:nvSpPr>
          <p:cNvPr id="8" name="テキスト ボックス 7"/>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69387"/>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Product Lineup - Activation Keys</a:t>
            </a:r>
            <a:endParaRPr kumimoji="1" lang="ja-JP" altLang="en-US" sz="3100" b="1" dirty="0">
              <a:solidFill>
                <a:srgbClr val="003065"/>
              </a:solidFill>
              <a:latin typeface="Calibri" pitchFamily="34" charset="0"/>
            </a:endParaRPr>
          </a:p>
        </p:txBody>
      </p:sp>
      <p:sp>
        <p:nvSpPr>
          <p:cNvPr id="4" name="テキスト ボックス 148"/>
          <p:cNvSpPr txBox="1">
            <a:spLocks noChangeArrowheads="1"/>
          </p:cNvSpPr>
          <p:nvPr/>
        </p:nvSpPr>
        <p:spPr bwMode="auto">
          <a:xfrm>
            <a:off x="251520" y="980728"/>
            <a:ext cx="5112568" cy="307777"/>
          </a:xfrm>
          <a:prstGeom prst="rect">
            <a:avLst/>
          </a:prstGeom>
          <a:noFill/>
          <a:ln w="9525">
            <a:noFill/>
            <a:miter lim="800000"/>
            <a:headEnd/>
            <a:tailEnd/>
          </a:ln>
        </p:spPr>
        <p:txBody>
          <a:bodyPr wrap="square">
            <a:spAutoFit/>
          </a:bodyPr>
          <a:lstStyle/>
          <a:p>
            <a:pPr defTabSz="457200"/>
            <a:r>
              <a:rPr kumimoji="0" lang="en-US" altLang="ja-JP" sz="1400" b="1" dirty="0">
                <a:solidFill>
                  <a:srgbClr val="595757"/>
                </a:solidFill>
                <a:latin typeface="Arial"/>
                <a:cs typeface="Arial"/>
              </a:rPr>
              <a:t>Communication Assistant </a:t>
            </a:r>
            <a:r>
              <a:rPr kumimoji="0" lang="en-US" altLang="ja-JP" sz="1400" b="1" dirty="0" smtClean="0">
                <a:solidFill>
                  <a:srgbClr val="595757"/>
                </a:solidFill>
                <a:latin typeface="Arial"/>
                <a:cs typeface="Arial"/>
              </a:rPr>
              <a:t>- User</a:t>
            </a:r>
            <a:endParaRPr kumimoji="0" lang="en-US" altLang="ja-JP" sz="1400" b="1" dirty="0">
              <a:solidFill>
                <a:srgbClr val="595757"/>
              </a:solidFill>
              <a:latin typeface="Arial"/>
              <a:cs typeface="Arial"/>
            </a:endParaRPr>
          </a:p>
        </p:txBody>
      </p:sp>
      <p:graphicFrame>
        <p:nvGraphicFramePr>
          <p:cNvPr id="5" name="表 4"/>
          <p:cNvGraphicFramePr>
            <a:graphicFrameLocks noGrp="1"/>
          </p:cNvGraphicFramePr>
          <p:nvPr>
            <p:extLst>
              <p:ext uri="{D42A27DB-BD31-4B8C-83A1-F6EECF244321}">
                <p14:modId xmlns:p14="http://schemas.microsoft.com/office/powerpoint/2010/main" val="130297957"/>
              </p:ext>
            </p:extLst>
          </p:nvPr>
        </p:nvGraphicFramePr>
        <p:xfrm>
          <a:off x="256632" y="1288813"/>
          <a:ext cx="8635848" cy="3622157"/>
        </p:xfrm>
        <a:graphic>
          <a:graphicData uri="http://schemas.openxmlformats.org/drawingml/2006/table">
            <a:tbl>
              <a:tblPr firstRow="1" bandRow="1">
                <a:tableStyleId>{5C22544A-7EE6-4342-B048-85BDC9FD1C3A}</a:tableStyleId>
              </a:tblPr>
              <a:tblGrid>
                <a:gridCol w="1579064"/>
                <a:gridCol w="864096"/>
                <a:gridCol w="1080120"/>
                <a:gridCol w="3096344"/>
                <a:gridCol w="2016224"/>
              </a:tblGrid>
              <a:tr h="18856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CA Basic-Express</a:t>
                      </a:r>
                      <a:endPar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All users</a:t>
                      </a:r>
                    </a:p>
                  </a:txBody>
                  <a:tcPr marL="36000" marR="36000" marT="35973" marB="3597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a:t>
                      </a:r>
                    </a:p>
                  </a:txBody>
                  <a:tcPr marL="36000" marR="36000" marT="35973" marB="3597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Preinstalled</a:t>
                      </a:r>
                      <a:endParaRPr kumimoji="1" lang="ja-JP" altLang="en-US"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00" marR="36000" marT="35973" marB="3597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Without CA Server: 240 users</a:t>
                      </a:r>
                      <a:b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b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With CA Server: 416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23418">
                <a:tc rowSpan="5">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CA</a:t>
                      </a:r>
                      <a:r>
                        <a:rPr kumimoji="1" lang="ja-JP" altLang="en-US" sz="1000" b="0" i="0" u="none" strike="noStrike" cap="none" normalizeH="0" baseline="0" dirty="0" smtClean="0">
                          <a:ln>
                            <a:noFill/>
                          </a:ln>
                          <a:solidFill>
                            <a:schemeClr val="tx1"/>
                          </a:solidFill>
                          <a:effectLst/>
                          <a:latin typeface="Arial" pitchFamily="34" charset="0"/>
                          <a:ea typeface="HGP創英角ｺﾞｼｯｸUB" pitchFamily="50" charset="-128"/>
                        </a:rPr>
                        <a:t> </a:t>
                      </a: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PRO</a:t>
                      </a: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user</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KX-NSA201</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Activation Key for CA PRO for 1 User</a:t>
                      </a:r>
                      <a:endParaRPr kumimoji="1" lang="ja-JP" altLang="en-US"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5 users</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KX-NSA205</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Activation Key for CA PRO for 5 Users</a:t>
                      </a:r>
                      <a:endParaRPr kumimoji="1" lang="ja-JP" altLang="en-US"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10 users</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KX-NSA210</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Activation Key for CA PRO for 10 Users</a:t>
                      </a:r>
                      <a:endParaRPr kumimoji="1" lang="ja-JP" altLang="en-US"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40 users</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KX-NSA240</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Activation Key for CA PRO for 40 Users</a:t>
                      </a:r>
                      <a:endParaRPr kumimoji="1" lang="ja-JP" altLang="en-US"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128 users</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HGP創英角ｺﾞｼｯｸUB" pitchFamily="50" charset="-128"/>
                        </a:rPr>
                        <a:t>KX-NSA249</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Arial" pitchFamily="34" charset="0"/>
                          <a:ea typeface="ＭＳ Ｐゴシック" pitchFamily="50" charset="-128"/>
                        </a:rPr>
                        <a:t>Activation Key for CA PRO for 128 Users</a:t>
                      </a:r>
                      <a:endParaRPr kumimoji="1" lang="ja-JP" altLang="en-US" sz="1000" b="0" i="0" u="none" strike="noStrike" cap="none" normalizeH="0" baseline="0" dirty="0" smtClean="0">
                        <a:ln>
                          <a:noFill/>
                        </a:ln>
                        <a:solidFill>
                          <a:srgbClr val="000000"/>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r>
              <a:tr h="477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CA Supervisor</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user</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itchFamily="34" charset="0"/>
                          <a:ea typeface="HGP創英角ｺﾞｼｯｸUB" pitchFamily="50" charset="-128"/>
                        </a:rPr>
                        <a:t>KX-NSA301</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CA ACD Monitor for 1 ICD Supervisor</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Without CA Server: 4 users With CA Server: 128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CA Operator Console </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user</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KX-NSA401</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CA Operator Console</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Without CA Server: 128 users With CA Server: 128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rowSpan="5">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CA Network Plug-in</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 user</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itchFamily="34" charset="0"/>
                          <a:ea typeface="HGP創英角ｺﾞｼｯｸUB" pitchFamily="50" charset="-128"/>
                        </a:rPr>
                        <a:t>KX-NSA901</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CA Network Plug-in for 1 User</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5">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Without CA Server: 240 users With CA Server: 1022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itchFamily="34" charset="0"/>
                          <a:ea typeface="HGP創英角ｺﾞｼｯｸUB" pitchFamily="50" charset="-128"/>
                        </a:rPr>
                        <a:t>5 users</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KX-NSA905</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CA Network Plug-in for 5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itchFamily="34" charset="0"/>
                          <a:ea typeface="HGP創英角ｺﾞｼｯｸUB" pitchFamily="50" charset="-128"/>
                        </a:rPr>
                        <a:t>10 users</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KX-NSA910</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CA Network Plug-in for 10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itchFamily="34" charset="0"/>
                          <a:ea typeface="HGP創英角ｺﾞｼｯｸUB" pitchFamily="50" charset="-128"/>
                        </a:rPr>
                        <a:t>40 users</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KX-NSA940</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CA Network Plug-in for 40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828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a:ea typeface="ＭＳ Ｐゴシック" pitchFamily="50" charset="-128"/>
                        <a:cs typeface="Arial"/>
                      </a:endParaRPr>
                    </a:p>
                  </a:txBody>
                  <a:tcPr marL="36014" marR="36014" marT="36012" marB="36012"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128 users</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KX-NSA949</a:t>
                      </a: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CA Network Plug-in for 128 Users</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4" marR="36004" marT="35993" marB="3599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1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6" name="テキスト ボックス 148"/>
          <p:cNvSpPr txBox="1">
            <a:spLocks noChangeArrowheads="1"/>
          </p:cNvSpPr>
          <p:nvPr/>
        </p:nvSpPr>
        <p:spPr bwMode="auto">
          <a:xfrm>
            <a:off x="251520" y="5085184"/>
            <a:ext cx="5112568" cy="307777"/>
          </a:xfrm>
          <a:prstGeom prst="rect">
            <a:avLst/>
          </a:prstGeom>
          <a:noFill/>
          <a:ln w="9525">
            <a:noFill/>
            <a:miter lim="800000"/>
            <a:headEnd/>
            <a:tailEnd/>
          </a:ln>
        </p:spPr>
        <p:txBody>
          <a:bodyPr wrap="square">
            <a:spAutoFit/>
          </a:bodyPr>
          <a:lstStyle/>
          <a:p>
            <a:pPr defTabSz="457200"/>
            <a:r>
              <a:rPr kumimoji="0" lang="en-US" altLang="ja-JP" sz="1400" b="1" dirty="0">
                <a:solidFill>
                  <a:srgbClr val="595757"/>
                </a:solidFill>
                <a:latin typeface="Arial"/>
                <a:cs typeface="Arial"/>
              </a:rPr>
              <a:t>Communication Assistant </a:t>
            </a:r>
            <a:r>
              <a:rPr kumimoji="0" lang="en-US" altLang="ja-JP" sz="1400" b="1" dirty="0" smtClean="0">
                <a:solidFill>
                  <a:srgbClr val="595757"/>
                </a:solidFill>
                <a:latin typeface="Arial"/>
                <a:cs typeface="Arial"/>
              </a:rPr>
              <a:t>- External Interface</a:t>
            </a:r>
            <a:endParaRPr kumimoji="0" lang="en-US" altLang="ja-JP" sz="1400" b="1" dirty="0">
              <a:solidFill>
                <a:srgbClr val="595757"/>
              </a:solidFill>
              <a:latin typeface="Arial"/>
              <a:cs typeface="Arial"/>
            </a:endParaRPr>
          </a:p>
        </p:txBody>
      </p:sp>
      <p:graphicFrame>
        <p:nvGraphicFramePr>
          <p:cNvPr id="7" name="表 6"/>
          <p:cNvGraphicFramePr>
            <a:graphicFrameLocks noGrp="1"/>
          </p:cNvGraphicFramePr>
          <p:nvPr>
            <p:extLst>
              <p:ext uri="{D42A27DB-BD31-4B8C-83A1-F6EECF244321}">
                <p14:modId xmlns:p14="http://schemas.microsoft.com/office/powerpoint/2010/main" val="3513494591"/>
              </p:ext>
            </p:extLst>
          </p:nvPr>
        </p:nvGraphicFramePr>
        <p:xfrm>
          <a:off x="256632" y="5367116"/>
          <a:ext cx="8635848" cy="917228"/>
        </p:xfrm>
        <a:graphic>
          <a:graphicData uri="http://schemas.openxmlformats.org/drawingml/2006/table">
            <a:tbl>
              <a:tblPr firstRow="1" bandRow="1">
                <a:tableStyleId>{5C22544A-7EE6-4342-B048-85BDC9FD1C3A}</a:tableStyleId>
              </a:tblPr>
              <a:tblGrid>
                <a:gridCol w="2443160"/>
                <a:gridCol w="1080120"/>
                <a:gridCol w="3096344"/>
                <a:gridCol w="2016224"/>
              </a:tblGrid>
              <a:tr h="18856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Activation Key Type</a:t>
                      </a:r>
                    </a:p>
                  </a:txBody>
                  <a:tcPr marL="35996" marR="35996" marT="36005" marB="36005"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Model No.</a:t>
                      </a: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GB" altLang="ja-JP" sz="1000" b="1" i="0" u="none" strike="noStrike" cap="none" normalizeH="0" baseline="0" dirty="0" smtClean="0">
                          <a:ln>
                            <a:noFill/>
                          </a:ln>
                          <a:solidFill>
                            <a:schemeClr val="tx1"/>
                          </a:solidFill>
                          <a:effectLst/>
                          <a:latin typeface="Arial"/>
                          <a:ea typeface="ＭＳ Ｐゴシック" pitchFamily="50" charset="-128"/>
                          <a:cs typeface="Arial"/>
                        </a:rPr>
                        <a:t>Description</a:t>
                      </a:r>
                      <a:endParaRPr kumimoji="1" lang="ja-JP" altLang="ja-JP" sz="1000" b="1" i="0" u="none" strike="noStrike" cap="none" normalizeH="0" baseline="0" dirty="0" smtClean="0">
                        <a:ln>
                          <a:noFill/>
                        </a:ln>
                        <a:solidFill>
                          <a:schemeClr val="tx1"/>
                        </a:solidFill>
                        <a:effectLst/>
                        <a:latin typeface="Arial"/>
                        <a:ea typeface="ＭＳ Ｐゴシック" pitchFamily="50" charset="-128"/>
                        <a:cs typeface="Arial"/>
                      </a:endParaRPr>
                    </a:p>
                  </a:txBody>
                  <a:tcPr marL="35996" marR="35996" marT="36005" marB="36005"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a:ea typeface="ＭＳ Ｐゴシック" pitchFamily="50" charset="-128"/>
                          <a:cs typeface="Arial"/>
                        </a:rPr>
                        <a:t>Maximum</a:t>
                      </a:r>
                    </a:p>
                  </a:txBody>
                  <a:tcPr marL="91430" marR="91430" marT="45715" marB="45715"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6D8E4"/>
                    </a:solidFill>
                  </a:tcPr>
                </a:tc>
              </a:tr>
              <a:tr h="12341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CA Thin Client</a:t>
                      </a:r>
                    </a:p>
                  </a:txBody>
                  <a:tcPr marL="36003" marR="36003" marT="36033" marB="36033"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KX-NSA010</a:t>
                      </a:r>
                    </a:p>
                  </a:txBody>
                  <a:tcPr marL="36003" marR="36003" marT="36033" marB="3603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CA Thin Client Server Connection</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3" marR="36003" marT="36033" marB="3603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1</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2341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CSTA Multiplexer</a:t>
                      </a:r>
                    </a:p>
                  </a:txBody>
                  <a:tcPr marL="36003" marR="36003" marT="36033" marB="36033"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HGP創英角ｺﾞｼｯｸUB" pitchFamily="50" charset="-128"/>
                        </a:rPr>
                        <a:t>KX-NSA020</a:t>
                      </a:r>
                    </a:p>
                  </a:txBody>
                  <a:tcPr marL="36003" marR="36003" marT="36033" marB="3603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Multiple CSTA Connection</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3" marR="36003" marT="36033" marB="3603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r>
              <a:tr h="123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3</a:t>
                      </a:r>
                      <a:r>
                        <a:rPr kumimoji="1" lang="en-US" altLang="ja-JP" sz="1000" b="0" i="0" u="none" strike="noStrike" cap="none" normalizeH="0" baseline="30000" dirty="0" smtClean="0">
                          <a:ln>
                            <a:noFill/>
                          </a:ln>
                          <a:solidFill>
                            <a:schemeClr val="tx1"/>
                          </a:solidFill>
                          <a:effectLst/>
                          <a:latin typeface="Arial" pitchFamily="34" charset="0"/>
                          <a:ea typeface="ＭＳ Ｐゴシック" pitchFamily="50" charset="-128"/>
                        </a:rPr>
                        <a:t>rd</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 Party CTI</a:t>
                      </a:r>
                      <a:r>
                        <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link</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3" marR="36003" marT="36033" marB="36033" anchor="ctr" horzOverflow="overflow">
                    <a:lnL w="952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KX-NSF101</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3" marR="36003" marT="36033" marB="3603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Activation Key for CTI interface</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36003" marR="36003" marT="36033" marB="36033"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08000" marR="108000" marT="9528" marB="0" anchor="ctr"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9" name="テキスト ボックス 8"/>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56</a:t>
            </a:r>
            <a:endParaRPr kumimoji="1" lang="ja-JP" altLang="en-US" sz="1300" dirty="0">
              <a:solidFill>
                <a:srgbClr val="595757"/>
              </a:solidFill>
              <a:latin typeface="Calibri" pitchFamily="34" charset="0"/>
            </a:endParaRPr>
          </a:p>
        </p:txBody>
      </p:sp>
      <p:sp>
        <p:nvSpPr>
          <p:cNvPr id="10" name="テキスト ボックス 9"/>
          <p:cNvSpPr txBox="1"/>
          <p:nvPr/>
        </p:nvSpPr>
        <p:spPr>
          <a:xfrm>
            <a:off x="1785218" y="151800"/>
            <a:ext cx="1436603" cy="276999"/>
          </a:xfrm>
          <a:prstGeom prst="rect">
            <a:avLst/>
          </a:prstGeom>
          <a:solidFill>
            <a:schemeClr val="bg1"/>
          </a:solidFill>
        </p:spPr>
        <p:txBody>
          <a:bodyPr wrap="none" lIns="36000" tIns="0" rIns="36000" bIns="0" rtlCol="0">
            <a:spAutoFit/>
          </a:bodyPr>
          <a:lstStyle/>
          <a:p>
            <a:pPr algn="ctr"/>
            <a:r>
              <a:rPr lang="en-US" altLang="ja-JP" b="1" dirty="0" smtClean="0">
                <a:solidFill>
                  <a:srgbClr val="003065"/>
                </a:solidFill>
                <a:latin typeface="Calibri" pitchFamily="34" charset="0"/>
              </a:rPr>
              <a:t>Specifications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Overview </a:t>
            </a:r>
            <a:endParaRPr lang="en-US" altLang="ja-JP" sz="3100" b="1" dirty="0">
              <a:solidFill>
                <a:srgbClr val="003065"/>
              </a:solidFill>
              <a:latin typeface="Calibri" pitchFamily="34" charset="0"/>
            </a:endParaRPr>
          </a:p>
        </p:txBody>
      </p:sp>
      <p:sp>
        <p:nvSpPr>
          <p:cNvPr id="4" name="テキスト ボックス 3"/>
          <p:cNvSpPr txBox="1"/>
          <p:nvPr/>
        </p:nvSpPr>
        <p:spPr>
          <a:xfrm>
            <a:off x="251520" y="991761"/>
            <a:ext cx="8640960" cy="276999"/>
          </a:xfrm>
          <a:prstGeom prst="rect">
            <a:avLst/>
          </a:prstGeom>
          <a:noFill/>
        </p:spPr>
        <p:txBody>
          <a:bodyPr wrap="square" rtlCol="0">
            <a:spAutoFit/>
          </a:bodyPr>
          <a:lstStyle/>
          <a:p>
            <a:pPr>
              <a:defRPr/>
            </a:pPr>
            <a:r>
              <a:rPr lang="en-US" altLang="ja-JP" sz="1200" dirty="0" smtClean="0">
                <a:solidFill>
                  <a:srgbClr val="595757"/>
                </a:solidFill>
                <a:latin typeface="Arial" pitchFamily="34" charset="0"/>
                <a:cs typeface="Arial" pitchFamily="34" charset="0"/>
              </a:rPr>
              <a:t>Panasonic’s full terminal line up from high end to low end provide various</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solutions to various types of businesses.</a:t>
            </a:r>
            <a:r>
              <a:rPr lang="ja-JP" altLang="en-US" sz="1200" dirty="0" smtClean="0">
                <a:solidFill>
                  <a:srgbClr val="595757"/>
                </a:solidFill>
                <a:latin typeface="Arial" pitchFamily="34" charset="0"/>
                <a:cs typeface="Arial" pitchFamily="34" charset="0"/>
              </a:rPr>
              <a:t> </a:t>
            </a:r>
            <a:endParaRPr lang="ja-JP" altLang="en-US" sz="1200" dirty="0">
              <a:solidFill>
                <a:srgbClr val="595757"/>
              </a:solidFill>
              <a:latin typeface="Arial" pitchFamily="34" charset="0"/>
              <a:cs typeface="Arial" pitchFamily="34" charset="0"/>
            </a:endParaRPr>
          </a:p>
        </p:txBody>
      </p:sp>
      <p:grpSp>
        <p:nvGrpSpPr>
          <p:cNvPr id="2" name="グループ化 27"/>
          <p:cNvGrpSpPr/>
          <p:nvPr/>
        </p:nvGrpSpPr>
        <p:grpSpPr>
          <a:xfrm>
            <a:off x="6516216" y="5085184"/>
            <a:ext cx="2256251" cy="1337321"/>
            <a:chOff x="5940152" y="5301208"/>
            <a:chExt cx="2256251" cy="1337321"/>
          </a:xfrm>
        </p:grpSpPr>
        <p:pic>
          <p:nvPicPr>
            <p:cNvPr id="29" name="図 4"/>
            <p:cNvPicPr>
              <a:picLocks noChangeAspect="1"/>
            </p:cNvPicPr>
            <p:nvPr/>
          </p:nvPicPr>
          <p:blipFill>
            <a:blip r:embed="rId2" cstate="print"/>
            <a:srcRect/>
            <a:stretch>
              <a:fillRect/>
            </a:stretch>
          </p:blipFill>
          <p:spPr bwMode="auto">
            <a:xfrm>
              <a:off x="5940152" y="5301208"/>
              <a:ext cx="2016224" cy="1337321"/>
            </a:xfrm>
            <a:prstGeom prst="rect">
              <a:avLst/>
            </a:prstGeom>
            <a:noFill/>
            <a:ln w="9525">
              <a:noFill/>
              <a:miter lim="800000"/>
              <a:headEnd/>
              <a:tailEnd/>
            </a:ln>
          </p:spPr>
        </p:pic>
        <p:pic>
          <p:nvPicPr>
            <p:cNvPr id="30" name="図 29" descr="CE_KX-TCA385-cha_D.png"/>
            <p:cNvPicPr>
              <a:picLocks noChangeAspect="1"/>
            </p:cNvPicPr>
            <p:nvPr/>
          </p:nvPicPr>
          <p:blipFill>
            <a:blip r:embed="rId3" cstate="print"/>
            <a:stretch>
              <a:fillRect/>
            </a:stretch>
          </p:blipFill>
          <p:spPr>
            <a:xfrm>
              <a:off x="7380312" y="5373216"/>
              <a:ext cx="816091" cy="1224136"/>
            </a:xfrm>
            <a:prstGeom prst="rect">
              <a:avLst/>
            </a:prstGeom>
          </p:spPr>
        </p:pic>
      </p:grpSp>
      <p:grpSp>
        <p:nvGrpSpPr>
          <p:cNvPr id="5" name="グループ化 30"/>
          <p:cNvGrpSpPr/>
          <p:nvPr/>
        </p:nvGrpSpPr>
        <p:grpSpPr>
          <a:xfrm>
            <a:off x="0" y="2708920"/>
            <a:ext cx="3069342" cy="2142748"/>
            <a:chOff x="2987824" y="4509120"/>
            <a:chExt cx="3069342" cy="2142748"/>
          </a:xfrm>
        </p:grpSpPr>
        <p:pic>
          <p:nvPicPr>
            <p:cNvPr id="34" name="図 33" descr="ぼかし.png"/>
            <p:cNvPicPr>
              <a:picLocks noChangeAspect="1"/>
            </p:cNvPicPr>
            <p:nvPr/>
          </p:nvPicPr>
          <p:blipFill>
            <a:blip r:embed="rId4" cstate="print"/>
            <a:stretch>
              <a:fillRect/>
            </a:stretch>
          </p:blipFill>
          <p:spPr>
            <a:xfrm>
              <a:off x="2987824" y="4509120"/>
              <a:ext cx="3069342" cy="2142748"/>
            </a:xfrm>
            <a:prstGeom prst="rect">
              <a:avLst/>
            </a:prstGeom>
          </p:spPr>
        </p:pic>
        <p:sp>
          <p:nvSpPr>
            <p:cNvPr id="35" name="テキスト ボックス 148"/>
            <p:cNvSpPr txBox="1">
              <a:spLocks noChangeArrowheads="1"/>
            </p:cNvSpPr>
            <p:nvPr/>
          </p:nvSpPr>
          <p:spPr bwMode="auto">
            <a:xfrm>
              <a:off x="3491880" y="4653136"/>
              <a:ext cx="2137351" cy="584775"/>
            </a:xfrm>
            <a:prstGeom prst="rect">
              <a:avLst/>
            </a:prstGeom>
            <a:noFill/>
            <a:ln w="9525">
              <a:noFill/>
              <a:miter lim="800000"/>
              <a:headEnd/>
              <a:tailEnd/>
            </a:ln>
          </p:spPr>
          <p:txBody>
            <a:bodyPr wrap="square">
              <a:spAutoFit/>
            </a:bodyPr>
            <a:lstStyle/>
            <a:p>
              <a:pPr algn="ctr"/>
              <a:r>
                <a:rPr lang="en-US" altLang="ja-JP" sz="1600" b="1" dirty="0" smtClean="0">
                  <a:solidFill>
                    <a:srgbClr val="003065"/>
                  </a:solidFill>
                  <a:latin typeface="Arial" pitchFamily="34" charset="0"/>
                  <a:cs typeface="Arial" pitchFamily="34" charset="0"/>
                </a:rPr>
                <a:t>Smart Hybrid PBX</a:t>
              </a:r>
            </a:p>
            <a:p>
              <a:pPr algn="ctr"/>
              <a:r>
                <a:rPr lang="en-US" altLang="ja-JP" sz="1600" b="1" dirty="0" smtClean="0">
                  <a:solidFill>
                    <a:srgbClr val="003065"/>
                  </a:solidFill>
                  <a:latin typeface="Arial" pitchFamily="34" charset="0"/>
                  <a:cs typeface="Arial" pitchFamily="34" charset="0"/>
                </a:rPr>
                <a:t>KX-NS500</a:t>
              </a:r>
              <a:endParaRPr lang="en-US" altLang="ja-JP" sz="1600" b="1" dirty="0">
                <a:solidFill>
                  <a:srgbClr val="003065"/>
                </a:solidFill>
                <a:latin typeface="Arial" pitchFamily="34" charset="0"/>
                <a:cs typeface="Arial" pitchFamily="34" charset="0"/>
              </a:endParaRPr>
            </a:p>
          </p:txBody>
        </p:sp>
        <p:pic>
          <p:nvPicPr>
            <p:cNvPr id="39" name="図 38" descr="KX-NS500-F.png"/>
            <p:cNvPicPr>
              <a:picLocks noChangeAspect="1"/>
            </p:cNvPicPr>
            <p:nvPr/>
          </p:nvPicPr>
          <p:blipFill>
            <a:blip r:embed="rId5" cstate="print"/>
            <a:stretch>
              <a:fillRect/>
            </a:stretch>
          </p:blipFill>
          <p:spPr>
            <a:xfrm>
              <a:off x="3347864" y="5229200"/>
              <a:ext cx="2520280" cy="714079"/>
            </a:xfrm>
            <a:prstGeom prst="rect">
              <a:avLst/>
            </a:prstGeom>
          </p:spPr>
        </p:pic>
      </p:grpSp>
      <p:grpSp>
        <p:nvGrpSpPr>
          <p:cNvPr id="7" name="グループ化 39"/>
          <p:cNvGrpSpPr/>
          <p:nvPr/>
        </p:nvGrpSpPr>
        <p:grpSpPr>
          <a:xfrm>
            <a:off x="4139952" y="1916832"/>
            <a:ext cx="3855728" cy="1080120"/>
            <a:chOff x="4139952" y="1772816"/>
            <a:chExt cx="3855728" cy="1080120"/>
          </a:xfrm>
        </p:grpSpPr>
        <p:sp>
          <p:nvSpPr>
            <p:cNvPr id="41" name="正方形/長方形 56"/>
            <p:cNvSpPr>
              <a:spLocks noChangeArrowheads="1"/>
            </p:cNvSpPr>
            <p:nvPr/>
          </p:nvSpPr>
          <p:spPr bwMode="auto">
            <a:xfrm>
              <a:off x="4139952" y="2083495"/>
              <a:ext cx="3096344" cy="769441"/>
            </a:xfrm>
            <a:prstGeom prst="rect">
              <a:avLst/>
            </a:prstGeom>
            <a:noFill/>
            <a:ln w="9525">
              <a:noFill/>
              <a:miter lim="800000"/>
              <a:headEnd/>
              <a:tailEnd/>
            </a:ln>
          </p:spPr>
          <p:txBody>
            <a:bodyPr wrap="square">
              <a:spAutoFit/>
            </a:bodyPr>
            <a:lstStyle/>
            <a:p>
              <a:pPr algn="l"/>
              <a:r>
                <a:rPr lang="en-US" altLang="ja-JP" sz="1100" b="0" dirty="0" smtClean="0">
                  <a:solidFill>
                    <a:schemeClr val="tx1"/>
                  </a:solidFill>
                  <a:latin typeface="Arial" pitchFamily="34" charset="0"/>
                  <a:cs typeface="Arial" pitchFamily="34" charset="0"/>
                </a:rPr>
                <a:t>- </a:t>
              </a:r>
              <a:r>
                <a:rPr lang="en-US" altLang="ja-JP" sz="1100" b="0" dirty="0" smtClean="0">
                  <a:latin typeface="Arial" pitchFamily="34" charset="0"/>
                  <a:cs typeface="Arial" pitchFamily="34" charset="0"/>
                </a:rPr>
                <a:t>Gigabit </a:t>
              </a:r>
              <a:r>
                <a:rPr lang="en-US" altLang="ja-JP" sz="1100" b="0" dirty="0">
                  <a:latin typeface="Arial" pitchFamily="34" charset="0"/>
                  <a:cs typeface="Arial" pitchFamily="34" charset="0"/>
                </a:rPr>
                <a:t>LAN/PC </a:t>
              </a:r>
              <a:r>
                <a:rPr lang="en-US" altLang="ja-JP" sz="1100" b="0" dirty="0" smtClean="0">
                  <a:latin typeface="Arial" pitchFamily="34" charset="0"/>
                  <a:cs typeface="Arial" pitchFamily="34" charset="0"/>
                </a:rPr>
                <a:t>port</a:t>
              </a:r>
            </a:p>
            <a:p>
              <a:pPr algn="l"/>
              <a:r>
                <a:rPr lang="en-US" altLang="ja-JP" sz="1100" b="0" dirty="0" smtClean="0">
                  <a:solidFill>
                    <a:schemeClr val="tx1"/>
                  </a:solidFill>
                  <a:latin typeface="Arial" pitchFamily="34" charset="0"/>
                  <a:cs typeface="Arial" pitchFamily="34" charset="0"/>
                </a:rPr>
                <a:t>- PoE</a:t>
              </a:r>
              <a:endParaRPr lang="en-US" altLang="ja-JP" sz="1100" b="0" dirty="0">
                <a:solidFill>
                  <a:schemeClr val="tx1"/>
                </a:solidFill>
                <a:latin typeface="Arial" pitchFamily="34" charset="0"/>
                <a:cs typeface="Arial" pitchFamily="34" charset="0"/>
              </a:endParaRPr>
            </a:p>
            <a:p>
              <a:r>
                <a:rPr lang="en-US" altLang="ja-JP" sz="1100" b="0" dirty="0" smtClean="0">
                  <a:latin typeface="Arial" pitchFamily="34" charset="0"/>
                  <a:cs typeface="Arial" pitchFamily="34" charset="0"/>
                </a:rPr>
                <a:t>- </a:t>
              </a:r>
              <a:r>
                <a:rPr lang="en-US" altLang="ja-JP" sz="1100" dirty="0" smtClean="0">
                  <a:latin typeface="Arial" pitchFamily="34" charset="0"/>
                  <a:cs typeface="Arial" pitchFamily="34" charset="0"/>
                </a:rPr>
                <a:t>Full duplex speakerphone </a:t>
              </a:r>
            </a:p>
            <a:p>
              <a:r>
                <a:rPr lang="en-US" altLang="ja-JP" sz="1100" dirty="0" smtClean="0">
                  <a:latin typeface="Arial" pitchFamily="34" charset="0"/>
                  <a:cs typeface="Arial" pitchFamily="34" charset="0"/>
                </a:rPr>
                <a:t>- Supports EHS for wireless headsets</a:t>
              </a:r>
              <a:endParaRPr lang="en-US" altLang="ja-JP" sz="1100" dirty="0">
                <a:latin typeface="Arial" pitchFamily="34" charset="0"/>
                <a:cs typeface="Arial" pitchFamily="34" charset="0"/>
              </a:endParaRPr>
            </a:p>
          </p:txBody>
        </p:sp>
        <p:grpSp>
          <p:nvGrpSpPr>
            <p:cNvPr id="8" name="グループ化 40"/>
            <p:cNvGrpSpPr/>
            <p:nvPr/>
          </p:nvGrpSpPr>
          <p:grpSpPr>
            <a:xfrm>
              <a:off x="4139952" y="1772816"/>
              <a:ext cx="3855728" cy="310897"/>
              <a:chOff x="4355976" y="1484784"/>
              <a:chExt cx="3855728" cy="310897"/>
            </a:xfrm>
          </p:grpSpPr>
          <p:pic>
            <p:nvPicPr>
              <p:cNvPr id="43" name="図 42" descr="みどり帯.png"/>
              <p:cNvPicPr>
                <a:picLocks noChangeAspect="1"/>
              </p:cNvPicPr>
              <p:nvPr/>
            </p:nvPicPr>
            <p:blipFill>
              <a:blip r:embed="rId6" cstate="print"/>
              <a:stretch>
                <a:fillRect/>
              </a:stretch>
            </p:blipFill>
            <p:spPr>
              <a:xfrm>
                <a:off x="4355976" y="1484784"/>
                <a:ext cx="3855728" cy="310897"/>
              </a:xfrm>
              <a:prstGeom prst="rect">
                <a:avLst/>
              </a:prstGeom>
            </p:spPr>
          </p:pic>
          <p:sp>
            <p:nvSpPr>
              <p:cNvPr id="44" name="テキスト ボックス 38"/>
              <p:cNvSpPr txBox="1">
                <a:spLocks noChangeArrowheads="1"/>
              </p:cNvSpPr>
              <p:nvPr/>
            </p:nvSpPr>
            <p:spPr bwMode="auto">
              <a:xfrm>
                <a:off x="4355976" y="1484784"/>
                <a:ext cx="2952328" cy="307777"/>
              </a:xfrm>
              <a:prstGeom prst="rect">
                <a:avLst/>
              </a:prstGeom>
              <a:noFill/>
              <a:ln w="9525">
                <a:noFill/>
                <a:miter lim="800000"/>
                <a:headEnd/>
                <a:tailEnd/>
              </a:ln>
            </p:spPr>
            <p:txBody>
              <a:bodyPr wrap="square">
                <a:spAutoFit/>
              </a:bodyPr>
              <a:lstStyle/>
              <a:p>
                <a:pPr>
                  <a:spcBef>
                    <a:spcPct val="20000"/>
                  </a:spcBef>
                </a:pPr>
                <a:r>
                  <a:rPr lang="en-US" altLang="ja-JP" sz="1400" b="1" dirty="0">
                    <a:solidFill>
                      <a:schemeClr val="bg1"/>
                    </a:solidFill>
                    <a:latin typeface="Arial" pitchFamily="34" charset="0"/>
                    <a:cs typeface="Arial" pitchFamily="34" charset="0"/>
                  </a:rPr>
                  <a:t>IP Proprietary Telephone</a:t>
                </a:r>
              </a:p>
            </p:txBody>
          </p:sp>
        </p:grpSp>
      </p:grpSp>
      <p:grpSp>
        <p:nvGrpSpPr>
          <p:cNvPr id="9" name="グループ化 45"/>
          <p:cNvGrpSpPr/>
          <p:nvPr/>
        </p:nvGrpSpPr>
        <p:grpSpPr>
          <a:xfrm>
            <a:off x="4139952" y="3501008"/>
            <a:ext cx="3855728" cy="759037"/>
            <a:chOff x="4139952" y="3501008"/>
            <a:chExt cx="3855728" cy="759037"/>
          </a:xfrm>
        </p:grpSpPr>
        <p:sp>
          <p:nvSpPr>
            <p:cNvPr id="47" name="正方形/長方形 56"/>
            <p:cNvSpPr>
              <a:spLocks noChangeArrowheads="1"/>
            </p:cNvSpPr>
            <p:nvPr/>
          </p:nvSpPr>
          <p:spPr bwMode="auto">
            <a:xfrm>
              <a:off x="4139952" y="3829158"/>
              <a:ext cx="2808312" cy="430887"/>
            </a:xfrm>
            <a:prstGeom prst="rect">
              <a:avLst/>
            </a:prstGeom>
            <a:noFill/>
            <a:ln w="9525">
              <a:noFill/>
              <a:miter lim="800000"/>
              <a:headEnd/>
              <a:tailEnd/>
            </a:ln>
          </p:spPr>
          <p:txBody>
            <a:bodyPr wrap="square">
              <a:spAutoFit/>
            </a:bodyPr>
            <a:lstStyle/>
            <a:p>
              <a:r>
                <a:rPr lang="en-US" altLang="ja-JP" sz="1100" dirty="0" smtClean="0">
                  <a:latin typeface="Arial" pitchFamily="34" charset="0"/>
                  <a:cs typeface="Arial" pitchFamily="34" charset="0"/>
                </a:rPr>
                <a:t>- Full duplex speakerphone </a:t>
              </a:r>
            </a:p>
            <a:p>
              <a:r>
                <a:rPr lang="en-US" altLang="ja-JP" sz="1100" dirty="0" smtClean="0">
                  <a:latin typeface="Arial" pitchFamily="34" charset="0"/>
                  <a:cs typeface="Arial" pitchFamily="34" charset="0"/>
                </a:rPr>
                <a:t>- Supports EHS for wireless headsets</a:t>
              </a:r>
              <a:endParaRPr lang="en-US" altLang="ja-JP" sz="1100" dirty="0">
                <a:latin typeface="Arial" pitchFamily="34" charset="0"/>
                <a:cs typeface="Arial" pitchFamily="34" charset="0"/>
              </a:endParaRPr>
            </a:p>
          </p:txBody>
        </p:sp>
        <p:grpSp>
          <p:nvGrpSpPr>
            <p:cNvPr id="10" name="グループ化 43"/>
            <p:cNvGrpSpPr/>
            <p:nvPr/>
          </p:nvGrpSpPr>
          <p:grpSpPr>
            <a:xfrm>
              <a:off x="4139952" y="3501008"/>
              <a:ext cx="3855728" cy="310897"/>
              <a:chOff x="4932040" y="2852936"/>
              <a:chExt cx="3855728" cy="310897"/>
            </a:xfrm>
          </p:grpSpPr>
          <p:pic>
            <p:nvPicPr>
              <p:cNvPr id="49" name="図 48" descr="おれんじ帯.png"/>
              <p:cNvPicPr>
                <a:picLocks noChangeAspect="1"/>
              </p:cNvPicPr>
              <p:nvPr/>
            </p:nvPicPr>
            <p:blipFill>
              <a:blip r:embed="rId7" cstate="print"/>
              <a:stretch>
                <a:fillRect/>
              </a:stretch>
            </p:blipFill>
            <p:spPr>
              <a:xfrm>
                <a:off x="4932040" y="2852936"/>
                <a:ext cx="3855728" cy="310897"/>
              </a:xfrm>
              <a:prstGeom prst="rect">
                <a:avLst/>
              </a:prstGeom>
            </p:spPr>
          </p:pic>
          <p:sp>
            <p:nvSpPr>
              <p:cNvPr id="50" name="テキスト ボックス 38"/>
              <p:cNvSpPr txBox="1">
                <a:spLocks noChangeArrowheads="1"/>
              </p:cNvSpPr>
              <p:nvPr/>
            </p:nvSpPr>
            <p:spPr bwMode="auto">
              <a:xfrm>
                <a:off x="4932040" y="2852936"/>
                <a:ext cx="2952328" cy="307777"/>
              </a:xfrm>
              <a:prstGeom prst="rect">
                <a:avLst/>
              </a:prstGeom>
              <a:noFill/>
              <a:ln w="9525">
                <a:noFill/>
                <a:miter lim="800000"/>
                <a:headEnd/>
                <a:tailEnd/>
              </a:ln>
            </p:spPr>
            <p:txBody>
              <a:bodyPr wrap="square">
                <a:spAutoFit/>
              </a:bodyPr>
              <a:lstStyle/>
              <a:p>
                <a:pPr>
                  <a:spcBef>
                    <a:spcPct val="20000"/>
                  </a:spcBef>
                </a:pPr>
                <a:r>
                  <a:rPr lang="en-US" altLang="ja-JP" sz="1400" b="1" dirty="0" smtClean="0">
                    <a:solidFill>
                      <a:schemeClr val="bg1"/>
                    </a:solidFill>
                    <a:latin typeface="Arial" pitchFamily="34" charset="0"/>
                    <a:cs typeface="Arial" pitchFamily="34" charset="0"/>
                  </a:rPr>
                  <a:t>Digital Proprietary Telephone</a:t>
                </a:r>
                <a:endParaRPr lang="en-US" altLang="ja-JP" sz="1400" b="1" dirty="0">
                  <a:solidFill>
                    <a:schemeClr val="bg1"/>
                  </a:solidFill>
                  <a:latin typeface="Arial" pitchFamily="34" charset="0"/>
                  <a:cs typeface="Arial" pitchFamily="34" charset="0"/>
                </a:endParaRPr>
              </a:p>
            </p:txBody>
          </p:sp>
        </p:grpSp>
      </p:grpSp>
      <p:grpSp>
        <p:nvGrpSpPr>
          <p:cNvPr id="11" name="グループ化 50"/>
          <p:cNvGrpSpPr/>
          <p:nvPr/>
        </p:nvGrpSpPr>
        <p:grpSpPr>
          <a:xfrm>
            <a:off x="4134270" y="4869160"/>
            <a:ext cx="3855728" cy="914070"/>
            <a:chOff x="4134270" y="4869160"/>
            <a:chExt cx="3855728" cy="914070"/>
          </a:xfrm>
        </p:grpSpPr>
        <p:sp>
          <p:nvSpPr>
            <p:cNvPr id="52" name="正方形/長方形 58"/>
            <p:cNvSpPr>
              <a:spLocks noChangeArrowheads="1"/>
            </p:cNvSpPr>
            <p:nvPr/>
          </p:nvSpPr>
          <p:spPr bwMode="auto">
            <a:xfrm>
              <a:off x="4139952" y="5183066"/>
              <a:ext cx="2673920" cy="600164"/>
            </a:xfrm>
            <a:prstGeom prst="rect">
              <a:avLst/>
            </a:prstGeom>
            <a:noFill/>
            <a:ln w="9525">
              <a:noFill/>
              <a:miter lim="800000"/>
              <a:headEnd/>
              <a:tailEnd/>
            </a:ln>
          </p:spPr>
          <p:txBody>
            <a:bodyPr wrap="square">
              <a:spAutoFit/>
            </a:bodyPr>
            <a:lstStyle/>
            <a:p>
              <a:pPr algn="l"/>
              <a:r>
                <a:rPr lang="en-US" altLang="en-US" sz="1100" b="0" dirty="0" smtClean="0">
                  <a:solidFill>
                    <a:schemeClr val="tx1"/>
                  </a:solidFill>
                  <a:latin typeface="Arial" pitchFamily="34" charset="0"/>
                  <a:ea typeface="ＭＳ 明朝" pitchFamily="17" charset="-128"/>
                  <a:cs typeface="Arial" pitchFamily="34" charset="0"/>
                </a:rPr>
                <a:t>- Multifunctional </a:t>
              </a:r>
              <a:r>
                <a:rPr lang="en-US" altLang="en-US" sz="1100" b="0" dirty="0">
                  <a:solidFill>
                    <a:schemeClr val="tx1"/>
                  </a:solidFill>
                  <a:latin typeface="Arial" pitchFamily="34" charset="0"/>
                  <a:ea typeface="ＭＳ 明朝" pitchFamily="17" charset="-128"/>
                  <a:cs typeface="Arial" pitchFamily="34" charset="0"/>
                </a:rPr>
                <a:t>design</a:t>
              </a:r>
            </a:p>
            <a:p>
              <a:pPr algn="l"/>
              <a:r>
                <a:rPr lang="en-US" altLang="ja-JP" sz="1100" b="0" dirty="0" smtClean="0">
                  <a:solidFill>
                    <a:schemeClr val="tx1"/>
                  </a:solidFill>
                  <a:latin typeface="Arial" pitchFamily="34" charset="0"/>
                  <a:cs typeface="Arial" pitchFamily="34" charset="0"/>
                </a:rPr>
                <a:t>- S</a:t>
              </a:r>
              <a:r>
                <a:rPr kumimoji="0" lang="en-US" altLang="en-US" sz="1100" b="0" dirty="0" smtClean="0">
                  <a:solidFill>
                    <a:schemeClr val="tx1"/>
                  </a:solidFill>
                  <a:latin typeface="Arial" pitchFamily="34" charset="0"/>
                  <a:cs typeface="Arial" pitchFamily="34" charset="0"/>
                </a:rPr>
                <a:t>eamless </a:t>
              </a:r>
              <a:r>
                <a:rPr kumimoji="0" lang="en-US" altLang="en-US" sz="1100" b="0" dirty="0">
                  <a:solidFill>
                    <a:schemeClr val="tx1"/>
                  </a:solidFill>
                  <a:latin typeface="Arial" pitchFamily="34" charset="0"/>
                  <a:cs typeface="Arial" pitchFamily="34" charset="0"/>
                </a:rPr>
                <a:t>communication while you</a:t>
              </a:r>
              <a:r>
                <a:rPr kumimoji="0" lang="ja-JP" altLang="en-US" sz="1100" b="0" dirty="0">
                  <a:solidFill>
                    <a:schemeClr val="tx1"/>
                  </a:solidFill>
                  <a:latin typeface="Arial" pitchFamily="34" charset="0"/>
                  <a:cs typeface="Arial" pitchFamily="34" charset="0"/>
                </a:rPr>
                <a:t> </a:t>
              </a:r>
              <a:r>
                <a:rPr kumimoji="0" lang="en-US" altLang="en-US" sz="1100" b="0" dirty="0">
                  <a:solidFill>
                    <a:schemeClr val="tx1"/>
                  </a:solidFill>
                  <a:latin typeface="Arial" pitchFamily="34" charset="0"/>
                  <a:cs typeface="Arial" pitchFamily="34" charset="0"/>
                </a:rPr>
                <a:t>move from place to place during a call</a:t>
              </a:r>
            </a:p>
          </p:txBody>
        </p:sp>
        <p:grpSp>
          <p:nvGrpSpPr>
            <p:cNvPr id="12" name="グループ化 46"/>
            <p:cNvGrpSpPr/>
            <p:nvPr/>
          </p:nvGrpSpPr>
          <p:grpSpPr>
            <a:xfrm>
              <a:off x="4134270" y="4869160"/>
              <a:ext cx="3855728" cy="319210"/>
              <a:chOff x="2622102" y="3273551"/>
              <a:chExt cx="3855728" cy="319210"/>
            </a:xfrm>
          </p:grpSpPr>
          <p:pic>
            <p:nvPicPr>
              <p:cNvPr id="54" name="図 53" descr="ぴんく帯.png"/>
              <p:cNvPicPr>
                <a:picLocks noChangeAspect="1"/>
              </p:cNvPicPr>
              <p:nvPr/>
            </p:nvPicPr>
            <p:blipFill>
              <a:blip r:embed="rId8" cstate="print"/>
              <a:stretch>
                <a:fillRect/>
              </a:stretch>
            </p:blipFill>
            <p:spPr>
              <a:xfrm>
                <a:off x="2622102" y="3273551"/>
                <a:ext cx="3855728" cy="310897"/>
              </a:xfrm>
              <a:prstGeom prst="rect">
                <a:avLst/>
              </a:prstGeom>
            </p:spPr>
          </p:pic>
          <p:sp>
            <p:nvSpPr>
              <p:cNvPr id="55" name="テキスト ボックス 38"/>
              <p:cNvSpPr txBox="1">
                <a:spLocks noChangeArrowheads="1"/>
              </p:cNvSpPr>
              <p:nvPr/>
            </p:nvSpPr>
            <p:spPr bwMode="auto">
              <a:xfrm>
                <a:off x="2638801" y="3284984"/>
                <a:ext cx="2952328" cy="307777"/>
              </a:xfrm>
              <a:prstGeom prst="rect">
                <a:avLst/>
              </a:prstGeom>
              <a:noFill/>
              <a:ln w="9525">
                <a:noFill/>
                <a:miter lim="800000"/>
                <a:headEnd/>
                <a:tailEnd/>
              </a:ln>
            </p:spPr>
            <p:txBody>
              <a:bodyPr wrap="square">
                <a:spAutoFit/>
              </a:bodyPr>
              <a:lstStyle/>
              <a:p>
                <a:pPr>
                  <a:spcBef>
                    <a:spcPct val="20000"/>
                  </a:spcBef>
                </a:pPr>
                <a:r>
                  <a:rPr lang="en-US" altLang="ja-JP" sz="1400" b="1" dirty="0" smtClean="0">
                    <a:solidFill>
                      <a:schemeClr val="bg1"/>
                    </a:solidFill>
                    <a:latin typeface="Arial" pitchFamily="34" charset="0"/>
                    <a:cs typeface="Arial" pitchFamily="34" charset="0"/>
                  </a:rPr>
                  <a:t>Wireless Terminals</a:t>
                </a:r>
                <a:endParaRPr lang="en-US" altLang="ja-JP" sz="1400" b="1" dirty="0">
                  <a:solidFill>
                    <a:schemeClr val="bg1"/>
                  </a:solidFill>
                  <a:latin typeface="Arial" pitchFamily="34" charset="0"/>
                  <a:cs typeface="Arial" pitchFamily="34" charset="0"/>
                </a:endParaRPr>
              </a:p>
            </p:txBody>
          </p:sp>
        </p:grpSp>
      </p:grpSp>
      <p:cxnSp>
        <p:nvCxnSpPr>
          <p:cNvPr id="57" name="直線コネクタ 56"/>
          <p:cNvCxnSpPr>
            <a:stCxn id="44" idx="1"/>
          </p:cNvCxnSpPr>
          <p:nvPr/>
        </p:nvCxnSpPr>
        <p:spPr>
          <a:xfrm flipH="1">
            <a:off x="3131840" y="2070721"/>
            <a:ext cx="1008112" cy="906485"/>
          </a:xfrm>
          <a:prstGeom prst="line">
            <a:avLst/>
          </a:prstGeom>
          <a:ln w="25400">
            <a:solidFill>
              <a:srgbClr val="41B9B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3131840" y="3645024"/>
            <a:ext cx="1008112" cy="0"/>
          </a:xfrm>
          <a:prstGeom prst="line">
            <a:avLst/>
          </a:prstGeom>
          <a:ln w="25400">
            <a:solidFill>
              <a:srgbClr val="F0871A"/>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55" idx="1"/>
          </p:cNvCxnSpPr>
          <p:nvPr/>
        </p:nvCxnSpPr>
        <p:spPr>
          <a:xfrm flipH="1" flipV="1">
            <a:off x="3131840" y="4293096"/>
            <a:ext cx="1019129" cy="741386"/>
          </a:xfrm>
          <a:prstGeom prst="line">
            <a:avLst/>
          </a:prstGeom>
          <a:ln w="25400">
            <a:solidFill>
              <a:srgbClr val="E84572"/>
            </a:solidFill>
            <a:tailEnd type="oval" w="lg" len="lg"/>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57</a:t>
            </a:r>
            <a:endParaRPr kumimoji="1" lang="ja-JP" altLang="en-US" sz="1300" dirty="0">
              <a:solidFill>
                <a:srgbClr val="595757"/>
              </a:solidFill>
              <a:latin typeface="Calibri" pitchFamily="34" charset="0"/>
            </a:endParaRPr>
          </a:p>
        </p:txBody>
      </p:sp>
      <p:pic>
        <p:nvPicPr>
          <p:cNvPr id="63" name="図 62" descr="X250_KX-NT546B-D.png"/>
          <p:cNvPicPr>
            <a:picLocks noChangeAspect="1"/>
          </p:cNvPicPr>
          <p:nvPr/>
        </p:nvPicPr>
        <p:blipFill>
          <a:blip r:embed="rId9" cstate="print"/>
          <a:stretch>
            <a:fillRect/>
          </a:stretch>
        </p:blipFill>
        <p:spPr>
          <a:xfrm>
            <a:off x="7092280" y="3645024"/>
            <a:ext cx="1657391" cy="1152128"/>
          </a:xfrm>
          <a:prstGeom prst="rect">
            <a:avLst/>
          </a:prstGeom>
        </p:spPr>
      </p:pic>
      <p:pic>
        <p:nvPicPr>
          <p:cNvPr id="36" name="図 35" descr="X_KX-NT560B-D.png"/>
          <p:cNvPicPr>
            <a:picLocks noChangeAspect="1"/>
          </p:cNvPicPr>
          <p:nvPr/>
        </p:nvPicPr>
        <p:blipFill>
          <a:blip r:embed="rId10" cstate="print"/>
          <a:stretch>
            <a:fillRect/>
          </a:stretch>
        </p:blipFill>
        <p:spPr>
          <a:xfrm>
            <a:off x="7092280" y="2060848"/>
            <a:ext cx="1748765" cy="1224136"/>
          </a:xfrm>
          <a:prstGeom prst="rect">
            <a:avLst/>
          </a:prstGeom>
        </p:spPr>
      </p:pic>
      <p:sp>
        <p:nvSpPr>
          <p:cNvPr id="38" name="テキスト ボックス 37"/>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IP Phone 'KX-NT5xx Series' </a:t>
            </a:r>
            <a:endParaRPr lang="en-US" altLang="ja-JP" sz="3100" b="1" dirty="0">
              <a:solidFill>
                <a:srgbClr val="003065"/>
              </a:solidFill>
              <a:latin typeface="Calibri" pitchFamily="34" charset="0"/>
            </a:endParaRPr>
          </a:p>
        </p:txBody>
      </p:sp>
      <p:sp>
        <p:nvSpPr>
          <p:cNvPr id="4" name="テキスト ボックス 148"/>
          <p:cNvSpPr txBox="1">
            <a:spLocks noChangeArrowheads="1"/>
          </p:cNvSpPr>
          <p:nvPr/>
        </p:nvSpPr>
        <p:spPr bwMode="auto">
          <a:xfrm>
            <a:off x="251520" y="980728"/>
            <a:ext cx="115212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Lineup</a:t>
            </a:r>
            <a:endParaRPr lang="en-US" altLang="ja-JP" sz="1400" b="1" dirty="0">
              <a:solidFill>
                <a:srgbClr val="595757"/>
              </a:solidFill>
              <a:latin typeface="Arial" pitchFamily="34" charset="0"/>
              <a:cs typeface="Arial" pitchFamily="34" charset="0"/>
            </a:endParaRPr>
          </a:p>
        </p:txBody>
      </p:sp>
      <p:sp>
        <p:nvSpPr>
          <p:cNvPr id="5" name="Text Box 20"/>
          <p:cNvSpPr txBox="1">
            <a:spLocks noChangeArrowheads="1"/>
          </p:cNvSpPr>
          <p:nvPr/>
        </p:nvSpPr>
        <p:spPr bwMode="auto">
          <a:xfrm>
            <a:off x="335031" y="1556792"/>
            <a:ext cx="1475656" cy="276999"/>
          </a:xfrm>
          <a:prstGeom prst="rect">
            <a:avLst/>
          </a:prstGeom>
          <a:noFill/>
          <a:ln w="9525">
            <a:noFill/>
            <a:miter lim="800000"/>
            <a:headEnd/>
            <a:tailEnd/>
          </a:ln>
        </p:spPr>
        <p:txBody>
          <a:bodyPr wrap="square">
            <a:spAutoFit/>
          </a:bodyPr>
          <a:lstStyle/>
          <a:p>
            <a:pPr algn="l">
              <a:spcBef>
                <a:spcPct val="50000"/>
              </a:spcBef>
            </a:pPr>
            <a:r>
              <a:rPr lang="en-US" altLang="ja-JP" sz="1200" b="1" dirty="0" smtClean="0">
                <a:solidFill>
                  <a:srgbClr val="003065"/>
                </a:solidFill>
                <a:latin typeface="Arial" pitchFamily="34" charset="0"/>
                <a:ea typeface="HGP創英角ｺﾞｼｯｸUB" pitchFamily="50" charset="-128"/>
                <a:cs typeface="Arial" pitchFamily="34" charset="0"/>
              </a:rPr>
              <a:t>KX-NT560</a:t>
            </a:r>
            <a:endParaRPr lang="en-US" altLang="ja-JP" sz="1200" b="1" dirty="0">
              <a:solidFill>
                <a:srgbClr val="003065"/>
              </a:solidFill>
              <a:latin typeface="Arial" pitchFamily="34" charset="0"/>
              <a:ea typeface="HGP創英角ｺﾞｼｯｸUB" pitchFamily="50" charset="-128"/>
              <a:cs typeface="Arial" pitchFamily="34" charset="0"/>
            </a:endParaRPr>
          </a:p>
        </p:txBody>
      </p:sp>
      <p:sp>
        <p:nvSpPr>
          <p:cNvPr id="7" name="正方形/長方形 42"/>
          <p:cNvSpPr>
            <a:spLocks noChangeArrowheads="1"/>
          </p:cNvSpPr>
          <p:nvPr/>
        </p:nvSpPr>
        <p:spPr bwMode="auto">
          <a:xfrm>
            <a:off x="323528" y="1786751"/>
            <a:ext cx="2592288" cy="1354217"/>
          </a:xfrm>
          <a:prstGeom prst="rect">
            <a:avLst/>
          </a:prstGeom>
          <a:noFill/>
          <a:ln w="9525">
            <a:noFill/>
            <a:miter lim="800000"/>
            <a:headEnd/>
            <a:tailEnd/>
          </a:ln>
        </p:spPr>
        <p:txBody>
          <a:bodyPr wrap="square">
            <a:spAutoFit/>
          </a:bodyPr>
          <a:lstStyle/>
          <a:p>
            <a:pPr algn="l">
              <a:lnSpc>
                <a:spcPct val="85000"/>
              </a:lnSpc>
              <a:spcBef>
                <a:spcPct val="20000"/>
              </a:spcBef>
              <a:buFontTx/>
              <a:buChar char="-"/>
            </a:pPr>
            <a:r>
              <a:rPr lang="en-US" altLang="ja-JP" sz="1000" b="0" dirty="0" smtClean="0">
                <a:solidFill>
                  <a:srgbClr val="000000"/>
                </a:solidFill>
                <a:latin typeface="Arial" pitchFamily="34" charset="0"/>
                <a:ea typeface="HGP創英角ｺﾞｼｯｸUB" pitchFamily="50" charset="-128"/>
                <a:cs typeface="Arial" pitchFamily="34" charset="0"/>
              </a:rPr>
              <a:t> 4.4 inch </a:t>
            </a:r>
            <a:r>
              <a:rPr lang="en-US" altLang="ja-JP" sz="1000" b="0" dirty="0" smtClean="0">
                <a:solidFill>
                  <a:schemeClr val="tx1"/>
                </a:solidFill>
                <a:latin typeface="Arial" pitchFamily="34" charset="0"/>
                <a:ea typeface="HGP創英角ｺﾞｼｯｸUB" pitchFamily="50" charset="-128"/>
                <a:cs typeface="Arial" pitchFamily="34" charset="0"/>
              </a:rPr>
              <a:t>Backlight LCD Display</a:t>
            </a:r>
            <a:endParaRPr lang="en-US" altLang="ja-JP" sz="1000" b="0" dirty="0">
              <a:solidFill>
                <a:srgbClr val="000000"/>
              </a:solidFill>
              <a:latin typeface="Arial" pitchFamily="34" charset="0"/>
              <a:ea typeface="HGP創英角ｺﾞｼｯｸUB" pitchFamily="50" charset="-128"/>
              <a:cs typeface="Arial" pitchFamily="34" charset="0"/>
            </a:endParaRPr>
          </a:p>
          <a:p>
            <a:pPr algn="l">
              <a:lnSpc>
                <a:spcPct val="85000"/>
              </a:lnSpc>
              <a:spcBef>
                <a:spcPct val="20000"/>
              </a:spcBef>
            </a:pPr>
            <a:r>
              <a:rPr lang="en-US" altLang="ja-JP" sz="1000" b="0" dirty="0">
                <a:solidFill>
                  <a:srgbClr val="000000"/>
                </a:solidFill>
                <a:latin typeface="Arial" pitchFamily="34" charset="0"/>
                <a:ea typeface="HGP創英角ｺﾞｼｯｸUB" pitchFamily="50" charset="-128"/>
                <a:cs typeface="Arial" pitchFamily="34" charset="0"/>
              </a:rPr>
              <a:t>- </a:t>
            </a:r>
            <a:r>
              <a:rPr lang="en-US" altLang="ja-JP" sz="1000" b="0" dirty="0" smtClean="0">
                <a:solidFill>
                  <a:srgbClr val="000000"/>
                </a:solidFill>
                <a:latin typeface="Arial" pitchFamily="34" charset="0"/>
                <a:ea typeface="HGP創英角ｺﾞｼｯｸUB" pitchFamily="50" charset="-128"/>
                <a:cs typeface="Arial" pitchFamily="34" charset="0"/>
              </a:rPr>
              <a:t>4 x 8 Self Labelling, Flexible CO Buttons </a:t>
            </a:r>
            <a:endParaRPr lang="en-US" altLang="ja-JP" sz="1000" b="0" dirty="0">
              <a:solidFill>
                <a:srgbClr val="000000"/>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rgbClr val="000000"/>
                </a:solidFill>
                <a:latin typeface="Arial" pitchFamily="34" charset="0"/>
                <a:ea typeface="HGP創英角ｺﾞｼｯｸUB" pitchFamily="50" charset="-128"/>
                <a:cs typeface="Arial" pitchFamily="34" charset="0"/>
              </a:rPr>
              <a:t> 2 </a:t>
            </a:r>
            <a:r>
              <a:rPr lang="en-US" altLang="ja-JP" sz="1000" b="0" dirty="0" smtClean="0">
                <a:solidFill>
                  <a:schemeClr val="tx1"/>
                </a:solidFill>
                <a:latin typeface="Arial" pitchFamily="34" charset="0"/>
                <a:ea typeface="HGP創英角ｺﾞｼｯｸUB" pitchFamily="50" charset="-128"/>
                <a:cs typeface="Arial" pitchFamily="34" charset="0"/>
              </a:rPr>
              <a:t>Giga</a:t>
            </a:r>
            <a:r>
              <a:rPr lang="ja-JP" altLang="en-US" sz="1000" b="0" dirty="0" smtClean="0">
                <a:solidFill>
                  <a:schemeClr val="tx1"/>
                </a:solidFill>
                <a:latin typeface="Arial" pitchFamily="34" charset="0"/>
                <a:ea typeface="HGP創英角ｺﾞｼｯｸUB" pitchFamily="50" charset="-128"/>
                <a:cs typeface="Arial" pitchFamily="34" charset="0"/>
              </a:rPr>
              <a:t> </a:t>
            </a:r>
            <a:r>
              <a:rPr lang="en-US" altLang="ja-JP" sz="1000" b="0" dirty="0">
                <a:solidFill>
                  <a:schemeClr val="tx1"/>
                </a:solidFill>
                <a:latin typeface="Arial" pitchFamily="34" charset="0"/>
                <a:ea typeface="HGP創英角ｺﾞｼｯｸUB" pitchFamily="50" charset="-128"/>
                <a:cs typeface="Arial" pitchFamily="34" charset="0"/>
              </a:rPr>
              <a:t>Ethernet </a:t>
            </a:r>
            <a:r>
              <a:rPr lang="en-US" altLang="ja-JP" sz="1000" b="0" dirty="0" smtClean="0">
                <a:solidFill>
                  <a:schemeClr val="tx1"/>
                </a:solidFill>
                <a:latin typeface="Arial" pitchFamily="34" charset="0"/>
                <a:ea typeface="HGP創英角ｺﾞｼｯｸUB" pitchFamily="50" charset="-128"/>
                <a:cs typeface="Arial" pitchFamily="34" charset="0"/>
              </a:rPr>
              <a:t>Ports (10/100/1000M)</a:t>
            </a:r>
          </a:p>
          <a:p>
            <a:pPr algn="l">
              <a:lnSpc>
                <a:spcPct val="85000"/>
              </a:lnSpc>
              <a:spcBef>
                <a:spcPct val="20000"/>
              </a:spcBef>
              <a:buFontTx/>
              <a:buChar char="-"/>
            </a:pPr>
            <a:r>
              <a:rPr lang="en-US" altLang="ja-JP" sz="1000" dirty="0" smtClean="0">
                <a:latin typeface="Arial" pitchFamily="34" charset="0"/>
                <a:ea typeface="HGP創英角ｺﾞｼｯｸUB" pitchFamily="50" charset="-128"/>
                <a:cs typeface="Arial" pitchFamily="34" charset="0"/>
              </a:rPr>
              <a:t> </a:t>
            </a:r>
            <a:r>
              <a:rPr lang="en-US" altLang="ja-JP" sz="1000" dirty="0" err="1" smtClean="0">
                <a:latin typeface="Arial" pitchFamily="34" charset="0"/>
                <a:ea typeface="HGP創英角ｺﾞｼｯｸUB" pitchFamily="50" charset="-128"/>
                <a:cs typeface="Arial" pitchFamily="34" charset="0"/>
              </a:rPr>
              <a:t>PoE</a:t>
            </a:r>
            <a:endParaRPr lang="en-US" altLang="ja-JP" sz="1000" b="0" dirty="0" smtClean="0">
              <a:solidFill>
                <a:schemeClr val="tx1"/>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Full Duplex Speakerphone</a:t>
            </a:r>
          </a:p>
          <a:p>
            <a:pPr algn="l">
              <a:lnSpc>
                <a:spcPct val="85000"/>
              </a:lnSpc>
              <a:spcBef>
                <a:spcPct val="20000"/>
              </a:spcBef>
              <a:buFontTx/>
              <a:buChar char="-"/>
            </a:pPr>
            <a:r>
              <a:rPr lang="en-US" altLang="ja-JP" sz="1000" b="0" dirty="0">
                <a:solidFill>
                  <a:schemeClr val="tx1"/>
                </a:solidFill>
                <a:latin typeface="Arial" pitchFamily="34" charset="0"/>
                <a:ea typeface="HGP創英角ｺﾞｼｯｸUB" pitchFamily="50" charset="-128"/>
                <a:cs typeface="Arial" pitchFamily="34" charset="0"/>
              </a:rPr>
              <a:t> Electronic Hook Switch</a:t>
            </a:r>
            <a:endParaRPr lang="en-US" altLang="ja-JP" sz="1000" b="0" dirty="0" smtClean="0">
              <a:solidFill>
                <a:schemeClr val="tx1"/>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Built-in Bluetooth Module</a:t>
            </a: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Eco Mode</a:t>
            </a:r>
            <a:endParaRPr lang="en-US" altLang="ja-JP" sz="1000" b="0" dirty="0">
              <a:solidFill>
                <a:schemeClr val="tx1"/>
              </a:solidFill>
              <a:latin typeface="Arial" pitchFamily="34" charset="0"/>
              <a:ea typeface="HGP創英角ｺﾞｼｯｸUB" pitchFamily="50" charset="-128"/>
              <a:cs typeface="Arial" pitchFamily="34" charset="0"/>
            </a:endParaRPr>
          </a:p>
        </p:txBody>
      </p:sp>
      <p:sp>
        <p:nvSpPr>
          <p:cNvPr id="10" name="Text Box 20"/>
          <p:cNvSpPr txBox="1">
            <a:spLocks noChangeArrowheads="1"/>
          </p:cNvSpPr>
          <p:nvPr/>
        </p:nvSpPr>
        <p:spPr bwMode="auto">
          <a:xfrm>
            <a:off x="2987824" y="3501008"/>
            <a:ext cx="3024336" cy="276999"/>
          </a:xfrm>
          <a:prstGeom prst="rect">
            <a:avLst/>
          </a:prstGeom>
          <a:noFill/>
          <a:ln w="9525">
            <a:noFill/>
            <a:miter lim="800000"/>
            <a:headEnd/>
            <a:tailEnd/>
          </a:ln>
        </p:spPr>
        <p:txBody>
          <a:bodyPr wrap="square">
            <a:spAutoFit/>
          </a:bodyPr>
          <a:lstStyle/>
          <a:p>
            <a:pPr>
              <a:spcBef>
                <a:spcPct val="50000"/>
              </a:spcBef>
            </a:pPr>
            <a:r>
              <a:rPr lang="en-US" altLang="ja-JP" sz="1200" b="1" dirty="0" smtClean="0">
                <a:solidFill>
                  <a:srgbClr val="003065"/>
                </a:solidFill>
                <a:latin typeface="Arial" pitchFamily="34" charset="0"/>
                <a:ea typeface="HGP創英角ｺﾞｼｯｸUB" pitchFamily="50" charset="-128"/>
                <a:cs typeface="Arial" pitchFamily="34" charset="0"/>
              </a:rPr>
              <a:t>KX-NT556/KX-NT553 with KX-NT505</a:t>
            </a:r>
            <a:endParaRPr lang="en-US" altLang="ja-JP" sz="1200" b="1" dirty="0">
              <a:solidFill>
                <a:srgbClr val="003065"/>
              </a:solidFill>
              <a:latin typeface="Arial" pitchFamily="34" charset="0"/>
              <a:ea typeface="HGP創英角ｺﾞｼｯｸUB" pitchFamily="50" charset="-128"/>
              <a:cs typeface="Arial" pitchFamily="34" charset="0"/>
            </a:endParaRPr>
          </a:p>
        </p:txBody>
      </p:sp>
      <p:sp>
        <p:nvSpPr>
          <p:cNvPr id="11" name="正方形/長方形 42"/>
          <p:cNvSpPr>
            <a:spLocks noChangeArrowheads="1"/>
          </p:cNvSpPr>
          <p:nvPr/>
        </p:nvSpPr>
        <p:spPr bwMode="auto">
          <a:xfrm>
            <a:off x="2999342" y="3717032"/>
            <a:ext cx="2940810" cy="1677382"/>
          </a:xfrm>
          <a:prstGeom prst="rect">
            <a:avLst/>
          </a:prstGeom>
          <a:noFill/>
          <a:ln w="9525">
            <a:noFill/>
            <a:miter lim="800000"/>
            <a:headEnd/>
            <a:tailEnd/>
          </a:ln>
        </p:spPr>
        <p:txBody>
          <a:bodyPr wrap="square">
            <a:spAutoFit/>
          </a:bodyPr>
          <a:lstStyle/>
          <a:p>
            <a:pPr>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6-Line </a:t>
            </a:r>
            <a:r>
              <a:rPr lang="en-US" altLang="ja-JP" sz="1000" b="0" dirty="0">
                <a:solidFill>
                  <a:schemeClr val="tx1"/>
                </a:solidFill>
                <a:latin typeface="Arial" pitchFamily="34" charset="0"/>
                <a:ea typeface="HGP創英角ｺﾞｼｯｸUB" pitchFamily="50" charset="-128"/>
                <a:cs typeface="Arial" pitchFamily="34" charset="0"/>
              </a:rPr>
              <a:t>Backlight </a:t>
            </a:r>
            <a:r>
              <a:rPr lang="en-US" altLang="ja-JP" sz="1000" dirty="0" smtClean="0">
                <a:latin typeface="Arial" pitchFamily="34" charset="0"/>
                <a:ea typeface="HGP創英角ｺﾞｼｯｸUB" pitchFamily="50" charset="-128"/>
                <a:cs typeface="Arial" pitchFamily="34" charset="0"/>
              </a:rPr>
              <a:t>LCD Display </a:t>
            </a:r>
          </a:p>
          <a:p>
            <a:pPr>
              <a:lnSpc>
                <a:spcPct val="85000"/>
              </a:lnSpc>
              <a:spcBef>
                <a:spcPct val="20000"/>
              </a:spcBef>
            </a:pPr>
            <a:r>
              <a:rPr lang="en-US" altLang="ja-JP" sz="1000" b="0" dirty="0" smtClean="0">
                <a:solidFill>
                  <a:schemeClr val="tx1"/>
                </a:solidFill>
                <a:latin typeface="Arial" pitchFamily="34" charset="0"/>
                <a:ea typeface="HGP創英角ｺﾞｼｯｸUB" pitchFamily="50" charset="-128"/>
                <a:cs typeface="Arial" pitchFamily="34" charset="0"/>
              </a:rPr>
              <a:t>  (KX-NT553: 3-Line</a:t>
            </a:r>
            <a:r>
              <a:rPr lang="en-US" altLang="ja-JP" sz="1000" b="0" dirty="0">
                <a:solidFill>
                  <a:schemeClr val="tx1"/>
                </a:solidFill>
                <a:latin typeface="Arial" pitchFamily="34" charset="0"/>
                <a:ea typeface="HGP創英角ｺﾞｼｯｸUB" pitchFamily="50" charset="-128"/>
                <a:cs typeface="Arial" pitchFamily="34" charset="0"/>
              </a:rPr>
              <a:t>)</a:t>
            </a:r>
            <a:endParaRPr lang="en-US" altLang="ja-JP" sz="1000" b="0" dirty="0" smtClean="0">
              <a:solidFill>
                <a:schemeClr val="tx1"/>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12 x 3</a:t>
            </a:r>
            <a:r>
              <a:rPr lang="en-US" altLang="ja-JP" sz="1000" dirty="0" smtClean="0">
                <a:latin typeface="Arial" pitchFamily="34" charset="0"/>
                <a:ea typeface="HGP創英角ｺﾞｼｯｸUB" pitchFamily="50" charset="-128"/>
                <a:cs typeface="Arial" pitchFamily="34" charset="0"/>
              </a:rPr>
              <a:t> </a:t>
            </a:r>
            <a:r>
              <a:rPr lang="en-US" altLang="ja-JP" sz="1000" b="0" dirty="0" smtClean="0">
                <a:solidFill>
                  <a:schemeClr val="tx1"/>
                </a:solidFill>
                <a:latin typeface="Arial" pitchFamily="34" charset="0"/>
                <a:ea typeface="HGP創英角ｺﾞｼｯｸUB" pitchFamily="50" charset="-128"/>
                <a:cs typeface="Arial" pitchFamily="34" charset="0"/>
              </a:rPr>
              <a:t>Self Labelling, Flexible CO Buttons  </a:t>
            </a:r>
          </a:p>
          <a:p>
            <a:pPr algn="l">
              <a:lnSpc>
                <a:spcPct val="85000"/>
              </a:lnSpc>
              <a:spcBef>
                <a:spcPct val="20000"/>
              </a:spcBef>
            </a:pPr>
            <a:r>
              <a:rPr lang="en-US" altLang="ja-JP" sz="1000" dirty="0" smtClean="0">
                <a:latin typeface="Arial" pitchFamily="34" charset="0"/>
                <a:ea typeface="HGP創英角ｺﾞｼｯｸUB" pitchFamily="50" charset="-128"/>
                <a:cs typeface="Arial" pitchFamily="34" charset="0"/>
              </a:rPr>
              <a:t>  </a:t>
            </a:r>
            <a:r>
              <a:rPr lang="en-US" altLang="ja-JP" sz="1000" b="0" dirty="0" smtClean="0">
                <a:solidFill>
                  <a:schemeClr val="tx1"/>
                </a:solidFill>
                <a:latin typeface="Arial" pitchFamily="34" charset="0"/>
                <a:ea typeface="HGP創英角ｺﾞｼｯｸUB" pitchFamily="50" charset="-128"/>
                <a:cs typeface="Arial" pitchFamily="34" charset="0"/>
              </a:rPr>
              <a:t>(KX-NT553: 12 x 2)</a:t>
            </a: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2</a:t>
            </a:r>
            <a:r>
              <a:rPr lang="ja-JP" altLang="en-US" sz="1000" b="0" dirty="0" smtClean="0">
                <a:solidFill>
                  <a:schemeClr val="tx1"/>
                </a:solidFill>
                <a:latin typeface="Arial" pitchFamily="34" charset="0"/>
                <a:ea typeface="HGP創英角ｺﾞｼｯｸUB" pitchFamily="50" charset="-128"/>
                <a:cs typeface="Arial" pitchFamily="34" charset="0"/>
              </a:rPr>
              <a:t> </a:t>
            </a:r>
            <a:r>
              <a:rPr lang="en-US" altLang="ja-JP" sz="1000" b="0" dirty="0">
                <a:solidFill>
                  <a:schemeClr val="tx1"/>
                </a:solidFill>
                <a:latin typeface="Arial" pitchFamily="34" charset="0"/>
                <a:ea typeface="HGP創英角ｺﾞｼｯｸUB" pitchFamily="50" charset="-128"/>
                <a:cs typeface="Arial" pitchFamily="34" charset="0"/>
              </a:rPr>
              <a:t>Ethernet </a:t>
            </a:r>
            <a:r>
              <a:rPr lang="en-US" altLang="ja-JP" sz="1000" b="0" dirty="0" smtClean="0">
                <a:solidFill>
                  <a:schemeClr val="tx1"/>
                </a:solidFill>
                <a:latin typeface="Arial" pitchFamily="34" charset="0"/>
                <a:ea typeface="HGP創英角ｺﾞｼｯｸUB" pitchFamily="50" charset="-128"/>
                <a:cs typeface="Arial" pitchFamily="34" charset="0"/>
              </a:rPr>
              <a:t>Ports (10/100/1000M)</a:t>
            </a:r>
          </a:p>
          <a:p>
            <a:pPr algn="l">
              <a:lnSpc>
                <a:spcPct val="85000"/>
              </a:lnSpc>
              <a:spcBef>
                <a:spcPct val="20000"/>
              </a:spcBef>
              <a:buFontTx/>
              <a:buChar char="-"/>
            </a:pPr>
            <a:r>
              <a:rPr lang="en-US" altLang="ja-JP" sz="1000" dirty="0">
                <a:latin typeface="Arial" pitchFamily="34" charset="0"/>
                <a:ea typeface="HGP創英角ｺﾞｼｯｸUB" pitchFamily="50" charset="-128"/>
                <a:cs typeface="Arial" pitchFamily="34" charset="0"/>
              </a:rPr>
              <a:t> </a:t>
            </a:r>
            <a:r>
              <a:rPr lang="en-US" altLang="ja-JP" sz="1000" dirty="0" err="1" smtClean="0">
                <a:latin typeface="Arial" pitchFamily="34" charset="0"/>
                <a:ea typeface="HGP創英角ｺﾞｼｯｸUB" pitchFamily="50" charset="-128"/>
                <a:cs typeface="Arial" pitchFamily="34" charset="0"/>
              </a:rPr>
              <a:t>PoE</a:t>
            </a:r>
            <a:endParaRPr lang="en-US" altLang="ja-JP" sz="1000" b="0" dirty="0" smtClean="0">
              <a:solidFill>
                <a:schemeClr val="tx1"/>
              </a:solidFill>
              <a:latin typeface="Arial" pitchFamily="34" charset="0"/>
              <a:ea typeface="HGP創英角ｺﾞｼｯｸUB" pitchFamily="50" charset="-128"/>
              <a:cs typeface="Arial" pitchFamily="34" charset="0"/>
            </a:endParaRPr>
          </a:p>
          <a:p>
            <a:pPr>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a:t>
            </a:r>
            <a:r>
              <a:rPr lang="en-US" altLang="ja-JP" sz="1000" b="0" dirty="0">
                <a:solidFill>
                  <a:schemeClr val="tx1"/>
                </a:solidFill>
                <a:latin typeface="Arial" pitchFamily="34" charset="0"/>
                <a:ea typeface="HGP創英角ｺﾞｼｯｸUB" pitchFamily="50" charset="-128"/>
                <a:cs typeface="Arial" pitchFamily="34" charset="0"/>
              </a:rPr>
              <a:t>Full Duplex </a:t>
            </a:r>
            <a:r>
              <a:rPr lang="en-US" altLang="ja-JP" sz="1000" dirty="0" smtClean="0">
                <a:latin typeface="Arial" pitchFamily="34" charset="0"/>
                <a:ea typeface="HGP創英角ｺﾞｼｯｸUB" pitchFamily="50" charset="-128"/>
                <a:cs typeface="Arial" pitchFamily="34" charset="0"/>
              </a:rPr>
              <a:t>Speakerphone</a:t>
            </a:r>
            <a:endParaRPr lang="en-US" altLang="ja-JP" sz="1000" b="0" dirty="0" smtClean="0">
              <a:solidFill>
                <a:schemeClr val="tx1"/>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Electronic </a:t>
            </a:r>
            <a:r>
              <a:rPr lang="en-US" altLang="ja-JP" sz="1000" b="0" dirty="0">
                <a:solidFill>
                  <a:schemeClr val="tx1"/>
                </a:solidFill>
                <a:latin typeface="Arial" pitchFamily="34" charset="0"/>
                <a:ea typeface="HGP創英角ｺﾞｼｯｸUB" pitchFamily="50" charset="-128"/>
                <a:cs typeface="Arial" pitchFamily="34" charset="0"/>
              </a:rPr>
              <a:t>Hook </a:t>
            </a:r>
            <a:r>
              <a:rPr lang="en-US" altLang="ja-JP" sz="1000" b="0" dirty="0" smtClean="0">
                <a:solidFill>
                  <a:schemeClr val="tx1"/>
                </a:solidFill>
                <a:latin typeface="Arial" pitchFamily="34" charset="0"/>
                <a:ea typeface="HGP創英角ｺﾞｼｯｸUB" pitchFamily="50" charset="-128"/>
                <a:cs typeface="Arial" pitchFamily="34" charset="0"/>
              </a:rPr>
              <a:t>Switch</a:t>
            </a: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Eco Mode</a:t>
            </a:r>
          </a:p>
          <a:p>
            <a:pPr algn="l">
              <a:lnSpc>
                <a:spcPct val="85000"/>
              </a:lnSpc>
              <a:spcBef>
                <a:spcPct val="20000"/>
              </a:spcBef>
              <a:buFontTx/>
              <a:buChar char="-"/>
            </a:pPr>
            <a:r>
              <a:rPr lang="en-US" altLang="ja-JP" sz="1000" b="0" dirty="0">
                <a:solidFill>
                  <a:schemeClr val="tx1"/>
                </a:solidFill>
                <a:latin typeface="Arial" pitchFamily="34" charset="0"/>
                <a:ea typeface="HGP創英角ｺﾞｼｯｸUB" pitchFamily="50" charset="-128"/>
                <a:cs typeface="Arial" pitchFamily="34" charset="0"/>
              </a:rPr>
              <a:t> </a:t>
            </a:r>
            <a:r>
              <a:rPr lang="en-US" altLang="ja-JP" sz="1000" b="0" dirty="0" smtClean="0">
                <a:solidFill>
                  <a:schemeClr val="tx1"/>
                </a:solidFill>
                <a:latin typeface="Arial" pitchFamily="34" charset="0"/>
                <a:ea typeface="HGP創英角ｺﾞｼｯｸUB" pitchFamily="50" charset="-128"/>
                <a:cs typeface="Arial" pitchFamily="34" charset="0"/>
              </a:rPr>
              <a:t>Options: KX-NT505 (Add</a:t>
            </a:r>
            <a:r>
              <a:rPr lang="ja-JP" altLang="en-US" sz="1000" b="0" dirty="0" smtClean="0">
                <a:solidFill>
                  <a:schemeClr val="tx1"/>
                </a:solidFill>
                <a:latin typeface="Arial" pitchFamily="34" charset="0"/>
                <a:ea typeface="HGP創英角ｺﾞｼｯｸUB" pitchFamily="50" charset="-128"/>
                <a:cs typeface="Arial" pitchFamily="34" charset="0"/>
              </a:rPr>
              <a:t> </a:t>
            </a:r>
            <a:r>
              <a:rPr lang="en-US" altLang="ja-JP" sz="1000" b="0" dirty="0" smtClean="0">
                <a:solidFill>
                  <a:schemeClr val="tx1"/>
                </a:solidFill>
                <a:latin typeface="Arial" pitchFamily="34" charset="0"/>
                <a:ea typeface="HGP創英角ｺﾞｼｯｸUB" pitchFamily="50" charset="-128"/>
                <a:cs typeface="Arial" pitchFamily="34" charset="0"/>
              </a:rPr>
              <a:t>on 48 key module)</a:t>
            </a:r>
            <a:endParaRPr lang="en-US" altLang="ja-JP" sz="1000" b="0" dirty="0">
              <a:solidFill>
                <a:schemeClr val="tx1"/>
              </a:solidFill>
              <a:latin typeface="Arial" pitchFamily="34" charset="0"/>
              <a:ea typeface="HGP創英角ｺﾞｼｯｸUB" pitchFamily="50" charset="-128"/>
              <a:cs typeface="Arial" pitchFamily="34" charset="0"/>
            </a:endParaRPr>
          </a:p>
        </p:txBody>
      </p:sp>
      <p:pic>
        <p:nvPicPr>
          <p:cNvPr id="12" name="Picture 4" descr="C:\Users\5167824\Desktop\CE_KX-NT_250820\png\CE_KX-NT556_505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5301208"/>
            <a:ext cx="2361570" cy="1338223"/>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40"/>
          <p:cNvSpPr>
            <a:spLocks noChangeArrowheads="1"/>
          </p:cNvSpPr>
          <p:nvPr/>
        </p:nvSpPr>
        <p:spPr bwMode="auto">
          <a:xfrm>
            <a:off x="6043237" y="3748534"/>
            <a:ext cx="2489203" cy="1354217"/>
          </a:xfrm>
          <a:prstGeom prst="rect">
            <a:avLst/>
          </a:prstGeom>
          <a:noFill/>
          <a:ln w="9525">
            <a:noFill/>
            <a:miter lim="800000"/>
            <a:headEnd/>
            <a:tailEnd/>
          </a:ln>
        </p:spPr>
        <p:txBody>
          <a:bodyPr wrap="square">
            <a:spAutoFit/>
          </a:bodyPr>
          <a:lstStyle/>
          <a:p>
            <a:pPr>
              <a:lnSpc>
                <a:spcPct val="85000"/>
              </a:lnSpc>
              <a:spcBef>
                <a:spcPct val="20000"/>
              </a:spcBef>
              <a:buFontTx/>
              <a:buChar char="-"/>
            </a:pPr>
            <a:r>
              <a:rPr lang="en-US" altLang="ja-JP" sz="1000" b="0" dirty="0" smtClean="0">
                <a:solidFill>
                  <a:srgbClr val="000000"/>
                </a:solidFill>
                <a:latin typeface="Arial" pitchFamily="34" charset="0"/>
                <a:ea typeface="HGP創英角ｺﾞｼｯｸUB" pitchFamily="50" charset="-128"/>
                <a:cs typeface="Arial" pitchFamily="34" charset="0"/>
              </a:rPr>
              <a:t> 6-Line </a:t>
            </a:r>
            <a:r>
              <a:rPr lang="en-US" altLang="ja-JP" sz="1000" b="0" dirty="0">
                <a:solidFill>
                  <a:schemeClr val="tx1"/>
                </a:solidFill>
                <a:latin typeface="Arial" pitchFamily="34" charset="0"/>
                <a:ea typeface="HGP創英角ｺﾞｼｯｸUB" pitchFamily="50" charset="-128"/>
                <a:cs typeface="Arial" pitchFamily="34" charset="0"/>
              </a:rPr>
              <a:t>Backlight </a:t>
            </a:r>
            <a:r>
              <a:rPr lang="en-US" altLang="ja-JP" sz="1000" dirty="0" smtClean="0">
                <a:latin typeface="Arial" pitchFamily="34" charset="0"/>
                <a:ea typeface="HGP創英角ｺﾞｼｯｸUB" pitchFamily="50" charset="-128"/>
                <a:cs typeface="Arial" pitchFamily="34" charset="0"/>
              </a:rPr>
              <a:t>LCD Display </a:t>
            </a:r>
          </a:p>
          <a:p>
            <a:pPr>
              <a:lnSpc>
                <a:spcPct val="85000"/>
              </a:lnSpc>
              <a:spcBef>
                <a:spcPct val="20000"/>
              </a:spcBef>
            </a:pPr>
            <a:r>
              <a:rPr lang="en-US" altLang="ja-JP" sz="1000" b="0" dirty="0" smtClean="0">
                <a:solidFill>
                  <a:schemeClr val="tx1"/>
                </a:solidFill>
                <a:latin typeface="Arial" pitchFamily="34" charset="0"/>
                <a:ea typeface="HGP創英角ｺﾞｼｯｸUB" pitchFamily="50" charset="-128"/>
                <a:cs typeface="Arial" pitchFamily="34" charset="0"/>
              </a:rPr>
              <a:t>  (KX-NT543: 3-Line)</a:t>
            </a:r>
            <a:endParaRPr lang="en-US" altLang="ja-JP" sz="1000" b="0" dirty="0">
              <a:solidFill>
                <a:srgbClr val="000000"/>
              </a:solidFill>
              <a:latin typeface="Arial" pitchFamily="34" charset="0"/>
              <a:ea typeface="HGP創英角ｺﾞｼｯｸUB" pitchFamily="50" charset="-128"/>
              <a:cs typeface="Arial" pitchFamily="34" charset="0"/>
            </a:endParaRPr>
          </a:p>
          <a:p>
            <a:pPr algn="l">
              <a:lnSpc>
                <a:spcPct val="85000"/>
              </a:lnSpc>
              <a:spcBef>
                <a:spcPct val="20000"/>
              </a:spcBef>
            </a:pPr>
            <a:r>
              <a:rPr lang="en-US" altLang="ja-JP" sz="1000" b="0" dirty="0">
                <a:solidFill>
                  <a:srgbClr val="000000"/>
                </a:solidFill>
                <a:latin typeface="Arial" pitchFamily="34" charset="0"/>
                <a:ea typeface="HGP創英角ｺﾞｼｯｸUB" pitchFamily="50" charset="-128"/>
                <a:cs typeface="Arial" pitchFamily="34" charset="0"/>
              </a:rPr>
              <a:t>- </a:t>
            </a:r>
            <a:r>
              <a:rPr lang="en-US" altLang="ja-JP" sz="1000" b="0" dirty="0" smtClean="0">
                <a:solidFill>
                  <a:srgbClr val="000000"/>
                </a:solidFill>
                <a:latin typeface="Arial" pitchFamily="34" charset="0"/>
                <a:ea typeface="HGP創英角ｺﾞｼｯｸUB" pitchFamily="50" charset="-128"/>
                <a:cs typeface="Arial" pitchFamily="34" charset="0"/>
              </a:rPr>
              <a:t>24 </a:t>
            </a:r>
            <a:r>
              <a:rPr lang="en-US" altLang="ja-JP" sz="1000" b="0" dirty="0">
                <a:solidFill>
                  <a:srgbClr val="000000"/>
                </a:solidFill>
                <a:latin typeface="Arial" pitchFamily="34" charset="0"/>
                <a:ea typeface="HGP創英角ｺﾞｼｯｸUB" pitchFamily="50" charset="-128"/>
                <a:cs typeface="Arial" pitchFamily="34" charset="0"/>
              </a:rPr>
              <a:t>Flexible </a:t>
            </a:r>
            <a:r>
              <a:rPr lang="en-US" altLang="ja-JP" sz="1000" b="0" dirty="0" smtClean="0">
                <a:solidFill>
                  <a:srgbClr val="000000"/>
                </a:solidFill>
                <a:latin typeface="Arial" pitchFamily="34" charset="0"/>
                <a:ea typeface="HGP創英角ｺﾞｼｯｸUB" pitchFamily="50" charset="-128"/>
                <a:cs typeface="Arial" pitchFamily="34" charset="0"/>
              </a:rPr>
              <a:t>CO Buttons</a:t>
            </a:r>
            <a:endParaRPr lang="en-US" altLang="ja-JP" sz="1000" b="0" dirty="0">
              <a:solidFill>
                <a:srgbClr val="000000"/>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2 </a:t>
            </a:r>
            <a:r>
              <a:rPr lang="en-US" altLang="ja-JP" sz="1000" b="0" dirty="0">
                <a:solidFill>
                  <a:schemeClr val="tx1"/>
                </a:solidFill>
                <a:latin typeface="Arial" pitchFamily="34" charset="0"/>
                <a:ea typeface="HGP創英角ｺﾞｼｯｸUB" pitchFamily="50" charset="-128"/>
                <a:cs typeface="Arial" pitchFamily="34" charset="0"/>
              </a:rPr>
              <a:t>Ethernet </a:t>
            </a:r>
            <a:r>
              <a:rPr lang="en-US" altLang="ja-JP" sz="1000" b="0" dirty="0" smtClean="0">
                <a:solidFill>
                  <a:schemeClr val="tx1"/>
                </a:solidFill>
                <a:latin typeface="Arial" pitchFamily="34" charset="0"/>
                <a:ea typeface="HGP創英角ｺﾞｼｯｸUB" pitchFamily="50" charset="-128"/>
                <a:cs typeface="Arial" pitchFamily="34" charset="0"/>
              </a:rPr>
              <a:t>Ports (</a:t>
            </a:r>
            <a:r>
              <a:rPr lang="en-US" altLang="ja-JP" sz="1000" b="0" dirty="0">
                <a:solidFill>
                  <a:schemeClr val="tx1"/>
                </a:solidFill>
                <a:latin typeface="Arial" pitchFamily="34" charset="0"/>
                <a:ea typeface="HGP創英角ｺﾞｼｯｸUB" pitchFamily="50" charset="-128"/>
                <a:cs typeface="Arial" pitchFamily="34" charset="0"/>
              </a:rPr>
              <a:t>10/100M</a:t>
            </a:r>
            <a:r>
              <a:rPr lang="en-US" altLang="ja-JP" sz="1000" b="0" dirty="0" smtClean="0">
                <a:solidFill>
                  <a:schemeClr val="tx1"/>
                </a:solidFill>
                <a:latin typeface="Arial" pitchFamily="34" charset="0"/>
                <a:ea typeface="HGP創英角ｺﾞｼｯｸUB" pitchFamily="50" charset="-128"/>
                <a:cs typeface="Arial" pitchFamily="34" charset="0"/>
              </a:rPr>
              <a:t>)</a:t>
            </a:r>
          </a:p>
          <a:p>
            <a:pPr algn="l">
              <a:lnSpc>
                <a:spcPct val="85000"/>
              </a:lnSpc>
              <a:spcBef>
                <a:spcPct val="20000"/>
              </a:spcBef>
              <a:buFontTx/>
              <a:buChar char="-"/>
            </a:pPr>
            <a:r>
              <a:rPr lang="en-US" altLang="ja-JP" sz="1000" dirty="0">
                <a:latin typeface="Arial" pitchFamily="34" charset="0"/>
                <a:ea typeface="HGP創英角ｺﾞｼｯｸUB" pitchFamily="50" charset="-128"/>
                <a:cs typeface="Arial" pitchFamily="34" charset="0"/>
              </a:rPr>
              <a:t> </a:t>
            </a:r>
            <a:r>
              <a:rPr lang="en-US" altLang="ja-JP" sz="1000" dirty="0" err="1" smtClean="0">
                <a:latin typeface="Arial" pitchFamily="34" charset="0"/>
                <a:ea typeface="HGP創英角ｺﾞｼｯｸUB" pitchFamily="50" charset="-128"/>
                <a:cs typeface="Arial" pitchFamily="34" charset="0"/>
              </a:rPr>
              <a:t>PoE</a:t>
            </a:r>
            <a:endParaRPr lang="en-US" altLang="ja-JP" sz="1000" b="0" dirty="0" smtClean="0">
              <a:solidFill>
                <a:schemeClr val="tx1"/>
              </a:solidFill>
              <a:latin typeface="Arial" pitchFamily="34" charset="0"/>
              <a:ea typeface="HGP創英角ｺﾞｼｯｸUB" pitchFamily="50" charset="-128"/>
              <a:cs typeface="Arial" pitchFamily="34" charset="0"/>
            </a:endParaRPr>
          </a:p>
          <a:p>
            <a:pPr>
              <a:lnSpc>
                <a:spcPct val="85000"/>
              </a:lnSpc>
              <a:spcBef>
                <a:spcPct val="20000"/>
              </a:spcBef>
              <a:buFontTx/>
              <a:buChar char="-"/>
            </a:pPr>
            <a:r>
              <a:rPr lang="en-US" altLang="ja-JP" sz="1000" dirty="0" smtClean="0">
                <a:latin typeface="Arial" pitchFamily="34" charset="0"/>
                <a:ea typeface="HGP創英角ｺﾞｼｯｸUB" pitchFamily="50" charset="-128"/>
                <a:cs typeface="Arial" pitchFamily="34" charset="0"/>
              </a:rPr>
              <a:t> Speakerphone</a:t>
            </a:r>
            <a:r>
              <a:rPr lang="en-US" altLang="ja-JP" sz="1000" b="0" dirty="0" smtClean="0">
                <a:solidFill>
                  <a:schemeClr val="tx1"/>
                </a:solidFill>
                <a:latin typeface="Arial" pitchFamily="34" charset="0"/>
                <a:ea typeface="HGP創英角ｺﾞｼｯｸUB" pitchFamily="50" charset="-128"/>
                <a:cs typeface="Arial" pitchFamily="34" charset="0"/>
              </a:rPr>
              <a:t> </a:t>
            </a:r>
          </a:p>
          <a:p>
            <a:pPr>
              <a:lnSpc>
                <a:spcPct val="85000"/>
              </a:lnSpc>
              <a:spcBef>
                <a:spcPct val="20000"/>
              </a:spcBef>
              <a:buFontTx/>
              <a:buChar char="-"/>
            </a:pPr>
            <a:r>
              <a:rPr lang="en-US" altLang="ja-JP" sz="1000" dirty="0" smtClean="0">
                <a:latin typeface="Arial" pitchFamily="34" charset="0"/>
                <a:ea typeface="HGP創英角ｺﾞｼｯｸUB" pitchFamily="50" charset="-128"/>
                <a:cs typeface="Arial" pitchFamily="34" charset="0"/>
              </a:rPr>
              <a:t> </a:t>
            </a:r>
            <a:r>
              <a:rPr lang="en-US" altLang="ja-JP" sz="1000" b="0" dirty="0" smtClean="0">
                <a:solidFill>
                  <a:schemeClr val="tx1"/>
                </a:solidFill>
                <a:latin typeface="Arial" pitchFamily="34" charset="0"/>
                <a:ea typeface="HGP創英角ｺﾞｼｯｸUB" pitchFamily="50" charset="-128"/>
                <a:cs typeface="Arial" pitchFamily="34" charset="0"/>
              </a:rPr>
              <a:t>Electronic </a:t>
            </a:r>
            <a:r>
              <a:rPr lang="en-US" altLang="ja-JP" sz="1000" b="0" dirty="0">
                <a:solidFill>
                  <a:schemeClr val="tx1"/>
                </a:solidFill>
                <a:latin typeface="Arial" pitchFamily="34" charset="0"/>
                <a:ea typeface="HGP創英角ｺﾞｼｯｸUB" pitchFamily="50" charset="-128"/>
                <a:cs typeface="Arial" pitchFamily="34" charset="0"/>
              </a:rPr>
              <a:t>Hook </a:t>
            </a:r>
            <a:r>
              <a:rPr lang="en-US" altLang="ja-JP" sz="1000" b="0" dirty="0" smtClean="0">
                <a:solidFill>
                  <a:schemeClr val="tx1"/>
                </a:solidFill>
                <a:latin typeface="Arial" pitchFamily="34" charset="0"/>
                <a:ea typeface="HGP創英角ｺﾞｼｯｸUB" pitchFamily="50" charset="-128"/>
                <a:cs typeface="Arial" pitchFamily="34" charset="0"/>
              </a:rPr>
              <a:t>Switch</a:t>
            </a: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Eco Mode</a:t>
            </a:r>
            <a:endParaRPr lang="en-US" altLang="ja-JP" sz="1000" b="0" dirty="0">
              <a:solidFill>
                <a:schemeClr val="tx1"/>
              </a:solidFill>
              <a:latin typeface="Arial" pitchFamily="34" charset="0"/>
              <a:ea typeface="HGP創英角ｺﾞｼｯｸUB" pitchFamily="50" charset="-128"/>
              <a:cs typeface="Arial" pitchFamily="34" charset="0"/>
            </a:endParaRPr>
          </a:p>
        </p:txBody>
      </p:sp>
      <p:sp>
        <p:nvSpPr>
          <p:cNvPr id="15" name="Text Box 20"/>
          <p:cNvSpPr txBox="1">
            <a:spLocks noChangeArrowheads="1"/>
          </p:cNvSpPr>
          <p:nvPr/>
        </p:nvSpPr>
        <p:spPr bwMode="auto">
          <a:xfrm>
            <a:off x="6012160" y="3512041"/>
            <a:ext cx="1728192" cy="276999"/>
          </a:xfrm>
          <a:prstGeom prst="rect">
            <a:avLst/>
          </a:prstGeom>
          <a:noFill/>
          <a:ln w="9525">
            <a:noFill/>
            <a:miter lim="800000"/>
            <a:headEnd/>
            <a:tailEnd/>
          </a:ln>
        </p:spPr>
        <p:txBody>
          <a:bodyPr wrap="square">
            <a:spAutoFit/>
          </a:bodyPr>
          <a:lstStyle/>
          <a:p>
            <a:pPr>
              <a:spcBef>
                <a:spcPct val="50000"/>
              </a:spcBef>
            </a:pPr>
            <a:r>
              <a:rPr lang="en-US" altLang="ja-JP" sz="1200" b="1" dirty="0" smtClean="0">
                <a:solidFill>
                  <a:srgbClr val="003065"/>
                </a:solidFill>
                <a:latin typeface="Arial" pitchFamily="34" charset="0"/>
                <a:ea typeface="HGP創英角ｺﾞｼｯｸUB" pitchFamily="50" charset="-128"/>
                <a:cs typeface="Arial" pitchFamily="34" charset="0"/>
              </a:rPr>
              <a:t>KX-NT546/KX-NT543</a:t>
            </a:r>
            <a:endParaRPr lang="en-US" altLang="ja-JP" sz="1200" b="1" dirty="0">
              <a:solidFill>
                <a:srgbClr val="003065"/>
              </a:solidFill>
              <a:latin typeface="Arial" pitchFamily="34" charset="0"/>
              <a:ea typeface="HGP創英角ｺﾞｼｯｸUB" pitchFamily="50" charset="-128"/>
              <a:cs typeface="Arial" pitchFamily="34" charset="0"/>
            </a:endParaRPr>
          </a:p>
        </p:txBody>
      </p:sp>
      <p:sp>
        <p:nvSpPr>
          <p:cNvPr id="17" name="Text Box 20"/>
          <p:cNvSpPr txBox="1">
            <a:spLocks noChangeArrowheads="1"/>
          </p:cNvSpPr>
          <p:nvPr/>
        </p:nvSpPr>
        <p:spPr bwMode="auto">
          <a:xfrm>
            <a:off x="256755" y="3501008"/>
            <a:ext cx="1290918" cy="276999"/>
          </a:xfrm>
          <a:prstGeom prst="rect">
            <a:avLst/>
          </a:prstGeom>
          <a:noFill/>
          <a:ln w="9525">
            <a:noFill/>
            <a:miter lim="800000"/>
            <a:headEnd/>
            <a:tailEnd/>
          </a:ln>
        </p:spPr>
        <p:txBody>
          <a:bodyPr wrap="square">
            <a:spAutoFit/>
          </a:bodyPr>
          <a:lstStyle/>
          <a:p>
            <a:pPr algn="l">
              <a:spcBef>
                <a:spcPct val="50000"/>
              </a:spcBef>
            </a:pPr>
            <a:r>
              <a:rPr lang="en-US" altLang="ja-JP" sz="1200" b="1" dirty="0" smtClean="0">
                <a:solidFill>
                  <a:srgbClr val="003065"/>
                </a:solidFill>
                <a:latin typeface="Arial" pitchFamily="34" charset="0"/>
                <a:ea typeface="HGP創英角ｺﾞｼｯｸUB" pitchFamily="50" charset="-128"/>
                <a:cs typeface="Arial" pitchFamily="34" charset="0"/>
              </a:rPr>
              <a:t>KX-NT551</a:t>
            </a:r>
            <a:endParaRPr lang="en-US" altLang="ja-JP" sz="1200" b="1" dirty="0">
              <a:solidFill>
                <a:srgbClr val="003065"/>
              </a:solidFill>
              <a:latin typeface="Arial" pitchFamily="34" charset="0"/>
              <a:ea typeface="HGP創英角ｺﾞｼｯｸUB" pitchFamily="50" charset="-128"/>
              <a:cs typeface="Arial" pitchFamily="34" charset="0"/>
            </a:endParaRPr>
          </a:p>
        </p:txBody>
      </p:sp>
      <p:sp>
        <p:nvSpPr>
          <p:cNvPr id="18" name="正方形/長方形 40"/>
          <p:cNvSpPr>
            <a:spLocks noChangeArrowheads="1"/>
          </p:cNvSpPr>
          <p:nvPr/>
        </p:nvSpPr>
        <p:spPr bwMode="auto">
          <a:xfrm>
            <a:off x="284498" y="3705999"/>
            <a:ext cx="2343286" cy="1031051"/>
          </a:xfrm>
          <a:prstGeom prst="rect">
            <a:avLst/>
          </a:prstGeom>
          <a:noFill/>
          <a:ln w="9525">
            <a:noFill/>
            <a:miter lim="800000"/>
            <a:headEnd/>
            <a:tailEnd/>
          </a:ln>
        </p:spPr>
        <p:txBody>
          <a:bodyPr wrap="square">
            <a:spAutoFit/>
          </a:bodyPr>
          <a:lstStyle/>
          <a:p>
            <a:pPr>
              <a:lnSpc>
                <a:spcPct val="85000"/>
              </a:lnSpc>
              <a:spcBef>
                <a:spcPct val="20000"/>
              </a:spcBef>
            </a:pPr>
            <a:r>
              <a:rPr lang="en-US" altLang="ja-JP" sz="1000" b="0" dirty="0">
                <a:solidFill>
                  <a:schemeClr val="tx1"/>
                </a:solidFill>
                <a:latin typeface="Arial" pitchFamily="34" charset="0"/>
                <a:ea typeface="HGP創英角ｺﾞｼｯｸUB" pitchFamily="50" charset="-128"/>
                <a:cs typeface="Arial" pitchFamily="34" charset="0"/>
              </a:rPr>
              <a:t>- </a:t>
            </a:r>
            <a:r>
              <a:rPr lang="en-US" altLang="ja-JP" sz="1000" b="0" dirty="0" smtClean="0">
                <a:solidFill>
                  <a:schemeClr val="tx1"/>
                </a:solidFill>
                <a:latin typeface="Arial" pitchFamily="34" charset="0"/>
                <a:ea typeface="HGP創英角ｺﾞｼｯｸUB" pitchFamily="50" charset="-128"/>
                <a:cs typeface="Arial" pitchFamily="34" charset="0"/>
              </a:rPr>
              <a:t>1-Line </a:t>
            </a:r>
            <a:r>
              <a:rPr lang="en-US" altLang="ja-JP" sz="1000" b="0" dirty="0">
                <a:solidFill>
                  <a:schemeClr val="tx1"/>
                </a:solidFill>
                <a:latin typeface="Arial" pitchFamily="34" charset="0"/>
                <a:ea typeface="HGP創英角ｺﾞｼｯｸUB" pitchFamily="50" charset="-128"/>
                <a:cs typeface="Arial" pitchFamily="34" charset="0"/>
              </a:rPr>
              <a:t>Backlight </a:t>
            </a:r>
            <a:r>
              <a:rPr lang="en-US" altLang="ja-JP" sz="1000" dirty="0" smtClean="0">
                <a:latin typeface="Arial" pitchFamily="34" charset="0"/>
                <a:ea typeface="HGP創英角ｺﾞｼｯｸUB" pitchFamily="50" charset="-128"/>
                <a:cs typeface="Arial" pitchFamily="34" charset="0"/>
              </a:rPr>
              <a:t>LCD Display</a:t>
            </a:r>
            <a:endParaRPr lang="en-US" altLang="ja-JP" sz="1000" b="0" dirty="0">
              <a:solidFill>
                <a:schemeClr val="tx1"/>
              </a:solidFill>
              <a:latin typeface="Arial" pitchFamily="34" charset="0"/>
              <a:ea typeface="HGP創英角ｺﾞｼｯｸUB" pitchFamily="50" charset="-128"/>
              <a:cs typeface="Arial" pitchFamily="34" charset="0"/>
            </a:endParaRPr>
          </a:p>
          <a:p>
            <a:pPr algn="l">
              <a:lnSpc>
                <a:spcPct val="85000"/>
              </a:lnSpc>
              <a:spcBef>
                <a:spcPct val="20000"/>
              </a:spcBef>
            </a:pPr>
            <a:r>
              <a:rPr lang="en-US" altLang="ja-JP" sz="1000" b="0" dirty="0">
                <a:solidFill>
                  <a:schemeClr val="tx1"/>
                </a:solidFill>
                <a:latin typeface="Arial" pitchFamily="34" charset="0"/>
                <a:ea typeface="HGP創英角ｺﾞｼｯｸUB" pitchFamily="50" charset="-128"/>
                <a:cs typeface="Arial" pitchFamily="34" charset="0"/>
              </a:rPr>
              <a:t>- 8</a:t>
            </a:r>
            <a:r>
              <a:rPr lang="en-US" altLang="ja-JP" sz="1000" b="0" dirty="0" smtClean="0">
                <a:solidFill>
                  <a:schemeClr val="tx1"/>
                </a:solidFill>
                <a:latin typeface="Arial" pitchFamily="34" charset="0"/>
                <a:ea typeface="HGP創英角ｺﾞｼｯｸUB" pitchFamily="50" charset="-128"/>
                <a:cs typeface="Arial" pitchFamily="34" charset="0"/>
              </a:rPr>
              <a:t> </a:t>
            </a:r>
            <a:r>
              <a:rPr lang="en-US" altLang="ja-JP" sz="1000" b="0" dirty="0">
                <a:solidFill>
                  <a:schemeClr val="tx1"/>
                </a:solidFill>
                <a:latin typeface="Arial" pitchFamily="34" charset="0"/>
                <a:ea typeface="HGP創英角ｺﾞｼｯｸUB" pitchFamily="50" charset="-128"/>
                <a:cs typeface="Arial" pitchFamily="34" charset="0"/>
              </a:rPr>
              <a:t>Flexible </a:t>
            </a:r>
            <a:r>
              <a:rPr lang="en-US" altLang="ja-JP" sz="1000" b="0" dirty="0" smtClean="0">
                <a:solidFill>
                  <a:schemeClr val="tx1"/>
                </a:solidFill>
                <a:latin typeface="Arial" pitchFamily="34" charset="0"/>
                <a:ea typeface="HGP創英角ｺﾞｼｯｸUB" pitchFamily="50" charset="-128"/>
                <a:cs typeface="Arial" pitchFamily="34" charset="0"/>
              </a:rPr>
              <a:t>CO Buttons</a:t>
            </a:r>
            <a:endParaRPr lang="en-US" altLang="ja-JP" sz="1000" b="0" dirty="0">
              <a:solidFill>
                <a:schemeClr val="tx1"/>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2 Ethernet Ports (10/100/1000M)</a:t>
            </a:r>
          </a:p>
          <a:p>
            <a:pPr>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a:t>
            </a:r>
            <a:r>
              <a:rPr lang="en-US" altLang="ja-JP" sz="1000" b="0" dirty="0">
                <a:solidFill>
                  <a:schemeClr val="tx1"/>
                </a:solidFill>
                <a:latin typeface="Arial" pitchFamily="34" charset="0"/>
                <a:ea typeface="HGP創英角ｺﾞｼｯｸUB" pitchFamily="50" charset="-128"/>
                <a:cs typeface="Arial" pitchFamily="34" charset="0"/>
              </a:rPr>
              <a:t>Full Duplex </a:t>
            </a:r>
            <a:r>
              <a:rPr lang="en-US" altLang="ja-JP" sz="1000" dirty="0" smtClean="0">
                <a:latin typeface="Arial" pitchFamily="34" charset="0"/>
                <a:ea typeface="HGP創英角ｺﾞｼｯｸUB" pitchFamily="50" charset="-128"/>
                <a:cs typeface="Arial" pitchFamily="34" charset="0"/>
              </a:rPr>
              <a:t>Speakerphone </a:t>
            </a:r>
            <a:endParaRPr lang="en-US" altLang="ja-JP" sz="1000" b="0" dirty="0">
              <a:solidFill>
                <a:schemeClr val="tx1"/>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a:t>
            </a:r>
            <a:r>
              <a:rPr lang="en-US" altLang="ja-JP" sz="1000" b="0" dirty="0" err="1" smtClean="0">
                <a:solidFill>
                  <a:schemeClr val="tx1"/>
                </a:solidFill>
                <a:latin typeface="Arial" pitchFamily="34" charset="0"/>
                <a:ea typeface="HGP創英角ｺﾞｼｯｸUB" pitchFamily="50" charset="-128"/>
                <a:cs typeface="Arial" pitchFamily="34" charset="0"/>
              </a:rPr>
              <a:t>PoE</a:t>
            </a:r>
            <a:endParaRPr lang="en-US" altLang="ja-JP" sz="1000" b="0" dirty="0" smtClean="0">
              <a:solidFill>
                <a:schemeClr val="tx1"/>
              </a:solidFill>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solidFill>
                  <a:schemeClr val="tx1"/>
                </a:solidFill>
                <a:latin typeface="Arial" pitchFamily="34" charset="0"/>
                <a:ea typeface="HGP創英角ｺﾞｼｯｸUB" pitchFamily="50" charset="-128"/>
                <a:cs typeface="Arial" pitchFamily="34" charset="0"/>
              </a:rPr>
              <a:t> Eco Mode</a:t>
            </a:r>
            <a:endParaRPr lang="en-US" altLang="ja-JP" sz="1000" b="0" dirty="0">
              <a:solidFill>
                <a:schemeClr val="tx1"/>
              </a:solidFill>
              <a:latin typeface="Arial" pitchFamily="34" charset="0"/>
              <a:ea typeface="HGP創英角ｺﾞｼｯｸUB" pitchFamily="50" charset="-128"/>
              <a:cs typeface="Arial" pitchFamily="34" charset="0"/>
            </a:endParaRPr>
          </a:p>
        </p:txBody>
      </p:sp>
      <p:pic>
        <p:nvPicPr>
          <p:cNvPr id="19" name="Picture 2" descr="C:\Users\5167824\Desktop\CE_KX-NT_250820\png\CE_KX-NT551_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373216"/>
            <a:ext cx="1466350" cy="12170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20"/>
          <p:cNvSpPr txBox="1">
            <a:spLocks noChangeArrowheads="1"/>
          </p:cNvSpPr>
          <p:nvPr/>
        </p:nvSpPr>
        <p:spPr bwMode="auto">
          <a:xfrm>
            <a:off x="4793250" y="1556792"/>
            <a:ext cx="2010998" cy="276999"/>
          </a:xfrm>
          <a:prstGeom prst="rect">
            <a:avLst/>
          </a:prstGeom>
          <a:noFill/>
          <a:ln w="9525">
            <a:noFill/>
            <a:miter lim="800000"/>
            <a:headEnd/>
            <a:tailEnd/>
          </a:ln>
        </p:spPr>
        <p:txBody>
          <a:bodyPr wrap="square">
            <a:spAutoFit/>
          </a:bodyPr>
          <a:lstStyle/>
          <a:p>
            <a:pPr>
              <a:spcBef>
                <a:spcPct val="50000"/>
              </a:spcBef>
            </a:pPr>
            <a:r>
              <a:rPr lang="en-US" altLang="ja-JP" sz="1200" b="1" dirty="0" smtClean="0">
                <a:solidFill>
                  <a:srgbClr val="003065"/>
                </a:solidFill>
                <a:latin typeface="Arial" pitchFamily="34" charset="0"/>
                <a:ea typeface="HGP創英角ｺﾞｼｯｸUB" pitchFamily="50" charset="-128"/>
                <a:cs typeface="Arial" pitchFamily="34" charset="0"/>
              </a:rPr>
              <a:t>KX-NT511A/KX-NT511P</a:t>
            </a:r>
            <a:endParaRPr lang="en-US" altLang="ja-JP" sz="1200" b="1" dirty="0">
              <a:solidFill>
                <a:srgbClr val="003065"/>
              </a:solidFill>
              <a:latin typeface="Arial" pitchFamily="34" charset="0"/>
              <a:ea typeface="HGP創英角ｺﾞｼｯｸUB" pitchFamily="50" charset="-128"/>
              <a:cs typeface="Arial" pitchFamily="34" charset="0"/>
            </a:endParaRPr>
          </a:p>
        </p:txBody>
      </p:sp>
      <p:sp>
        <p:nvSpPr>
          <p:cNvPr id="22" name="正方形/長方形 21"/>
          <p:cNvSpPr/>
          <p:nvPr/>
        </p:nvSpPr>
        <p:spPr>
          <a:xfrm>
            <a:off x="4860032" y="1772816"/>
            <a:ext cx="2520280" cy="1169551"/>
          </a:xfrm>
          <a:prstGeom prst="rect">
            <a:avLst/>
          </a:prstGeom>
        </p:spPr>
        <p:txBody>
          <a:bodyPr wrap="square">
            <a:spAutoFit/>
          </a:bodyPr>
          <a:lstStyle/>
          <a:p>
            <a:r>
              <a:rPr lang="en-US" altLang="ja-JP" sz="1000" b="0" dirty="0" smtClean="0">
                <a:latin typeface="Arial" pitchFamily="34" charset="0"/>
                <a:cs typeface="Arial" pitchFamily="34" charset="0"/>
              </a:rPr>
              <a:t>- 1-Line LCD </a:t>
            </a:r>
            <a:r>
              <a:rPr lang="en-US" altLang="ja-JP" sz="1000" dirty="0" smtClean="0">
                <a:latin typeface="Arial" pitchFamily="34" charset="0"/>
                <a:ea typeface="HGP創英角ｺﾞｼｯｸUB" pitchFamily="50" charset="-128"/>
                <a:cs typeface="Arial" pitchFamily="34" charset="0"/>
              </a:rPr>
              <a:t>Display</a:t>
            </a:r>
            <a:endParaRPr lang="en-US" altLang="ja-JP" sz="1000" b="0" dirty="0" smtClean="0">
              <a:latin typeface="Arial" pitchFamily="34" charset="0"/>
              <a:cs typeface="Arial" pitchFamily="34" charset="0"/>
            </a:endParaRPr>
          </a:p>
          <a:p>
            <a:pPr algn="l">
              <a:buFontTx/>
              <a:buChar char="-"/>
            </a:pPr>
            <a:r>
              <a:rPr lang="en-US" altLang="ja-JP" sz="1000" b="0" dirty="0" smtClean="0">
                <a:latin typeface="Arial" pitchFamily="34" charset="0"/>
                <a:cs typeface="Arial" pitchFamily="34" charset="0"/>
              </a:rPr>
              <a:t> 3 Flexible CO Buttons</a:t>
            </a:r>
          </a:p>
          <a:p>
            <a:pPr>
              <a:buFontTx/>
              <a:buChar char="-"/>
            </a:pPr>
            <a:r>
              <a:rPr lang="en-US" altLang="ja-JP" sz="1000" dirty="0" smtClean="0">
                <a:latin typeface="Arial" pitchFamily="34" charset="0"/>
                <a:cs typeface="Arial" pitchFamily="34" charset="0"/>
              </a:rPr>
              <a:t> </a:t>
            </a:r>
            <a:r>
              <a:rPr lang="en-US" altLang="ja-JP" sz="1000" dirty="0" smtClean="0">
                <a:latin typeface="Arial" pitchFamily="34" charset="0"/>
                <a:ea typeface="HGP創英角ｺﾞｼｯｸUB" pitchFamily="50" charset="-128"/>
                <a:cs typeface="Arial" pitchFamily="34" charset="0"/>
              </a:rPr>
              <a:t>PoE (KX-NT511P only)</a:t>
            </a:r>
            <a:endParaRPr lang="en-US" altLang="ja-JP" sz="1000" b="0" dirty="0">
              <a:latin typeface="Arial" pitchFamily="34" charset="0"/>
              <a:cs typeface="Arial" pitchFamily="34" charset="0"/>
            </a:endParaRPr>
          </a:p>
          <a:p>
            <a:pPr algn="l">
              <a:buFontTx/>
              <a:buChar char="-"/>
            </a:pPr>
            <a:r>
              <a:rPr lang="en-US" altLang="ja-JP" sz="1000" b="0" dirty="0" smtClean="0">
                <a:latin typeface="Arial" pitchFamily="34" charset="0"/>
                <a:cs typeface="Arial" pitchFamily="34" charset="0"/>
              </a:rPr>
              <a:t> 2 Ethernet Ports (10M/100M)</a:t>
            </a:r>
          </a:p>
          <a:p>
            <a:pPr>
              <a:buFontTx/>
              <a:buChar char="-"/>
            </a:pPr>
            <a:r>
              <a:rPr lang="en-US" altLang="ja-JP" sz="1000" dirty="0" smtClean="0">
                <a:latin typeface="Arial" pitchFamily="34" charset="0"/>
                <a:cs typeface="Arial" pitchFamily="34" charset="0"/>
              </a:rPr>
              <a:t> </a:t>
            </a:r>
            <a:r>
              <a:rPr lang="en-US" altLang="ja-JP" sz="1000" dirty="0" smtClean="0">
                <a:latin typeface="Arial" pitchFamily="34" charset="0"/>
                <a:ea typeface="HGP創英角ｺﾞｼｯｸUB" pitchFamily="50" charset="-128"/>
                <a:cs typeface="Arial" pitchFamily="34" charset="0"/>
              </a:rPr>
              <a:t>AC Adaptor Included (KX-NT511A only)</a:t>
            </a:r>
            <a:endParaRPr lang="en-US" altLang="ja-JP" sz="1000" b="0" dirty="0" smtClean="0">
              <a:latin typeface="Arial" pitchFamily="34" charset="0"/>
              <a:cs typeface="Arial" pitchFamily="34" charset="0"/>
            </a:endParaRPr>
          </a:p>
          <a:p>
            <a:r>
              <a:rPr lang="en-US" altLang="ja-JP" sz="1000" b="0" dirty="0" smtClean="0">
                <a:latin typeface="Arial" pitchFamily="34" charset="0"/>
                <a:cs typeface="Arial" pitchFamily="34" charset="0"/>
              </a:rPr>
              <a:t>- </a:t>
            </a:r>
            <a:r>
              <a:rPr lang="en-US" altLang="ja-JP" sz="1000" b="0" dirty="0">
                <a:latin typeface="Arial" pitchFamily="34" charset="0"/>
                <a:ea typeface="HGP創英角ｺﾞｼｯｸUB" pitchFamily="50" charset="-128"/>
                <a:cs typeface="Arial" pitchFamily="34" charset="0"/>
              </a:rPr>
              <a:t>Full Duplex </a:t>
            </a:r>
            <a:r>
              <a:rPr lang="en-US" altLang="ja-JP" sz="1000" dirty="0" smtClean="0">
                <a:latin typeface="Arial" pitchFamily="34" charset="0"/>
                <a:ea typeface="HGP創英角ｺﾞｼｯｸUB" pitchFamily="50" charset="-128"/>
                <a:cs typeface="Arial" pitchFamily="34" charset="0"/>
              </a:rPr>
              <a:t>Speakerphone </a:t>
            </a:r>
            <a:endParaRPr lang="en-US" altLang="ja-JP" sz="1000" b="0" dirty="0" smtClean="0">
              <a:latin typeface="Arial" pitchFamily="34" charset="0"/>
              <a:cs typeface="Arial" pitchFamily="34" charset="0"/>
            </a:endParaRPr>
          </a:p>
          <a:p>
            <a:pPr algn="l"/>
            <a:r>
              <a:rPr lang="en-US" altLang="ja-JP" sz="1000" b="0" dirty="0" smtClean="0">
                <a:latin typeface="Arial" pitchFamily="34" charset="0"/>
                <a:cs typeface="Arial" pitchFamily="34" charset="0"/>
              </a:rPr>
              <a:t>- Eco Mode</a:t>
            </a:r>
            <a:endParaRPr lang="en-US" altLang="ja-JP" sz="1000" b="0" dirty="0">
              <a:latin typeface="Arial" pitchFamily="34" charset="0"/>
              <a:cs typeface="Arial" pitchFamily="34" charset="0"/>
            </a:endParaRPr>
          </a:p>
        </p:txBody>
      </p:sp>
      <p:pic>
        <p:nvPicPr>
          <p:cNvPr id="23" name="Picture 2" descr="C:\Users\5167824\Desktop\KX-NT\png\KX-NT511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395" y="1685042"/>
            <a:ext cx="1333045" cy="121751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線コネクタ 24"/>
          <p:cNvCxnSpPr/>
          <p:nvPr/>
        </p:nvCxnSpPr>
        <p:spPr>
          <a:xfrm>
            <a:off x="2843808" y="3645024"/>
            <a:ext cx="0" cy="2952328"/>
          </a:xfrm>
          <a:prstGeom prst="line">
            <a:avLst/>
          </a:prstGeom>
          <a:ln w="19050">
            <a:solidFill>
              <a:srgbClr val="00306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940152" y="3645024"/>
            <a:ext cx="0" cy="2952328"/>
          </a:xfrm>
          <a:prstGeom prst="line">
            <a:avLst/>
          </a:prstGeom>
          <a:ln w="19050">
            <a:solidFill>
              <a:srgbClr val="00306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グループ化 26"/>
          <p:cNvGrpSpPr/>
          <p:nvPr/>
        </p:nvGrpSpPr>
        <p:grpSpPr>
          <a:xfrm>
            <a:off x="323528" y="1268760"/>
            <a:ext cx="4176464" cy="310897"/>
            <a:chOff x="323528" y="1628800"/>
            <a:chExt cx="4176464" cy="310897"/>
          </a:xfrm>
        </p:grpSpPr>
        <p:pic>
          <p:nvPicPr>
            <p:cNvPr id="28" name="図 27" descr="みどり帯.png"/>
            <p:cNvPicPr>
              <a:picLocks noChangeAspect="1"/>
            </p:cNvPicPr>
            <p:nvPr/>
          </p:nvPicPr>
          <p:blipFill>
            <a:blip r:embed="rId5" cstate="print"/>
            <a:stretch>
              <a:fillRect/>
            </a:stretch>
          </p:blipFill>
          <p:spPr>
            <a:xfrm>
              <a:off x="323528" y="1628800"/>
              <a:ext cx="4176464" cy="310897"/>
            </a:xfrm>
            <a:prstGeom prst="rect">
              <a:avLst/>
            </a:prstGeom>
          </p:spPr>
        </p:pic>
        <p:sp>
          <p:nvSpPr>
            <p:cNvPr id="30" name="テキスト ボックス 38"/>
            <p:cNvSpPr txBox="1">
              <a:spLocks noChangeArrowheads="1"/>
            </p:cNvSpPr>
            <p:nvPr/>
          </p:nvSpPr>
          <p:spPr bwMode="auto">
            <a:xfrm>
              <a:off x="323528" y="1628800"/>
              <a:ext cx="2952328" cy="307777"/>
            </a:xfrm>
            <a:prstGeom prst="rect">
              <a:avLst/>
            </a:prstGeom>
            <a:noFill/>
            <a:ln w="9525">
              <a:noFill/>
              <a:miter lim="800000"/>
              <a:headEnd/>
              <a:tailEnd/>
            </a:ln>
          </p:spPr>
          <p:txBody>
            <a:bodyPr wrap="square">
              <a:spAutoFit/>
            </a:bodyPr>
            <a:lstStyle/>
            <a:p>
              <a:r>
                <a:rPr lang="en-US" altLang="ja-JP" sz="1400" b="1" dirty="0" smtClean="0">
                  <a:solidFill>
                    <a:schemeClr val="bg1"/>
                  </a:solidFill>
                  <a:latin typeface="Arial" pitchFamily="34" charset="0"/>
                  <a:ea typeface="HGP創英角ｺﾞｼｯｸUB" pitchFamily="50" charset="-128"/>
                  <a:cs typeface="Arial" pitchFamily="34" charset="0"/>
                </a:rPr>
                <a:t>For Executives/Supervisors</a:t>
              </a:r>
              <a:endParaRPr lang="en-US" altLang="ja-JP" sz="1400" b="1" dirty="0">
                <a:solidFill>
                  <a:schemeClr val="bg1"/>
                </a:solidFill>
                <a:latin typeface="Arial" pitchFamily="34" charset="0"/>
                <a:ea typeface="HGP創英角ｺﾞｼｯｸUB" pitchFamily="50" charset="-128"/>
                <a:cs typeface="Arial" pitchFamily="34" charset="0"/>
              </a:endParaRPr>
            </a:p>
          </p:txBody>
        </p:sp>
      </p:grpSp>
      <p:grpSp>
        <p:nvGrpSpPr>
          <p:cNvPr id="8" name="グループ化 30"/>
          <p:cNvGrpSpPr/>
          <p:nvPr/>
        </p:nvGrpSpPr>
        <p:grpSpPr>
          <a:xfrm>
            <a:off x="4716016" y="1268760"/>
            <a:ext cx="4176464" cy="310897"/>
            <a:chOff x="323528" y="1628800"/>
            <a:chExt cx="4176464" cy="310897"/>
          </a:xfrm>
        </p:grpSpPr>
        <p:pic>
          <p:nvPicPr>
            <p:cNvPr id="32" name="図 31" descr="みどり帯.png"/>
            <p:cNvPicPr>
              <a:picLocks noChangeAspect="1"/>
            </p:cNvPicPr>
            <p:nvPr/>
          </p:nvPicPr>
          <p:blipFill>
            <a:blip r:embed="rId5" cstate="print"/>
            <a:stretch>
              <a:fillRect/>
            </a:stretch>
          </p:blipFill>
          <p:spPr>
            <a:xfrm>
              <a:off x="323528" y="1628800"/>
              <a:ext cx="4176464" cy="310897"/>
            </a:xfrm>
            <a:prstGeom prst="rect">
              <a:avLst/>
            </a:prstGeom>
          </p:spPr>
        </p:pic>
        <p:sp>
          <p:nvSpPr>
            <p:cNvPr id="33" name="テキスト ボックス 38"/>
            <p:cNvSpPr txBox="1">
              <a:spLocks noChangeArrowheads="1"/>
            </p:cNvSpPr>
            <p:nvPr/>
          </p:nvSpPr>
          <p:spPr bwMode="auto">
            <a:xfrm>
              <a:off x="323528" y="1628800"/>
              <a:ext cx="2952328" cy="307777"/>
            </a:xfrm>
            <a:prstGeom prst="rect">
              <a:avLst/>
            </a:prstGeom>
            <a:noFill/>
            <a:ln w="9525">
              <a:noFill/>
              <a:miter lim="800000"/>
              <a:headEnd/>
              <a:tailEnd/>
            </a:ln>
          </p:spPr>
          <p:txBody>
            <a:bodyPr wrap="square">
              <a:spAutoFit/>
            </a:bodyPr>
            <a:lstStyle/>
            <a:p>
              <a:r>
                <a:rPr lang="en-US" altLang="ja-JP" sz="1400" b="1" dirty="0" smtClean="0">
                  <a:solidFill>
                    <a:schemeClr val="bg1"/>
                  </a:solidFill>
                  <a:latin typeface="Arial" pitchFamily="34" charset="0"/>
                  <a:ea typeface="HGP創英角ｺﾞｼｯｸUB" pitchFamily="50" charset="-128"/>
                  <a:cs typeface="Arial" pitchFamily="34" charset="0"/>
                </a:rPr>
                <a:t>For Simple Users</a:t>
              </a:r>
              <a:endParaRPr lang="en-US" altLang="ja-JP" sz="1400" b="1" dirty="0">
                <a:solidFill>
                  <a:schemeClr val="bg1"/>
                </a:solidFill>
                <a:latin typeface="Arial" pitchFamily="34" charset="0"/>
                <a:ea typeface="HGP創英角ｺﾞｼｯｸUB" pitchFamily="50" charset="-128"/>
                <a:cs typeface="Arial" pitchFamily="34" charset="0"/>
              </a:endParaRPr>
            </a:p>
          </p:txBody>
        </p:sp>
      </p:grpSp>
      <p:grpSp>
        <p:nvGrpSpPr>
          <p:cNvPr id="9" name="グループ化 33"/>
          <p:cNvGrpSpPr/>
          <p:nvPr/>
        </p:nvGrpSpPr>
        <p:grpSpPr>
          <a:xfrm>
            <a:off x="323528" y="3212976"/>
            <a:ext cx="8424936" cy="310897"/>
            <a:chOff x="323528" y="1628800"/>
            <a:chExt cx="4176464" cy="310897"/>
          </a:xfrm>
        </p:grpSpPr>
        <p:pic>
          <p:nvPicPr>
            <p:cNvPr id="35" name="図 34" descr="みどり帯.png"/>
            <p:cNvPicPr>
              <a:picLocks noChangeAspect="1"/>
            </p:cNvPicPr>
            <p:nvPr/>
          </p:nvPicPr>
          <p:blipFill>
            <a:blip r:embed="rId5" cstate="print"/>
            <a:stretch>
              <a:fillRect/>
            </a:stretch>
          </p:blipFill>
          <p:spPr>
            <a:xfrm>
              <a:off x="323528" y="1628800"/>
              <a:ext cx="4176464" cy="310897"/>
            </a:xfrm>
            <a:prstGeom prst="rect">
              <a:avLst/>
            </a:prstGeom>
          </p:spPr>
        </p:pic>
        <p:sp>
          <p:nvSpPr>
            <p:cNvPr id="36" name="テキスト ボックス 38"/>
            <p:cNvSpPr txBox="1">
              <a:spLocks noChangeArrowheads="1"/>
            </p:cNvSpPr>
            <p:nvPr/>
          </p:nvSpPr>
          <p:spPr bwMode="auto">
            <a:xfrm>
              <a:off x="323528" y="1628800"/>
              <a:ext cx="2952328" cy="307777"/>
            </a:xfrm>
            <a:prstGeom prst="rect">
              <a:avLst/>
            </a:prstGeom>
            <a:noFill/>
            <a:ln w="9525">
              <a:noFill/>
              <a:miter lim="800000"/>
              <a:headEnd/>
              <a:tailEnd/>
            </a:ln>
          </p:spPr>
          <p:txBody>
            <a:bodyPr wrap="square">
              <a:spAutoFit/>
            </a:bodyPr>
            <a:lstStyle/>
            <a:p>
              <a:r>
                <a:rPr lang="en-US" altLang="ja-JP" sz="1400" b="1" dirty="0" smtClean="0">
                  <a:solidFill>
                    <a:schemeClr val="bg1"/>
                  </a:solidFill>
                  <a:latin typeface="Arial" pitchFamily="34" charset="0"/>
                  <a:ea typeface="HGP創英角ｺﾞｼｯｸUB" pitchFamily="50" charset="-128"/>
                  <a:cs typeface="Arial" pitchFamily="34" charset="0"/>
                </a:rPr>
                <a:t>For Standard Users</a:t>
              </a:r>
              <a:endParaRPr lang="en-US" altLang="ja-JP" sz="1400" b="1" dirty="0">
                <a:solidFill>
                  <a:schemeClr val="bg1"/>
                </a:solidFill>
                <a:latin typeface="Arial" pitchFamily="34" charset="0"/>
                <a:ea typeface="HGP創英角ｺﾞｼｯｸUB" pitchFamily="50" charset="-128"/>
                <a:cs typeface="Arial" pitchFamily="34" charset="0"/>
              </a:endParaRPr>
            </a:p>
          </p:txBody>
        </p:sp>
      </p:grpSp>
      <p:sp>
        <p:nvSpPr>
          <p:cNvPr id="40" name="テキスト ボックス 39"/>
          <p:cNvSpPr txBox="1"/>
          <p:nvPr/>
        </p:nvSpPr>
        <p:spPr>
          <a:xfrm>
            <a:off x="8676456" y="6407678"/>
            <a:ext cx="467544" cy="292388"/>
          </a:xfrm>
          <a:prstGeom prst="rect">
            <a:avLst/>
          </a:prstGeom>
          <a:noFill/>
        </p:spPr>
        <p:txBody>
          <a:bodyPr wrap="square" rtlCol="0">
            <a:spAutoFit/>
          </a:bodyPr>
          <a:lstStyle/>
          <a:p>
            <a:r>
              <a:rPr lang="en-US" altLang="ja-JP" sz="1300" dirty="0" smtClean="0">
                <a:solidFill>
                  <a:srgbClr val="595757"/>
                </a:solidFill>
                <a:latin typeface="Calibri" pitchFamily="34" charset="0"/>
              </a:rPr>
              <a:t>58</a:t>
            </a:r>
            <a:endParaRPr kumimoji="1" lang="ja-JP" altLang="en-US" sz="1300" dirty="0">
              <a:solidFill>
                <a:srgbClr val="595757"/>
              </a:solidFill>
              <a:latin typeface="Calibri" pitchFamily="34" charset="0"/>
            </a:endParaRPr>
          </a:p>
        </p:txBody>
      </p:sp>
      <p:sp>
        <p:nvSpPr>
          <p:cNvPr id="41" name="Oval 81"/>
          <p:cNvSpPr>
            <a:spLocks noChangeArrowheads="1"/>
          </p:cNvSpPr>
          <p:nvPr/>
        </p:nvSpPr>
        <p:spPr bwMode="auto">
          <a:xfrm>
            <a:off x="7723063" y="2886105"/>
            <a:ext cx="1241425" cy="1006475"/>
          </a:xfrm>
          <a:prstGeom prst="ellipse">
            <a:avLst/>
          </a:prstGeom>
          <a:solidFill>
            <a:schemeClr val="bg1">
              <a:lumMod val="75000"/>
            </a:schemeClr>
          </a:solidFill>
          <a:ln w="12700" algn="ctr">
            <a:solidFill>
              <a:schemeClr val="bg1"/>
            </a:solidFill>
            <a:round/>
            <a:headEnd/>
            <a:tailEnd/>
          </a:ln>
          <a:effectLst/>
          <a:scene3d>
            <a:camera prst="orthographicFront"/>
            <a:lightRig rig="threePt" dir="t"/>
          </a:scene3d>
          <a:sp3d>
            <a:bevelT/>
          </a:sp3d>
        </p:spPr>
        <p:txBody>
          <a:bodyPr wrap="none" lIns="90000" tIns="46800" rIns="90000" bIns="46800" anchor="ctr"/>
          <a:lstStyle/>
          <a:p>
            <a:pPr algn="ctr">
              <a:defRPr/>
            </a:pPr>
            <a:r>
              <a:rPr lang="en-US" altLang="ja-JP" sz="1000" dirty="0">
                <a:solidFill>
                  <a:srgbClr val="003065"/>
                </a:solidFill>
                <a:latin typeface="Arial" pitchFamily="34" charset="0"/>
                <a:cs typeface="Arial" pitchFamily="34" charset="0"/>
              </a:rPr>
              <a:t>A</a:t>
            </a:r>
            <a:r>
              <a:rPr lang="ja-JP" altLang="en-US" sz="1000" dirty="0">
                <a:solidFill>
                  <a:srgbClr val="003065"/>
                </a:solidFill>
                <a:latin typeface="Arial" pitchFamily="34" charset="0"/>
                <a:cs typeface="Arial" pitchFamily="34" charset="0"/>
              </a:rPr>
              <a:t> </a:t>
            </a:r>
            <a:r>
              <a:rPr lang="en-US" altLang="ja-JP" sz="1000" dirty="0">
                <a:solidFill>
                  <a:srgbClr val="003065"/>
                </a:solidFill>
                <a:latin typeface="Arial" pitchFamily="34" charset="0"/>
                <a:cs typeface="Arial" pitchFamily="34" charset="0"/>
              </a:rPr>
              <a:t>white model</a:t>
            </a:r>
            <a:br>
              <a:rPr lang="en-US" altLang="ja-JP" sz="1000" dirty="0">
                <a:solidFill>
                  <a:srgbClr val="003065"/>
                </a:solidFill>
                <a:latin typeface="Arial" pitchFamily="34" charset="0"/>
                <a:cs typeface="Arial" pitchFamily="34" charset="0"/>
              </a:rPr>
            </a:br>
            <a:r>
              <a:rPr lang="en-US" altLang="ja-JP" sz="1000" dirty="0">
                <a:solidFill>
                  <a:srgbClr val="003065"/>
                </a:solidFill>
                <a:latin typeface="Arial" pitchFamily="34" charset="0"/>
                <a:cs typeface="Arial" pitchFamily="34" charset="0"/>
              </a:rPr>
              <a:t>is available</a:t>
            </a:r>
          </a:p>
          <a:p>
            <a:pPr algn="ctr">
              <a:defRPr/>
            </a:pPr>
            <a:r>
              <a:rPr lang="en-US" altLang="ja-JP" sz="1000" dirty="0">
                <a:solidFill>
                  <a:srgbClr val="003065"/>
                </a:solidFill>
                <a:latin typeface="Arial" pitchFamily="34" charset="0"/>
                <a:cs typeface="Arial" pitchFamily="34" charset="0"/>
              </a:rPr>
              <a:t>for each </a:t>
            </a:r>
            <a:r>
              <a:rPr lang="en-US" altLang="ja-JP" sz="1000" dirty="0" smtClean="0">
                <a:solidFill>
                  <a:srgbClr val="003065"/>
                </a:solidFill>
                <a:latin typeface="Arial" pitchFamily="34" charset="0"/>
                <a:cs typeface="Arial" pitchFamily="34" charset="0"/>
              </a:rPr>
              <a:t>phone</a:t>
            </a:r>
            <a:endParaRPr lang="en-US" altLang="ja-JP" sz="1000" dirty="0">
              <a:solidFill>
                <a:srgbClr val="003065"/>
              </a:solidFill>
              <a:latin typeface="Arial" pitchFamily="34" charset="0"/>
              <a:cs typeface="Arial" pitchFamily="34" charset="0"/>
            </a:endParaRPr>
          </a:p>
        </p:txBody>
      </p:sp>
      <p:pic>
        <p:nvPicPr>
          <p:cNvPr id="42" name="図 41" descr="X250_KX-NT546B-D.png"/>
          <p:cNvPicPr>
            <a:picLocks noChangeAspect="1"/>
          </p:cNvPicPr>
          <p:nvPr/>
        </p:nvPicPr>
        <p:blipFill>
          <a:blip r:embed="rId6" cstate="print"/>
          <a:stretch>
            <a:fillRect/>
          </a:stretch>
        </p:blipFill>
        <p:spPr>
          <a:xfrm>
            <a:off x="6516216" y="5373216"/>
            <a:ext cx="1728192" cy="1201346"/>
          </a:xfrm>
          <a:prstGeom prst="rect">
            <a:avLst/>
          </a:prstGeom>
        </p:spPr>
      </p:pic>
      <p:pic>
        <p:nvPicPr>
          <p:cNvPr id="37" name="図 36" descr="X_KX-NT560B-D.png"/>
          <p:cNvPicPr>
            <a:picLocks noChangeAspect="1"/>
          </p:cNvPicPr>
          <p:nvPr/>
        </p:nvPicPr>
        <p:blipFill>
          <a:blip r:embed="rId7" cstate="print"/>
          <a:stretch>
            <a:fillRect/>
          </a:stretch>
        </p:blipFill>
        <p:spPr>
          <a:xfrm>
            <a:off x="2607211" y="1700808"/>
            <a:ext cx="1748765" cy="1224136"/>
          </a:xfrm>
          <a:prstGeom prst="rect">
            <a:avLst/>
          </a:prstGeom>
        </p:spPr>
      </p:pic>
      <p:sp>
        <p:nvSpPr>
          <p:cNvPr id="38" name="テキスト ボックス 37"/>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IP Phone 'KX-NT5xx Series' </a:t>
            </a:r>
            <a:endParaRPr lang="en-US" altLang="ja-JP" sz="3100" b="1" dirty="0">
              <a:solidFill>
                <a:srgbClr val="003065"/>
              </a:solidFill>
              <a:latin typeface="Calibri" pitchFamily="34" charset="0"/>
            </a:endParaRPr>
          </a:p>
        </p:txBody>
      </p:sp>
      <p:sp>
        <p:nvSpPr>
          <p:cNvPr id="4" name="テキスト ボックス 148"/>
          <p:cNvSpPr txBox="1">
            <a:spLocks noChangeArrowheads="1"/>
          </p:cNvSpPr>
          <p:nvPr/>
        </p:nvSpPr>
        <p:spPr bwMode="auto">
          <a:xfrm>
            <a:off x="251520" y="980728"/>
            <a:ext cx="115212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Features</a:t>
            </a:r>
            <a:endParaRPr lang="en-US" altLang="ja-JP" sz="1400" b="1" dirty="0">
              <a:solidFill>
                <a:srgbClr val="595757"/>
              </a:solidFill>
              <a:latin typeface="Arial" pitchFamily="34" charset="0"/>
              <a:cs typeface="Arial" pitchFamily="34" charset="0"/>
            </a:endParaRPr>
          </a:p>
        </p:txBody>
      </p:sp>
      <p:sp>
        <p:nvSpPr>
          <p:cNvPr id="5" name="Rectangle 40"/>
          <p:cNvSpPr>
            <a:spLocks noChangeArrowheads="1"/>
          </p:cNvSpPr>
          <p:nvPr/>
        </p:nvSpPr>
        <p:spPr bwMode="auto">
          <a:xfrm>
            <a:off x="323528" y="1354138"/>
            <a:ext cx="2924175" cy="307777"/>
          </a:xfrm>
          <a:prstGeom prst="rect">
            <a:avLst/>
          </a:prstGeom>
          <a:noFill/>
          <a:ln w="9525">
            <a:noFill/>
            <a:miter lim="800000"/>
            <a:headEnd/>
            <a:tailEnd/>
          </a:ln>
        </p:spPr>
        <p:txBody>
          <a:bodyPr>
            <a:spAutoFit/>
          </a:bodyPr>
          <a:lstStyle/>
          <a:p>
            <a:pPr algn="l"/>
            <a:r>
              <a:rPr lang="en-US" altLang="ja-JP" sz="1400" b="1" dirty="0">
                <a:solidFill>
                  <a:srgbClr val="003065"/>
                </a:solidFill>
                <a:latin typeface="Arial" pitchFamily="34" charset="0"/>
                <a:cs typeface="Arial" pitchFamily="34" charset="0"/>
              </a:rPr>
              <a:t>High </a:t>
            </a:r>
            <a:r>
              <a:rPr lang="en-US" altLang="ja-JP" sz="1400" b="1" dirty="0" smtClean="0">
                <a:solidFill>
                  <a:srgbClr val="003065"/>
                </a:solidFill>
                <a:latin typeface="Arial" pitchFamily="34" charset="0"/>
                <a:cs typeface="Arial" pitchFamily="34" charset="0"/>
              </a:rPr>
              <a:t>Audio Quality</a:t>
            </a:r>
            <a:endParaRPr lang="en-US" altLang="ja-JP" sz="1400" b="1" dirty="0">
              <a:solidFill>
                <a:srgbClr val="003065"/>
              </a:solidFill>
              <a:latin typeface="Arial" pitchFamily="34" charset="0"/>
              <a:cs typeface="Arial" pitchFamily="34" charset="0"/>
            </a:endParaRPr>
          </a:p>
        </p:txBody>
      </p:sp>
      <p:sp>
        <p:nvSpPr>
          <p:cNvPr id="7" name="Text Box 57"/>
          <p:cNvSpPr txBox="1">
            <a:spLocks noChangeArrowheads="1"/>
          </p:cNvSpPr>
          <p:nvPr/>
        </p:nvSpPr>
        <p:spPr bwMode="auto">
          <a:xfrm>
            <a:off x="323528" y="1628800"/>
            <a:ext cx="5832648" cy="2769989"/>
          </a:xfrm>
          <a:prstGeom prst="rect">
            <a:avLst/>
          </a:prstGeom>
          <a:noFill/>
          <a:ln>
            <a:noFill/>
          </a:ln>
          <a:effectLs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Full duplex speakerphone (KX-NT560/KX-NT55x Series/KX-NT511)</a:t>
            </a:r>
          </a:p>
          <a:p>
            <a:pPr algn="l"/>
            <a:r>
              <a:rPr lang="en-US" altLang="ja-JP" dirty="0" smtClean="0">
                <a:solidFill>
                  <a:schemeClr val="tx1"/>
                </a:solidFill>
                <a:cs typeface="Arial" pitchFamily="34" charset="0"/>
              </a:rPr>
              <a:t>  </a:t>
            </a:r>
            <a:r>
              <a:rPr lang="en-US" altLang="ja-JP" sz="1200" b="0" dirty="0" smtClean="0">
                <a:solidFill>
                  <a:schemeClr val="tx1"/>
                </a:solidFill>
                <a:cs typeface="Arial" pitchFamily="34" charset="0"/>
              </a:rPr>
              <a:t>The speakerphone supports </a:t>
            </a:r>
            <a:r>
              <a:rPr lang="en-US" altLang="ja-JP" sz="1200" b="0" dirty="0" smtClean="0">
                <a:solidFill>
                  <a:schemeClr val="tx1"/>
                </a:solidFill>
              </a:rPr>
              <a:t>"full duplex”, enabling </a:t>
            </a:r>
            <a:r>
              <a:rPr lang="en-US" altLang="ja-JP" sz="1200" b="0" dirty="0">
                <a:solidFill>
                  <a:schemeClr val="tx1"/>
                </a:solidFill>
              </a:rPr>
              <a:t>both parties to speak at </a:t>
            </a:r>
            <a:r>
              <a:rPr lang="en-US" altLang="ja-JP" sz="1200" b="0" dirty="0" smtClean="0">
                <a:solidFill>
                  <a:schemeClr val="tx1"/>
                </a:solidFill>
              </a:rPr>
              <a:t>the same </a:t>
            </a:r>
            <a:r>
              <a:rPr lang="en-US" altLang="ja-JP" sz="1200" b="0" dirty="0">
                <a:solidFill>
                  <a:schemeClr val="tx1"/>
                </a:solidFill>
              </a:rPr>
              <a:t>time without their voice getting cut out. </a:t>
            </a:r>
            <a:endParaRPr lang="en-US" altLang="ja-JP" sz="1200" b="0" dirty="0" smtClean="0">
              <a:solidFill>
                <a:schemeClr val="tx1"/>
              </a:solidFill>
            </a:endParaRPr>
          </a:p>
          <a:p>
            <a:pPr algn="l"/>
            <a:endParaRPr lang="en-US" altLang="ja-JP" dirty="0" smtClean="0">
              <a:solidFill>
                <a:schemeClr val="tx1"/>
              </a:solidFill>
              <a:cs typeface="Arial" pitchFamily="34" charset="0"/>
            </a:endParaRPr>
          </a:p>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Supports the G.722 codec</a:t>
            </a:r>
          </a:p>
          <a:p>
            <a:pPr algn="l" eaLnBrk="1" hangingPunct="1">
              <a:buClr>
                <a:srgbClr val="3333FF"/>
              </a:buClr>
              <a:defRPr/>
            </a:pPr>
            <a:r>
              <a:rPr lang="en-US" altLang="ja-JP" dirty="0" smtClean="0">
                <a:solidFill>
                  <a:schemeClr val="tx1"/>
                </a:solidFill>
                <a:cs typeface="Arial" pitchFamily="34" charset="0"/>
              </a:rPr>
              <a:t>  </a:t>
            </a:r>
            <a:r>
              <a:rPr lang="en-US" altLang="ja-JP" sz="1200" b="0" dirty="0" smtClean="0">
                <a:solidFill>
                  <a:schemeClr val="tx1"/>
                </a:solidFill>
                <a:ea typeface="ＭＳ ゴシック" pitchFamily="49" charset="-128"/>
                <a:cs typeface="Arial" pitchFamily="34" charset="0"/>
              </a:rPr>
              <a:t>G.722 codec</a:t>
            </a:r>
            <a:r>
              <a:rPr lang="ja-JP" altLang="en-US" sz="1200" b="0" dirty="0" smtClean="0">
                <a:solidFill>
                  <a:schemeClr val="tx1"/>
                </a:solidFill>
                <a:ea typeface="ＭＳ ゴシック" pitchFamily="49" charset="-128"/>
                <a:cs typeface="Arial" pitchFamily="34" charset="0"/>
              </a:rPr>
              <a:t> </a:t>
            </a:r>
            <a:r>
              <a:rPr lang="en-US" altLang="ja-JP" sz="1200" b="0" dirty="0" smtClean="0">
                <a:solidFill>
                  <a:schemeClr val="tx1"/>
                </a:solidFill>
                <a:cs typeface="Arial" pitchFamily="34" charset="0"/>
              </a:rPr>
              <a:t>provides calls with high quality and reduced stress. </a:t>
            </a:r>
          </a:p>
          <a:p>
            <a:pPr algn="l" eaLnBrk="1" hangingPunct="1">
              <a:buClr>
                <a:srgbClr val="3333FF"/>
              </a:buClr>
              <a:defRPr/>
            </a:pPr>
            <a:endParaRPr lang="en-US" altLang="ja-JP" dirty="0" smtClean="0">
              <a:solidFill>
                <a:schemeClr val="tx1"/>
              </a:solidFill>
              <a:cs typeface="Arial" pitchFamily="34" charset="0"/>
            </a:endParaRPr>
          </a:p>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Advanced speaker design</a:t>
            </a:r>
          </a:p>
          <a:p>
            <a:pPr algn="l" eaLnBrk="1" hangingPunct="1">
              <a:buClr>
                <a:srgbClr val="3333FF"/>
              </a:buClr>
              <a:defRPr/>
            </a:pPr>
            <a:r>
              <a:rPr lang="ja-JP" altLang="en-US" sz="1200" b="0" dirty="0" smtClean="0">
                <a:solidFill>
                  <a:schemeClr val="tx1"/>
                </a:solidFill>
                <a:cs typeface="Arial" pitchFamily="34" charset="0"/>
              </a:rPr>
              <a:t> </a:t>
            </a:r>
            <a:r>
              <a:rPr lang="en-US" altLang="ja-JP" sz="1200" b="0" dirty="0" smtClean="0">
                <a:solidFill>
                  <a:schemeClr val="tx1"/>
                </a:solidFill>
              </a:rPr>
              <a:t>Speakers </a:t>
            </a:r>
            <a:r>
              <a:rPr lang="en-US" altLang="ja-JP" sz="1200" b="0" dirty="0">
                <a:solidFill>
                  <a:schemeClr val="tx1"/>
                </a:solidFill>
              </a:rPr>
              <a:t>enhance the characteristics of low frequencies and contain a high performance D-class audio amp</a:t>
            </a:r>
            <a:r>
              <a:rPr lang="en-US" altLang="ja-JP" sz="1200" b="0" dirty="0" smtClean="0">
                <a:solidFill>
                  <a:schemeClr val="tx1"/>
                </a:solidFill>
              </a:rPr>
              <a:t>.</a:t>
            </a:r>
          </a:p>
          <a:p>
            <a:pPr algn="l" eaLnBrk="1" hangingPunct="1">
              <a:buClr>
                <a:srgbClr val="3333FF"/>
              </a:buClr>
              <a:defRPr/>
            </a:pPr>
            <a:endParaRPr lang="en-US" altLang="ja-JP" dirty="0" smtClean="0">
              <a:solidFill>
                <a:schemeClr val="tx1"/>
              </a:solidFill>
              <a:cs typeface="Arial" pitchFamily="34" charset="0"/>
            </a:endParaRPr>
          </a:p>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Larger acoustic chamber</a:t>
            </a:r>
          </a:p>
          <a:p>
            <a:pPr algn="l" eaLnBrk="1" hangingPunct="1">
              <a:buClr>
                <a:srgbClr val="3333FF"/>
              </a:buClr>
              <a:defRPr/>
            </a:pPr>
            <a:r>
              <a:rPr lang="ja-JP" altLang="en-US" sz="1200" dirty="0" smtClean="0">
                <a:solidFill>
                  <a:schemeClr val="tx1"/>
                </a:solidFill>
                <a:cs typeface="Arial" pitchFamily="34" charset="0"/>
              </a:rPr>
              <a:t>  </a:t>
            </a:r>
            <a:r>
              <a:rPr lang="en-US" altLang="ja-JP" sz="1200" b="0" dirty="0" smtClean="0">
                <a:solidFill>
                  <a:schemeClr val="tx1"/>
                </a:solidFill>
                <a:cs typeface="Arial" pitchFamily="34" charset="0"/>
              </a:rPr>
              <a:t>The</a:t>
            </a:r>
            <a:r>
              <a:rPr lang="ja-JP" altLang="en-US" sz="1200" b="0" dirty="0" smtClean="0">
                <a:solidFill>
                  <a:schemeClr val="tx1"/>
                </a:solidFill>
                <a:cs typeface="Arial" pitchFamily="34" charset="0"/>
              </a:rPr>
              <a:t> </a:t>
            </a:r>
            <a:r>
              <a:rPr lang="en-US" altLang="ja-JP" sz="1200" b="0" dirty="0" smtClean="0">
                <a:solidFill>
                  <a:schemeClr val="tx1"/>
                </a:solidFill>
                <a:cs typeface="Arial" pitchFamily="34" charset="0"/>
              </a:rPr>
              <a:t>acoustic chamber reduces echo and vibration from the</a:t>
            </a:r>
            <a:r>
              <a:rPr lang="ja-JP" altLang="en-US" sz="1200" b="0" dirty="0" smtClean="0">
                <a:solidFill>
                  <a:schemeClr val="tx1"/>
                </a:solidFill>
                <a:cs typeface="Arial" pitchFamily="34" charset="0"/>
              </a:rPr>
              <a:t> </a:t>
            </a:r>
            <a:r>
              <a:rPr lang="en-US" altLang="ja-JP" sz="1200" b="0" dirty="0" smtClean="0">
                <a:solidFill>
                  <a:schemeClr val="tx1"/>
                </a:solidFill>
                <a:cs typeface="Arial" pitchFamily="34" charset="0"/>
              </a:rPr>
              <a:t>speaker.</a:t>
            </a:r>
            <a:endParaRPr lang="en-US" altLang="ja-JP" dirty="0" smtClean="0">
              <a:solidFill>
                <a:schemeClr val="tx1"/>
              </a:solidFill>
              <a:cs typeface="Arial" pitchFamily="34" charset="0"/>
            </a:endParaRPr>
          </a:p>
        </p:txBody>
      </p:sp>
      <p:sp>
        <p:nvSpPr>
          <p:cNvPr id="8" name="Rectangle 40"/>
          <p:cNvSpPr>
            <a:spLocks noChangeArrowheads="1"/>
          </p:cNvSpPr>
          <p:nvPr/>
        </p:nvSpPr>
        <p:spPr bwMode="auto">
          <a:xfrm>
            <a:off x="323528" y="4725144"/>
            <a:ext cx="3824288" cy="307777"/>
          </a:xfrm>
          <a:prstGeom prst="rect">
            <a:avLst/>
          </a:prstGeom>
          <a:noFill/>
          <a:ln w="9525">
            <a:noFill/>
            <a:miter lim="800000"/>
            <a:headEnd/>
            <a:tailEnd/>
          </a:ln>
        </p:spPr>
        <p:txBody>
          <a:bodyPr>
            <a:spAutoFit/>
          </a:bodyPr>
          <a:lstStyle/>
          <a:p>
            <a:pPr algn="l"/>
            <a:r>
              <a:rPr lang="en-US" altLang="ja-JP" sz="1400" b="1" dirty="0" smtClean="0">
                <a:solidFill>
                  <a:srgbClr val="003065"/>
                </a:solidFill>
                <a:latin typeface="Arial" pitchFamily="34" charset="0"/>
                <a:cs typeface="Arial" pitchFamily="34" charset="0"/>
              </a:rPr>
              <a:t>Hands Free Communication</a:t>
            </a:r>
            <a:endParaRPr lang="en-US" altLang="ja-JP" sz="1400" b="1" dirty="0">
              <a:solidFill>
                <a:srgbClr val="003065"/>
              </a:solidFill>
              <a:latin typeface="Arial" pitchFamily="34" charset="0"/>
              <a:cs typeface="Arial" pitchFamily="34" charset="0"/>
            </a:endParaRPr>
          </a:p>
        </p:txBody>
      </p:sp>
      <p:sp>
        <p:nvSpPr>
          <p:cNvPr id="9" name="Text Box 57"/>
          <p:cNvSpPr txBox="1">
            <a:spLocks noChangeArrowheads="1"/>
          </p:cNvSpPr>
          <p:nvPr/>
        </p:nvSpPr>
        <p:spPr bwMode="auto">
          <a:xfrm>
            <a:off x="323528" y="4987757"/>
            <a:ext cx="6408712" cy="1107996"/>
          </a:xfrm>
          <a:prstGeom prst="rect">
            <a:avLst/>
          </a:prstGeom>
          <a:noFill/>
          <a:ln>
            <a:noFill/>
          </a:ln>
          <a:effectLs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a:buClr>
                <a:srgbClr val="EA5550"/>
              </a:buClr>
              <a:buFont typeface="Wingdings" pitchFamily="2" charset="2"/>
              <a:buChar char="Ø"/>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Built-in Bluetooth (KX-NT560 only)</a:t>
            </a:r>
          </a:p>
          <a:p>
            <a:pPr algn="l"/>
            <a:r>
              <a:rPr lang="en-US" altLang="ja-JP" b="0" dirty="0" smtClean="0"/>
              <a:t>  </a:t>
            </a:r>
            <a:r>
              <a:rPr lang="en-US" altLang="ja-JP" sz="1200" b="0" dirty="0" smtClean="0">
                <a:solidFill>
                  <a:schemeClr val="tx1"/>
                </a:solidFill>
              </a:rPr>
              <a:t>Bluetooth for wireless calls using a supported headset.</a:t>
            </a:r>
          </a:p>
          <a:p>
            <a:pPr algn="l"/>
            <a:endParaRPr lang="en-US" altLang="ja-JP" sz="1200" dirty="0" smtClean="0">
              <a:solidFill>
                <a:schemeClr val="tx1"/>
              </a:solidFill>
              <a:cs typeface="Arial" pitchFamily="34" charset="0"/>
            </a:endParaRPr>
          </a:p>
          <a:p>
            <a:pPr algn="l">
              <a:buClr>
                <a:srgbClr val="EA5550"/>
              </a:buClr>
              <a:buFont typeface="Wingdings" pitchFamily="2" charset="2"/>
              <a:buChar char="Ø"/>
            </a:pPr>
            <a:r>
              <a:rPr lang="en-US" altLang="ja-JP" sz="1200" dirty="0" smtClean="0">
                <a:solidFill>
                  <a:schemeClr val="tx1"/>
                </a:solidFill>
                <a:cs typeface="Arial" pitchFamily="34" charset="0"/>
              </a:rPr>
              <a:t> </a:t>
            </a:r>
            <a:r>
              <a:rPr lang="en-US" altLang="ja-JP" sz="1300" dirty="0">
                <a:solidFill>
                  <a:schemeClr val="tx1"/>
                </a:solidFill>
                <a:cs typeface="Arial" pitchFamily="34" charset="0"/>
              </a:rPr>
              <a:t>Electronic Hook </a:t>
            </a:r>
            <a:r>
              <a:rPr lang="en-US" altLang="ja-JP" sz="1300" dirty="0" smtClean="0">
                <a:solidFill>
                  <a:schemeClr val="tx1"/>
                </a:solidFill>
                <a:cs typeface="Arial" pitchFamily="34" charset="0"/>
              </a:rPr>
              <a:t>Switch (EHS) supported (Except for KX-NT551/KX-NT511)</a:t>
            </a:r>
            <a:endParaRPr lang="en-US" altLang="ja-JP" sz="1300" dirty="0">
              <a:solidFill>
                <a:schemeClr val="tx1"/>
              </a:solidFill>
              <a:cs typeface="Arial" pitchFamily="34" charset="0"/>
            </a:endParaRPr>
          </a:p>
          <a:p>
            <a:pPr algn="l">
              <a:buClr>
                <a:srgbClr val="3333FF"/>
              </a:buClr>
            </a:pPr>
            <a:r>
              <a:rPr lang="en-US" altLang="ja-JP" sz="1200" b="0" dirty="0"/>
              <a:t>  </a:t>
            </a:r>
            <a:r>
              <a:rPr lang="en-US" altLang="ja-JP" sz="1200" b="0" dirty="0">
                <a:solidFill>
                  <a:schemeClr val="tx1"/>
                </a:solidFill>
              </a:rPr>
              <a:t>By connecting an EHS </a:t>
            </a:r>
            <a:r>
              <a:rPr lang="en-US" altLang="ja-JP" sz="1200" b="0" dirty="0" smtClean="0">
                <a:solidFill>
                  <a:schemeClr val="tx1"/>
                </a:solidFill>
              </a:rPr>
              <a:t>headset, </a:t>
            </a:r>
            <a:r>
              <a:rPr lang="en-US" altLang="ja-JP" sz="1200" b="0" dirty="0">
                <a:solidFill>
                  <a:schemeClr val="tx1"/>
                </a:solidFill>
              </a:rPr>
              <a:t>you can perform </a:t>
            </a:r>
            <a:r>
              <a:rPr lang="en-US" altLang="ja-JP" sz="1200" b="0" dirty="0" smtClean="0">
                <a:solidFill>
                  <a:schemeClr val="tx1"/>
                </a:solidFill>
              </a:rPr>
              <a:t>wireless communication.</a:t>
            </a:r>
            <a:endParaRPr lang="en-US" altLang="ja-JP" sz="1200" dirty="0" smtClean="0">
              <a:solidFill>
                <a:schemeClr val="tx1"/>
              </a:solidFill>
              <a:cs typeface="Arial" pitchFamily="34" charset="0"/>
            </a:endParaRPr>
          </a:p>
        </p:txBody>
      </p:sp>
      <p:grpSp>
        <p:nvGrpSpPr>
          <p:cNvPr id="2" name="グループ化 1"/>
          <p:cNvGrpSpPr>
            <a:grpSpLocks/>
          </p:cNvGrpSpPr>
          <p:nvPr/>
        </p:nvGrpSpPr>
        <p:grpSpPr bwMode="auto">
          <a:xfrm>
            <a:off x="5724447" y="1772816"/>
            <a:ext cx="3168033" cy="2205278"/>
            <a:chOff x="4800600" y="1125538"/>
            <a:chExt cx="3664931" cy="2550264"/>
          </a:xfrm>
        </p:grpSpPr>
        <p:pic>
          <p:nvPicPr>
            <p:cNvPr id="11" name="Picture 27" descr="P1000182"/>
            <p:cNvPicPr>
              <a:picLocks noChangeAspect="1" noChangeArrowheads="1"/>
            </p:cNvPicPr>
            <p:nvPr/>
          </p:nvPicPr>
          <p:blipFill>
            <a:blip r:embed="rId2" cstate="print">
              <a:clrChange>
                <a:clrFrom>
                  <a:srgbClr val="FFFFFF"/>
                </a:clrFrom>
                <a:clrTo>
                  <a:srgbClr val="FFFFFF">
                    <a:alpha val="0"/>
                  </a:srgbClr>
                </a:clrTo>
              </a:clrChange>
            </a:blip>
            <a:srcRect b="162"/>
            <a:stretch>
              <a:fillRect/>
            </a:stretch>
          </p:blipFill>
          <p:spPr bwMode="auto">
            <a:xfrm>
              <a:off x="6926263" y="1125538"/>
              <a:ext cx="1246187" cy="1123950"/>
            </a:xfrm>
            <a:prstGeom prst="rect">
              <a:avLst/>
            </a:prstGeom>
            <a:noFill/>
            <a:ln w="9525">
              <a:noFill/>
              <a:miter lim="800000"/>
              <a:headEnd/>
              <a:tailEnd/>
            </a:ln>
          </p:spPr>
        </p:pic>
        <p:pic>
          <p:nvPicPr>
            <p:cNvPr id="12" name="Picture 30" descr="AT136_DIGIUM_BACK_R_20100413のコピー"/>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1819275"/>
              <a:ext cx="2206625" cy="1493838"/>
            </a:xfrm>
            <a:prstGeom prst="rect">
              <a:avLst/>
            </a:prstGeom>
            <a:noFill/>
            <a:ln w="9525">
              <a:noFill/>
              <a:miter lim="800000"/>
              <a:headEnd/>
              <a:tailEnd/>
            </a:ln>
          </p:spPr>
        </p:pic>
        <p:sp>
          <p:nvSpPr>
            <p:cNvPr id="13" name="Oval 45"/>
            <p:cNvSpPr>
              <a:spLocks noChangeArrowheads="1"/>
            </p:cNvSpPr>
            <p:nvPr/>
          </p:nvSpPr>
          <p:spPr bwMode="auto">
            <a:xfrm>
              <a:off x="6443663" y="1957388"/>
              <a:ext cx="288925" cy="292100"/>
            </a:xfrm>
            <a:prstGeom prst="ellipse">
              <a:avLst/>
            </a:prstGeom>
            <a:noFill/>
            <a:ln w="28575">
              <a:solidFill>
                <a:srgbClr val="EA5550"/>
              </a:solidFill>
              <a:prstDash val="sysDot"/>
              <a:round/>
              <a:headEnd/>
              <a:tailEnd/>
            </a:ln>
          </p:spPr>
          <p:txBody>
            <a:bodyPr wrap="none" anchor="ctr"/>
            <a:lstStyle/>
            <a:p>
              <a:endParaRPr lang="ja-JP" altLang="en-US">
                <a:cs typeface="Arial" pitchFamily="34" charset="0"/>
              </a:endParaRPr>
            </a:p>
          </p:txBody>
        </p:sp>
        <p:sp>
          <p:nvSpPr>
            <p:cNvPr id="14" name="Line 46"/>
            <p:cNvSpPr>
              <a:spLocks noChangeShapeType="1"/>
            </p:cNvSpPr>
            <p:nvPr/>
          </p:nvSpPr>
          <p:spPr bwMode="auto">
            <a:xfrm flipV="1">
              <a:off x="6732588" y="2078038"/>
              <a:ext cx="431800" cy="0"/>
            </a:xfrm>
            <a:prstGeom prst="line">
              <a:avLst/>
            </a:prstGeom>
            <a:noFill/>
            <a:ln w="28575">
              <a:solidFill>
                <a:srgbClr val="EA5550"/>
              </a:solidFill>
              <a:round/>
              <a:headEnd/>
              <a:tailEnd/>
            </a:ln>
          </p:spPr>
          <p:txBody>
            <a:bodyPr/>
            <a:lstStyle/>
            <a:p>
              <a:endParaRPr lang="ja-JP" altLang="en-US"/>
            </a:p>
          </p:txBody>
        </p:sp>
        <p:sp>
          <p:nvSpPr>
            <p:cNvPr id="15" name="Oval 48"/>
            <p:cNvSpPr>
              <a:spLocks noChangeArrowheads="1"/>
            </p:cNvSpPr>
            <p:nvPr/>
          </p:nvSpPr>
          <p:spPr bwMode="auto">
            <a:xfrm>
              <a:off x="6410325" y="2278063"/>
              <a:ext cx="288925" cy="301625"/>
            </a:xfrm>
            <a:prstGeom prst="ellipse">
              <a:avLst/>
            </a:prstGeom>
            <a:noFill/>
            <a:ln w="28575">
              <a:solidFill>
                <a:srgbClr val="EA5550"/>
              </a:solidFill>
              <a:prstDash val="sysDot"/>
              <a:round/>
              <a:headEnd/>
              <a:tailEnd/>
            </a:ln>
          </p:spPr>
          <p:txBody>
            <a:bodyPr wrap="none" anchor="ctr"/>
            <a:lstStyle/>
            <a:p>
              <a:endParaRPr lang="ja-JP" altLang="en-US">
                <a:cs typeface="Arial" pitchFamily="34" charset="0"/>
              </a:endParaRPr>
            </a:p>
          </p:txBody>
        </p:sp>
        <p:sp>
          <p:nvSpPr>
            <p:cNvPr id="16" name="Line 49"/>
            <p:cNvSpPr>
              <a:spLocks noChangeShapeType="1"/>
            </p:cNvSpPr>
            <p:nvPr/>
          </p:nvSpPr>
          <p:spPr bwMode="auto">
            <a:xfrm>
              <a:off x="6659563" y="2551113"/>
              <a:ext cx="576262" cy="661987"/>
            </a:xfrm>
            <a:prstGeom prst="line">
              <a:avLst/>
            </a:prstGeom>
            <a:noFill/>
            <a:ln w="28575">
              <a:solidFill>
                <a:srgbClr val="EA5550"/>
              </a:solidFill>
              <a:round/>
              <a:headEnd/>
              <a:tailEnd/>
            </a:ln>
          </p:spPr>
          <p:txBody>
            <a:bodyPr/>
            <a:lstStyle/>
            <a:p>
              <a:endParaRPr lang="ja-JP" altLang="en-US"/>
            </a:p>
          </p:txBody>
        </p:sp>
        <p:sp>
          <p:nvSpPr>
            <p:cNvPr id="17" name="テキスト ボックス 38"/>
            <p:cNvSpPr txBox="1">
              <a:spLocks noChangeArrowheads="1"/>
            </p:cNvSpPr>
            <p:nvPr/>
          </p:nvSpPr>
          <p:spPr bwMode="auto">
            <a:xfrm>
              <a:off x="6875464" y="2205038"/>
              <a:ext cx="1590067" cy="462702"/>
            </a:xfrm>
            <a:prstGeom prst="rect">
              <a:avLst/>
            </a:prstGeom>
            <a:noFill/>
            <a:ln w="9525">
              <a:noFill/>
              <a:miter lim="800000"/>
              <a:headEnd/>
              <a:tailEnd/>
            </a:ln>
          </p:spPr>
          <p:txBody>
            <a:bodyPr>
              <a:spAutoFit/>
            </a:bodyPr>
            <a:lstStyle/>
            <a:p>
              <a:r>
                <a:rPr lang="en-US" altLang="ja-JP" sz="1000" b="0" dirty="0">
                  <a:solidFill>
                    <a:srgbClr val="5F5F5F"/>
                  </a:solidFill>
                  <a:latin typeface="Arial" pitchFamily="34" charset="0"/>
                  <a:cs typeface="Arial" pitchFamily="34" charset="0"/>
                </a:rPr>
                <a:t>Special material cone circle</a:t>
              </a:r>
              <a:r>
                <a:rPr lang="ja-JP" altLang="en-US" sz="1000" b="0" dirty="0">
                  <a:solidFill>
                    <a:srgbClr val="5F5F5F"/>
                  </a:solidFill>
                  <a:latin typeface="Arial" pitchFamily="34" charset="0"/>
                  <a:cs typeface="Arial" pitchFamily="34" charset="0"/>
                </a:rPr>
                <a:t> </a:t>
              </a:r>
            </a:p>
          </p:txBody>
        </p:sp>
        <p:sp>
          <p:nvSpPr>
            <p:cNvPr id="18" name="テキスト ボックス 39"/>
            <p:cNvSpPr txBox="1">
              <a:spLocks noChangeArrowheads="1"/>
            </p:cNvSpPr>
            <p:nvPr/>
          </p:nvSpPr>
          <p:spPr bwMode="auto">
            <a:xfrm>
              <a:off x="7001333" y="3213100"/>
              <a:ext cx="1387485" cy="462702"/>
            </a:xfrm>
            <a:prstGeom prst="rect">
              <a:avLst/>
            </a:prstGeom>
            <a:noFill/>
            <a:ln w="9525">
              <a:noFill/>
              <a:miter lim="800000"/>
              <a:headEnd/>
              <a:tailEnd/>
            </a:ln>
          </p:spPr>
          <p:txBody>
            <a:bodyPr wrap="none">
              <a:spAutoFit/>
            </a:bodyPr>
            <a:lstStyle/>
            <a:p>
              <a:r>
                <a:rPr lang="en-US" altLang="ja-JP" sz="1000" b="0" dirty="0">
                  <a:solidFill>
                    <a:srgbClr val="5F5F5F"/>
                  </a:solidFill>
                  <a:latin typeface="Arial" pitchFamily="34" charset="0"/>
                  <a:cs typeface="Arial" pitchFamily="34" charset="0"/>
                </a:rPr>
                <a:t>Acoustic chamber</a:t>
              </a:r>
            </a:p>
            <a:p>
              <a:r>
                <a:rPr lang="en-US" altLang="ja-JP" sz="1000" b="0" dirty="0">
                  <a:solidFill>
                    <a:srgbClr val="5F5F5F"/>
                  </a:solidFill>
                  <a:latin typeface="Arial" pitchFamily="34" charset="0"/>
                  <a:cs typeface="Arial" pitchFamily="34" charset="0"/>
                </a:rPr>
                <a:t>(acoustic box)</a:t>
              </a:r>
              <a:endParaRPr lang="ja-JP" altLang="en-US" sz="1000" b="0" dirty="0">
                <a:solidFill>
                  <a:srgbClr val="5F5F5F"/>
                </a:solidFill>
                <a:latin typeface="Arial" pitchFamily="34" charset="0"/>
                <a:cs typeface="Arial" pitchFamily="34" charset="0"/>
              </a:endParaRPr>
            </a:p>
          </p:txBody>
        </p:sp>
      </p:grpSp>
      <p:sp>
        <p:nvSpPr>
          <p:cNvPr id="20" name="テキスト ボックス 1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59</a:t>
            </a:r>
            <a:endParaRPr kumimoji="1" lang="ja-JP" altLang="en-US" sz="1300" dirty="0">
              <a:solidFill>
                <a:srgbClr val="595757"/>
              </a:solidFill>
              <a:latin typeface="Calibri" pitchFamily="34" charset="0"/>
            </a:endParaRPr>
          </a:p>
        </p:txBody>
      </p:sp>
      <p:sp>
        <p:nvSpPr>
          <p:cNvPr id="22" name="テキスト ボックス 21"/>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pic>
        <p:nvPicPr>
          <p:cNvPr id="25" name="図 24" descr="re_retail-1-2.png"/>
          <p:cNvPicPr>
            <a:picLocks noChangeAspect="1"/>
          </p:cNvPicPr>
          <p:nvPr/>
        </p:nvPicPr>
        <p:blipFill>
          <a:blip r:embed="rId4" cstate="print"/>
          <a:srcRect r="85"/>
          <a:stretch>
            <a:fillRect/>
          </a:stretch>
        </p:blipFill>
        <p:spPr>
          <a:xfrm>
            <a:off x="6948264" y="4653136"/>
            <a:ext cx="1904611" cy="1656184"/>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IP Phone 'KX-NT5xx Series' </a:t>
            </a:r>
            <a:endParaRPr lang="en-US" altLang="ja-JP" sz="3100" b="1" dirty="0">
              <a:solidFill>
                <a:srgbClr val="003065"/>
              </a:solidFill>
              <a:latin typeface="Calibri" pitchFamily="34" charset="0"/>
            </a:endParaRPr>
          </a:p>
        </p:txBody>
      </p:sp>
      <p:sp>
        <p:nvSpPr>
          <p:cNvPr id="4" name="Text Box 26"/>
          <p:cNvSpPr txBox="1">
            <a:spLocks noChangeArrowheads="1"/>
          </p:cNvSpPr>
          <p:nvPr/>
        </p:nvSpPr>
        <p:spPr bwMode="auto">
          <a:xfrm>
            <a:off x="323528" y="3276823"/>
            <a:ext cx="1845377" cy="307777"/>
          </a:xfrm>
          <a:prstGeom prst="rect">
            <a:avLst/>
          </a:prstGeom>
          <a:noFill/>
          <a:ln w="9525" algn="ctr">
            <a:noFill/>
            <a:miter lim="800000"/>
            <a:headEnd/>
            <a:tailEnd/>
          </a:ln>
        </p:spPr>
        <p:txBody>
          <a:bodyPr wrap="none">
            <a:spAutoFit/>
          </a:bodyPr>
          <a:lstStyle/>
          <a:p>
            <a:pPr algn="l">
              <a:spcBef>
                <a:spcPct val="60000"/>
              </a:spcBef>
            </a:pPr>
            <a:r>
              <a:rPr lang="en-US" altLang="ja-JP" sz="1400" b="1" dirty="0">
                <a:solidFill>
                  <a:srgbClr val="003065"/>
                </a:solidFill>
                <a:latin typeface="Arial" pitchFamily="34" charset="0"/>
                <a:cs typeface="Arial" pitchFamily="34" charset="0"/>
              </a:rPr>
              <a:t>Easy to Use Design</a:t>
            </a:r>
          </a:p>
        </p:txBody>
      </p:sp>
      <p:sp>
        <p:nvSpPr>
          <p:cNvPr id="5" name="Text Box 57"/>
          <p:cNvSpPr txBox="1">
            <a:spLocks noChangeArrowheads="1"/>
          </p:cNvSpPr>
          <p:nvPr/>
        </p:nvSpPr>
        <p:spPr bwMode="auto">
          <a:xfrm>
            <a:off x="323528" y="3613373"/>
            <a:ext cx="4536504" cy="1615827"/>
          </a:xfrm>
          <a:prstGeom prst="rect">
            <a:avLst/>
          </a:prstGeom>
          <a:noFill/>
          <a:ln w="28575" algn="ctr">
            <a:noFill/>
            <a:miter lim="800000"/>
            <a:headEnd/>
            <a:tailEnd/>
          </a:ln>
        </p:spPr>
        <p:txBody>
          <a:bodyPr wrap="square">
            <a:spAutoFit/>
          </a:bodyPr>
          <a:lstStyle/>
          <a:p>
            <a:pPr algn="l">
              <a:buClr>
                <a:srgbClr val="EA5550"/>
              </a:buClr>
              <a:buFont typeface="Wingdings" pitchFamily="2" charset="2"/>
              <a:buChar char="Ø"/>
            </a:pPr>
            <a:r>
              <a:rPr lang="en-US" altLang="ja-JP" sz="1300" dirty="0" smtClean="0">
                <a:solidFill>
                  <a:schemeClr val="tx1"/>
                </a:solidFill>
                <a:latin typeface="Arial" pitchFamily="34" charset="0"/>
                <a:cs typeface="Arial" pitchFamily="34" charset="0"/>
              </a:rPr>
              <a:t> </a:t>
            </a:r>
            <a:r>
              <a:rPr lang="en-US" altLang="ja-JP" sz="1300" b="1" dirty="0" smtClean="0">
                <a:solidFill>
                  <a:schemeClr val="tx1"/>
                </a:solidFill>
                <a:latin typeface="Arial" pitchFamily="34" charset="0"/>
                <a:cs typeface="Arial" pitchFamily="34" charset="0"/>
              </a:rPr>
              <a:t>Paper label free (KX-NT560/KX-NT556/KX-NT553)</a:t>
            </a:r>
          </a:p>
          <a:p>
            <a:pPr algn="l"/>
            <a:r>
              <a:rPr lang="en-US" altLang="ja-JP" sz="1200" b="0" dirty="0" smtClean="0">
                <a:solidFill>
                  <a:schemeClr val="tx1"/>
                </a:solidFill>
                <a:latin typeface="Arial" pitchFamily="34" charset="0"/>
                <a:cs typeface="Arial" pitchFamily="34" charset="0"/>
              </a:rPr>
              <a:t>   Since </a:t>
            </a:r>
            <a:r>
              <a:rPr lang="en-US" altLang="ja-JP" sz="1200" b="0" dirty="0">
                <a:solidFill>
                  <a:schemeClr val="tx1"/>
                </a:solidFill>
                <a:latin typeface="Arial" pitchFamily="34" charset="0"/>
                <a:cs typeface="Arial" pitchFamily="34" charset="0"/>
              </a:rPr>
              <a:t>the numbers </a:t>
            </a:r>
            <a:r>
              <a:rPr lang="en-US" altLang="ja-JP" sz="1200" b="0" dirty="0" smtClean="0">
                <a:solidFill>
                  <a:schemeClr val="tx1"/>
                </a:solidFill>
                <a:latin typeface="Arial" pitchFamily="34" charset="0"/>
                <a:cs typeface="Arial" pitchFamily="34" charset="0"/>
              </a:rPr>
              <a:t>are displayed </a:t>
            </a:r>
            <a:r>
              <a:rPr lang="en-US" altLang="ja-JP" sz="1200" b="0" dirty="0">
                <a:solidFill>
                  <a:schemeClr val="tx1"/>
                </a:solidFill>
                <a:latin typeface="Arial" pitchFamily="34" charset="0"/>
                <a:cs typeface="Arial" pitchFamily="34" charset="0"/>
              </a:rPr>
              <a:t>on the screen, a paper </a:t>
            </a:r>
            <a:r>
              <a:rPr lang="en-US" altLang="ja-JP" sz="1200" b="0" dirty="0" smtClean="0">
                <a:solidFill>
                  <a:schemeClr val="tx1"/>
                </a:solidFill>
                <a:latin typeface="Arial" pitchFamily="34" charset="0"/>
                <a:cs typeface="Arial" pitchFamily="34" charset="0"/>
              </a:rPr>
              <a:t>label is </a:t>
            </a:r>
            <a:r>
              <a:rPr lang="en-US" altLang="ja-JP" sz="1200" b="0" dirty="0">
                <a:solidFill>
                  <a:schemeClr val="tx1"/>
                </a:solidFill>
                <a:latin typeface="Arial" pitchFamily="34" charset="0"/>
                <a:cs typeface="Arial" pitchFamily="34" charset="0"/>
              </a:rPr>
              <a:t>not required.</a:t>
            </a:r>
            <a:endParaRPr lang="en-US" altLang="ja-JP" sz="1200" dirty="0" smtClean="0">
              <a:solidFill>
                <a:schemeClr val="tx1"/>
              </a:solidFill>
              <a:latin typeface="Arial" pitchFamily="34" charset="0"/>
              <a:cs typeface="Arial" pitchFamily="34" charset="0"/>
            </a:endParaRPr>
          </a:p>
          <a:p>
            <a:pPr algn="l">
              <a:buClr>
                <a:srgbClr val="3333FF"/>
              </a:buClr>
            </a:pPr>
            <a:endParaRPr lang="en-US" altLang="ja-JP" b="0" dirty="0">
              <a:solidFill>
                <a:schemeClr val="tx1"/>
              </a:solidFill>
              <a:latin typeface="Arial" pitchFamily="34" charset="0"/>
              <a:cs typeface="Arial" pitchFamily="34" charset="0"/>
            </a:endParaRPr>
          </a:p>
          <a:p>
            <a:pPr algn="l">
              <a:buClr>
                <a:srgbClr val="EA5550"/>
              </a:buClr>
              <a:buFont typeface="Wingdings" pitchFamily="2" charset="2"/>
              <a:buChar char="Ø"/>
            </a:pPr>
            <a:r>
              <a:rPr lang="en-US" altLang="ja-JP" sz="1300" dirty="0" smtClean="0">
                <a:solidFill>
                  <a:schemeClr val="tx1"/>
                </a:solidFill>
                <a:latin typeface="Arial" pitchFamily="34" charset="0"/>
                <a:cs typeface="Arial" pitchFamily="34" charset="0"/>
              </a:rPr>
              <a:t> </a:t>
            </a:r>
            <a:r>
              <a:rPr lang="en-US" altLang="ja-JP" sz="1300" b="1" dirty="0">
                <a:solidFill>
                  <a:schemeClr val="tx1"/>
                </a:solidFill>
                <a:latin typeface="Arial" pitchFamily="34" charset="0"/>
                <a:cs typeface="Arial" pitchFamily="34" charset="0"/>
              </a:rPr>
              <a:t>Small footprint reduces desk space</a:t>
            </a:r>
          </a:p>
          <a:p>
            <a:pPr algn="l">
              <a:buClr>
                <a:srgbClr val="3333FF"/>
              </a:buClr>
            </a:pPr>
            <a:endParaRPr lang="en-US" altLang="ja-JP" dirty="0">
              <a:solidFill>
                <a:schemeClr val="tx1"/>
              </a:solidFill>
              <a:latin typeface="Arial" pitchFamily="34" charset="0"/>
              <a:cs typeface="Arial" pitchFamily="34" charset="0"/>
            </a:endParaRPr>
          </a:p>
          <a:p>
            <a:pPr algn="l">
              <a:buClr>
                <a:srgbClr val="EA5550"/>
              </a:buClr>
              <a:buFont typeface="Wingdings" pitchFamily="2" charset="2"/>
              <a:buChar char="Ø"/>
            </a:pPr>
            <a:r>
              <a:rPr lang="en-US" altLang="ja-JP" sz="1300" dirty="0" smtClean="0">
                <a:solidFill>
                  <a:schemeClr val="tx1"/>
                </a:solidFill>
                <a:latin typeface="Arial" pitchFamily="34" charset="0"/>
                <a:cs typeface="Arial" pitchFamily="34" charset="0"/>
              </a:rPr>
              <a:t> </a:t>
            </a:r>
            <a:r>
              <a:rPr lang="en-US" altLang="ja-JP" sz="1300" b="1" dirty="0">
                <a:solidFill>
                  <a:schemeClr val="tx1"/>
                </a:solidFill>
                <a:latin typeface="Arial" pitchFamily="34" charset="0"/>
                <a:cs typeface="Arial" pitchFamily="34" charset="0"/>
              </a:rPr>
              <a:t>Longer handset curly cord</a:t>
            </a:r>
          </a:p>
        </p:txBody>
      </p:sp>
      <p:sp>
        <p:nvSpPr>
          <p:cNvPr id="7" name="Rectangle 40"/>
          <p:cNvSpPr>
            <a:spLocks noChangeArrowheads="1"/>
          </p:cNvSpPr>
          <p:nvPr/>
        </p:nvSpPr>
        <p:spPr bwMode="auto">
          <a:xfrm>
            <a:off x="323528" y="1354138"/>
            <a:ext cx="2924175" cy="307777"/>
          </a:xfrm>
          <a:prstGeom prst="rect">
            <a:avLst/>
          </a:prstGeom>
          <a:noFill/>
          <a:ln w="9525">
            <a:noFill/>
            <a:miter lim="800000"/>
            <a:headEnd/>
            <a:tailEnd/>
          </a:ln>
        </p:spPr>
        <p:txBody>
          <a:bodyPr>
            <a:spAutoFit/>
          </a:bodyPr>
          <a:lstStyle/>
          <a:p>
            <a:pPr algn="l"/>
            <a:r>
              <a:rPr lang="en-US" altLang="ja-JP" sz="1400" b="1" dirty="0">
                <a:solidFill>
                  <a:srgbClr val="003065"/>
                </a:solidFill>
                <a:latin typeface="Arial" pitchFamily="34" charset="0"/>
                <a:cs typeface="Arial" pitchFamily="34" charset="0"/>
              </a:rPr>
              <a:t>High </a:t>
            </a:r>
            <a:r>
              <a:rPr lang="en-US" altLang="ja-JP" sz="1400" b="1" dirty="0" smtClean="0">
                <a:solidFill>
                  <a:srgbClr val="003065"/>
                </a:solidFill>
                <a:latin typeface="Arial" pitchFamily="34" charset="0"/>
                <a:cs typeface="Arial" pitchFamily="34" charset="0"/>
              </a:rPr>
              <a:t>Speed Communication</a:t>
            </a:r>
            <a:endParaRPr lang="en-US" altLang="ja-JP" sz="1400" b="1" dirty="0">
              <a:solidFill>
                <a:srgbClr val="003065"/>
              </a:solidFill>
              <a:latin typeface="Arial" pitchFamily="34" charset="0"/>
              <a:cs typeface="Arial" pitchFamily="34" charset="0"/>
            </a:endParaRPr>
          </a:p>
        </p:txBody>
      </p:sp>
      <p:sp>
        <p:nvSpPr>
          <p:cNvPr id="8" name="Text Box 57"/>
          <p:cNvSpPr txBox="1">
            <a:spLocks noChangeArrowheads="1"/>
          </p:cNvSpPr>
          <p:nvPr/>
        </p:nvSpPr>
        <p:spPr bwMode="auto">
          <a:xfrm>
            <a:off x="323528" y="1701800"/>
            <a:ext cx="5249862" cy="523220"/>
          </a:xfrm>
          <a:prstGeom prst="rect">
            <a:avLst/>
          </a:prstGeom>
          <a:noFill/>
          <a:ln>
            <a:noFill/>
          </a:ln>
          <a:effectLs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Supports Gigabit Ethernet (KX-NT560/KX-NT55x Series)</a:t>
            </a:r>
          </a:p>
          <a:p>
            <a:pPr algn="l"/>
            <a:r>
              <a:rPr lang="en-US" altLang="ja-JP" dirty="0" smtClean="0">
                <a:solidFill>
                  <a:schemeClr val="tx1"/>
                </a:solidFill>
                <a:cs typeface="Arial" pitchFamily="34" charset="0"/>
              </a:rPr>
              <a:t>  </a:t>
            </a:r>
            <a:r>
              <a:rPr lang="en-US" altLang="ja-JP" sz="1200" b="0" dirty="0" smtClean="0">
                <a:solidFill>
                  <a:schemeClr val="tx1"/>
                </a:solidFill>
                <a:cs typeface="Arial" pitchFamily="34" charset="0"/>
              </a:rPr>
              <a:t>Enables high-speed </a:t>
            </a:r>
            <a:r>
              <a:rPr lang="en-US" altLang="ja-JP" sz="1200" b="0" dirty="0">
                <a:solidFill>
                  <a:schemeClr val="tx1"/>
                </a:solidFill>
                <a:cs typeface="Arial" pitchFamily="34" charset="0"/>
              </a:rPr>
              <a:t>data </a:t>
            </a:r>
            <a:r>
              <a:rPr lang="en-US" altLang="ja-JP" sz="1200" b="0" dirty="0" smtClean="0">
                <a:solidFill>
                  <a:schemeClr val="tx1"/>
                </a:solidFill>
                <a:cs typeface="Arial" pitchFamily="34" charset="0"/>
              </a:rPr>
              <a:t>transfer.</a:t>
            </a:r>
            <a:endParaRPr lang="en-US" altLang="ja-JP" dirty="0" smtClean="0">
              <a:solidFill>
                <a:schemeClr val="tx1"/>
              </a:solidFill>
              <a:cs typeface="Arial" pitchFamily="34" charset="0"/>
            </a:endParaRPr>
          </a:p>
        </p:txBody>
      </p:sp>
      <p:pic>
        <p:nvPicPr>
          <p:cNvPr id="11" name="Picture 30" descr="AT136_DIGIUM_BACK_R_20100413のコピー"/>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59726" y="1724542"/>
            <a:ext cx="1907447" cy="1291760"/>
          </a:xfrm>
          <a:prstGeom prst="rect">
            <a:avLst/>
          </a:prstGeom>
          <a:noFill/>
          <a:ln w="9525">
            <a:noFill/>
            <a:miter lim="800000"/>
            <a:headEnd/>
            <a:tailEnd/>
          </a:ln>
        </p:spPr>
      </p:pic>
      <p:sp>
        <p:nvSpPr>
          <p:cNvPr id="12" name="Oval 48"/>
          <p:cNvSpPr>
            <a:spLocks noChangeArrowheads="1"/>
          </p:cNvSpPr>
          <p:nvPr/>
        </p:nvSpPr>
        <p:spPr bwMode="auto">
          <a:xfrm>
            <a:off x="6145510" y="2440464"/>
            <a:ext cx="229245" cy="268456"/>
          </a:xfrm>
          <a:prstGeom prst="ellipse">
            <a:avLst/>
          </a:prstGeom>
          <a:noFill/>
          <a:ln w="28575">
            <a:solidFill>
              <a:srgbClr val="EA5550"/>
            </a:solidFill>
            <a:prstDash val="sysDot"/>
            <a:round/>
            <a:headEnd/>
            <a:tailEnd/>
          </a:ln>
        </p:spPr>
        <p:txBody>
          <a:bodyPr wrap="none" anchor="ctr"/>
          <a:lstStyle/>
          <a:p>
            <a:endParaRPr lang="ja-JP" altLang="en-US">
              <a:cs typeface="Arial" pitchFamily="34" charset="0"/>
            </a:endParaRPr>
          </a:p>
        </p:txBody>
      </p:sp>
      <p:sp>
        <p:nvSpPr>
          <p:cNvPr id="13" name="Line 49"/>
          <p:cNvSpPr>
            <a:spLocks noChangeShapeType="1"/>
          </p:cNvSpPr>
          <p:nvPr/>
        </p:nvSpPr>
        <p:spPr bwMode="auto">
          <a:xfrm flipV="1">
            <a:off x="6372200" y="1988840"/>
            <a:ext cx="967257" cy="523631"/>
          </a:xfrm>
          <a:prstGeom prst="line">
            <a:avLst/>
          </a:prstGeom>
          <a:noFill/>
          <a:ln w="28575">
            <a:solidFill>
              <a:srgbClr val="EA5550"/>
            </a:solidFill>
            <a:round/>
            <a:headEnd/>
            <a:tailEnd/>
          </a:ln>
        </p:spPr>
        <p:txBody>
          <a:bodyPr/>
          <a:lstStyle/>
          <a:p>
            <a:endParaRPr lang="ja-JP" altLang="en-US"/>
          </a:p>
        </p:txBody>
      </p:sp>
      <p:pic>
        <p:nvPicPr>
          <p:cNvPr id="14" name="Picture 5" descr="C:\Users\5167824\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340768"/>
            <a:ext cx="1504938" cy="102335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25"/>
          <p:cNvGrpSpPr/>
          <p:nvPr/>
        </p:nvGrpSpPr>
        <p:grpSpPr>
          <a:xfrm>
            <a:off x="5220072" y="4797152"/>
            <a:ext cx="1573063" cy="1382465"/>
            <a:chOff x="4943153" y="4998863"/>
            <a:chExt cx="1739900" cy="1420813"/>
          </a:xfrm>
        </p:grpSpPr>
        <p:pic>
          <p:nvPicPr>
            <p:cNvPr id="15" name="Picture 54" descr="ＮＴ３００フットスペース比較052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43153" y="5030613"/>
              <a:ext cx="1739900" cy="1377950"/>
            </a:xfrm>
            <a:prstGeom prst="rect">
              <a:avLst/>
            </a:prstGeom>
            <a:noFill/>
            <a:ln w="9525">
              <a:noFill/>
              <a:miter lim="800000"/>
              <a:headEnd/>
              <a:tailEnd/>
            </a:ln>
          </p:spPr>
        </p:pic>
        <p:sp>
          <p:nvSpPr>
            <p:cNvPr id="16" name="Line 55"/>
            <p:cNvSpPr>
              <a:spLocks noChangeShapeType="1"/>
            </p:cNvSpPr>
            <p:nvPr/>
          </p:nvSpPr>
          <p:spPr bwMode="auto">
            <a:xfrm>
              <a:off x="6386190" y="4998863"/>
              <a:ext cx="0" cy="1390650"/>
            </a:xfrm>
            <a:prstGeom prst="line">
              <a:avLst/>
            </a:prstGeom>
            <a:noFill/>
            <a:ln w="28575" cap="rnd">
              <a:solidFill>
                <a:srgbClr val="EA5550"/>
              </a:solidFill>
              <a:prstDash val="sysDot"/>
              <a:round/>
              <a:headEnd/>
              <a:tailEnd/>
            </a:ln>
          </p:spPr>
          <p:txBody>
            <a:bodyPr/>
            <a:lstStyle/>
            <a:p>
              <a:endParaRPr lang="ja-JP" altLang="en-US"/>
            </a:p>
          </p:txBody>
        </p:sp>
        <p:sp>
          <p:nvSpPr>
            <p:cNvPr id="17" name="Line 56"/>
            <p:cNvSpPr>
              <a:spLocks noChangeShapeType="1"/>
            </p:cNvSpPr>
            <p:nvPr/>
          </p:nvSpPr>
          <p:spPr bwMode="auto">
            <a:xfrm>
              <a:off x="6221090" y="5030613"/>
              <a:ext cx="0" cy="1389063"/>
            </a:xfrm>
            <a:prstGeom prst="line">
              <a:avLst/>
            </a:prstGeom>
            <a:noFill/>
            <a:ln w="28575" cap="rnd">
              <a:solidFill>
                <a:srgbClr val="EA5550"/>
              </a:solidFill>
              <a:prstDash val="sysDot"/>
              <a:round/>
              <a:headEnd/>
              <a:tailEnd/>
            </a:ln>
          </p:spPr>
          <p:txBody>
            <a:bodyPr/>
            <a:lstStyle/>
            <a:p>
              <a:endParaRPr lang="ja-JP" altLang="en-US"/>
            </a:p>
          </p:txBody>
        </p:sp>
      </p:grpSp>
      <p:sp>
        <p:nvSpPr>
          <p:cNvPr id="18" name="正方形/長方形 2"/>
          <p:cNvSpPr>
            <a:spLocks noChangeArrowheads="1"/>
          </p:cNvSpPr>
          <p:nvPr/>
        </p:nvSpPr>
        <p:spPr bwMode="auto">
          <a:xfrm>
            <a:off x="5432500" y="6237312"/>
            <a:ext cx="1000595" cy="246221"/>
          </a:xfrm>
          <a:prstGeom prst="rect">
            <a:avLst/>
          </a:prstGeom>
          <a:noFill/>
          <a:ln w="9525">
            <a:noFill/>
            <a:miter lim="800000"/>
            <a:headEnd/>
            <a:tailEnd/>
          </a:ln>
        </p:spPr>
        <p:txBody>
          <a:bodyPr wrap="none">
            <a:spAutoFit/>
          </a:bodyPr>
          <a:lstStyle/>
          <a:p>
            <a:r>
              <a:rPr lang="en-US" altLang="ja-JP" sz="1000" b="0" dirty="0">
                <a:solidFill>
                  <a:srgbClr val="595757"/>
                </a:solidFill>
                <a:latin typeface="Arial" pitchFamily="34" charset="0"/>
                <a:cs typeface="Arial" pitchFamily="34" charset="0"/>
              </a:rPr>
              <a:t>Small footprint</a:t>
            </a:r>
            <a:endParaRPr lang="ja-JP" altLang="en-US" sz="1000" b="0" dirty="0">
              <a:solidFill>
                <a:srgbClr val="595757"/>
              </a:solidFill>
              <a:latin typeface="Arial" pitchFamily="34" charset="0"/>
              <a:cs typeface="Arial" pitchFamily="34" charset="0"/>
            </a:endParaRPr>
          </a:p>
        </p:txBody>
      </p:sp>
      <p:pic>
        <p:nvPicPr>
          <p:cNvPr id="19" name="Picture 2" descr="C:\Users\5167824\Desktop\NS1000V3.0Sales_Guide\画像\X30_KX-NT560B-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5796" y="4797151"/>
            <a:ext cx="2388204" cy="158417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26"/>
          <p:cNvGrpSpPr/>
          <p:nvPr/>
        </p:nvGrpSpPr>
        <p:grpSpPr>
          <a:xfrm>
            <a:off x="4795526" y="2996952"/>
            <a:ext cx="4024946" cy="1723160"/>
            <a:chOff x="4638569" y="3068960"/>
            <a:chExt cx="4024946" cy="1723160"/>
          </a:xfrm>
        </p:grpSpPr>
        <p:pic>
          <p:nvPicPr>
            <p:cNvPr id="20" name="Picture 7" descr="C:\Users\5167824\Desktop\X_KX-NT560B_low\X_KX-NT560B-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8569" y="3068960"/>
              <a:ext cx="2597727" cy="1723160"/>
            </a:xfrm>
            <a:prstGeom prst="rect">
              <a:avLst/>
            </a:prstGeom>
            <a:noFill/>
            <a:extLst>
              <a:ext uri="{909E8E84-426E-40DD-AFC4-6F175D3DCCD1}">
                <a14:hiddenFill xmlns:a14="http://schemas.microsoft.com/office/drawing/2010/main">
                  <a:solidFill>
                    <a:srgbClr val="FFFFFF"/>
                  </a:solidFill>
                </a14:hiddenFill>
              </a:ext>
            </a:extLst>
          </p:spPr>
        </p:pic>
        <p:sp>
          <p:nvSpPr>
            <p:cNvPr id="21" name="Line 49"/>
            <p:cNvSpPr>
              <a:spLocks noChangeShapeType="1"/>
            </p:cNvSpPr>
            <p:nvPr/>
          </p:nvSpPr>
          <p:spPr bwMode="auto">
            <a:xfrm flipV="1">
              <a:off x="6182725" y="3356992"/>
              <a:ext cx="909555" cy="369382"/>
            </a:xfrm>
            <a:prstGeom prst="line">
              <a:avLst/>
            </a:prstGeom>
            <a:noFill/>
            <a:ln w="25400">
              <a:solidFill>
                <a:srgbClr val="EA5550"/>
              </a:solidFill>
              <a:prstDash val="sysDot"/>
              <a:round/>
              <a:headEnd/>
              <a:tailEnd/>
            </a:ln>
          </p:spPr>
          <p:txBody>
            <a:bodyPr/>
            <a:lstStyle/>
            <a:p>
              <a:endParaRPr lang="ja-JP" altLang="en-US"/>
            </a:p>
          </p:txBody>
        </p:sp>
        <p:sp>
          <p:nvSpPr>
            <p:cNvPr id="22" name="Line 49"/>
            <p:cNvSpPr>
              <a:spLocks noChangeShapeType="1"/>
            </p:cNvSpPr>
            <p:nvPr/>
          </p:nvSpPr>
          <p:spPr bwMode="auto">
            <a:xfrm>
              <a:off x="6192071" y="3973831"/>
              <a:ext cx="900209" cy="319265"/>
            </a:xfrm>
            <a:prstGeom prst="line">
              <a:avLst/>
            </a:prstGeom>
            <a:noFill/>
            <a:ln w="25400">
              <a:solidFill>
                <a:srgbClr val="EA5550"/>
              </a:solidFill>
              <a:prstDash val="sysDot"/>
              <a:round/>
              <a:headEnd/>
              <a:tailEnd/>
            </a:ln>
          </p:spPr>
          <p:txBody>
            <a:bodyPr/>
            <a:lstStyle/>
            <a:p>
              <a:endParaRPr lang="ja-JP" altLang="en-US"/>
            </a:p>
          </p:txBody>
        </p:sp>
        <p:pic>
          <p:nvPicPr>
            <p:cNvPr id="23" name="Picture 8" descr="C:\Users\5167824\Desktop\名称未設定-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1263" y="3368009"/>
              <a:ext cx="1582252" cy="913141"/>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bwMode="auto">
            <a:xfrm>
              <a:off x="5700731" y="3722314"/>
              <a:ext cx="514737" cy="272203"/>
            </a:xfrm>
            <a:prstGeom prst="rect">
              <a:avLst/>
            </a:prstGeom>
            <a:noFill/>
            <a:ln w="22225" cap="flat" cmpd="sng" algn="ctr">
              <a:solidFill>
                <a:srgbClr val="EA555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smtClean="0">
                <a:ln>
                  <a:noFill/>
                </a:ln>
                <a:solidFill>
                  <a:srgbClr val="003399"/>
                </a:solidFill>
                <a:effectLst/>
                <a:latin typeface="Arial" pitchFamily="34" charset="0"/>
                <a:ea typeface="ＭＳ Ｐゴシック" pitchFamily="50" charset="-128"/>
              </a:endParaRPr>
            </a:p>
          </p:txBody>
        </p:sp>
      </p:grpSp>
      <p:sp>
        <p:nvSpPr>
          <p:cNvPr id="25" name="正方形/長方形 2"/>
          <p:cNvSpPr>
            <a:spLocks noChangeArrowheads="1"/>
          </p:cNvSpPr>
          <p:nvPr/>
        </p:nvSpPr>
        <p:spPr bwMode="auto">
          <a:xfrm>
            <a:off x="6440377" y="4437112"/>
            <a:ext cx="1083951" cy="246221"/>
          </a:xfrm>
          <a:prstGeom prst="rect">
            <a:avLst/>
          </a:prstGeom>
          <a:noFill/>
          <a:ln w="9525">
            <a:noFill/>
            <a:miter lim="800000"/>
            <a:headEnd/>
            <a:tailEnd/>
          </a:ln>
        </p:spPr>
        <p:txBody>
          <a:bodyPr wrap="none">
            <a:spAutoFit/>
          </a:bodyPr>
          <a:lstStyle/>
          <a:p>
            <a:r>
              <a:rPr lang="en-US" altLang="ja-JP" sz="1000" b="0" dirty="0" smtClean="0">
                <a:solidFill>
                  <a:srgbClr val="5F5F5F"/>
                </a:solidFill>
                <a:latin typeface="Arial" pitchFamily="34" charset="0"/>
                <a:cs typeface="Arial" pitchFamily="34" charset="0"/>
              </a:rPr>
              <a:t>Paper label free</a:t>
            </a:r>
            <a:endParaRPr lang="ja-JP" altLang="en-US" sz="1000" b="0" dirty="0">
              <a:solidFill>
                <a:srgbClr val="5F5F5F"/>
              </a:solidFill>
              <a:latin typeface="Arial" pitchFamily="34" charset="0"/>
              <a:cs typeface="Arial" pitchFamily="34" charset="0"/>
            </a:endParaRPr>
          </a:p>
        </p:txBody>
      </p:sp>
      <p:sp>
        <p:nvSpPr>
          <p:cNvPr id="28" name="正方形/長方形 2"/>
          <p:cNvSpPr>
            <a:spLocks noChangeArrowheads="1"/>
          </p:cNvSpPr>
          <p:nvPr/>
        </p:nvSpPr>
        <p:spPr bwMode="auto">
          <a:xfrm>
            <a:off x="7018630" y="6207115"/>
            <a:ext cx="1657826" cy="246221"/>
          </a:xfrm>
          <a:prstGeom prst="rect">
            <a:avLst/>
          </a:prstGeom>
          <a:noFill/>
          <a:ln w="9525">
            <a:noFill/>
            <a:miter lim="800000"/>
            <a:headEnd/>
            <a:tailEnd/>
          </a:ln>
        </p:spPr>
        <p:txBody>
          <a:bodyPr wrap="none">
            <a:spAutoFit/>
          </a:bodyPr>
          <a:lstStyle/>
          <a:p>
            <a:r>
              <a:rPr lang="en-US" altLang="ja-JP" sz="1000" b="0" dirty="0">
                <a:solidFill>
                  <a:srgbClr val="5F5F5F"/>
                </a:solidFill>
                <a:latin typeface="Arial" pitchFamily="34" charset="0"/>
                <a:cs typeface="Arial" pitchFamily="34" charset="0"/>
              </a:rPr>
              <a:t>Longer handset curly cord</a:t>
            </a:r>
            <a:endParaRPr lang="ja-JP" altLang="en-US" sz="1000" b="0" dirty="0">
              <a:solidFill>
                <a:srgbClr val="5F5F5F"/>
              </a:solidFill>
              <a:latin typeface="Arial" pitchFamily="34" charset="0"/>
              <a:cs typeface="Arial" pitchFamily="34" charset="0"/>
            </a:endParaRPr>
          </a:p>
        </p:txBody>
      </p:sp>
      <p:sp>
        <p:nvSpPr>
          <p:cNvPr id="29" name="テキスト ボックス 28"/>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60</a:t>
            </a:r>
            <a:endParaRPr kumimoji="1" lang="ja-JP" altLang="en-US" sz="1300" dirty="0">
              <a:solidFill>
                <a:srgbClr val="595757"/>
              </a:solidFill>
              <a:latin typeface="Calibri" pitchFamily="34" charset="0"/>
            </a:endParaRPr>
          </a:p>
        </p:txBody>
      </p:sp>
      <p:sp>
        <p:nvSpPr>
          <p:cNvPr id="27" name="テキスト ボックス 26"/>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84775"/>
          </a:xfrm>
          <a:prstGeom prst="rect">
            <a:avLst/>
          </a:prstGeom>
          <a:noFill/>
        </p:spPr>
        <p:txBody>
          <a:bodyPr wrap="square" rtlCol="0">
            <a:spAutoFit/>
          </a:bodyPr>
          <a:lstStyle/>
          <a:p>
            <a:pPr algn="ctr"/>
            <a:r>
              <a:rPr lang="en-US" altLang="ja-JP" sz="3100" b="1" dirty="0" smtClean="0">
                <a:solidFill>
                  <a:srgbClr val="003065"/>
                </a:solidFill>
              </a:rPr>
              <a:t>Smart Hybrid System</a:t>
            </a:r>
            <a:endParaRPr lang="ja-JP" altLang="en-US" sz="3100" b="1" dirty="0" smtClean="0">
              <a:solidFill>
                <a:srgbClr val="003065"/>
              </a:solidFill>
              <a:cs typeface="Arial" pitchFamily="34" charset="0"/>
            </a:endParaRPr>
          </a:p>
        </p:txBody>
      </p:sp>
      <p:sp>
        <p:nvSpPr>
          <p:cNvPr id="5" name="テキスト ボックス 4"/>
          <p:cNvSpPr txBox="1"/>
          <p:nvPr/>
        </p:nvSpPr>
        <p:spPr>
          <a:xfrm>
            <a:off x="251520" y="980728"/>
            <a:ext cx="8640960" cy="523220"/>
          </a:xfrm>
          <a:prstGeom prst="rect">
            <a:avLst/>
          </a:prstGeom>
          <a:noFill/>
        </p:spPr>
        <p:txBody>
          <a:bodyPr wrap="square" rtlCol="0">
            <a:spAutoFit/>
          </a:bodyPr>
          <a:lstStyle/>
          <a:p>
            <a:r>
              <a:rPr lang="en-US" altLang="ja-JP" sz="1400" dirty="0" smtClean="0">
                <a:solidFill>
                  <a:srgbClr val="595757"/>
                </a:solidFill>
                <a:latin typeface="Arial" pitchFamily="34" charset="0"/>
                <a:cs typeface="Arial" pitchFamily="34" charset="0"/>
              </a:rPr>
              <a:t>The KX-NS500 has sufficient capacity for both legacy and IP ports, and an activation key or expansion cabinet can be used to easily expand the system according to customer needs.</a:t>
            </a:r>
            <a:endParaRPr lang="en-US" altLang="ja-JP" sz="1400" dirty="0">
              <a:solidFill>
                <a:srgbClr val="595757"/>
              </a:solidFill>
              <a:latin typeface="Arial" pitchFamily="34" charset="0"/>
              <a:cs typeface="Arial" pitchFamily="34" charset="0"/>
            </a:endParaRPr>
          </a:p>
        </p:txBody>
      </p:sp>
      <p:sp>
        <p:nvSpPr>
          <p:cNvPr id="7" name="角丸四角形 6"/>
          <p:cNvSpPr/>
          <p:nvPr/>
        </p:nvSpPr>
        <p:spPr>
          <a:xfrm>
            <a:off x="2339752" y="1810916"/>
            <a:ext cx="4464496" cy="1944216"/>
          </a:xfrm>
          <a:prstGeom prst="roundRect">
            <a:avLst>
              <a:gd name="adj" fmla="val 9933"/>
            </a:avLst>
          </a:prstGeom>
          <a:solidFill>
            <a:srgbClr val="BEE8E6"/>
          </a:solidFill>
          <a:ln w="25400">
            <a:solidFill>
              <a:srgbClr val="41B9B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8" name="テキスト ボックス 7"/>
          <p:cNvSpPr txBox="1"/>
          <p:nvPr/>
        </p:nvSpPr>
        <p:spPr>
          <a:xfrm>
            <a:off x="345039" y="5033958"/>
            <a:ext cx="2622385" cy="276999"/>
          </a:xfrm>
          <a:prstGeom prst="rect">
            <a:avLst/>
          </a:prstGeom>
          <a:noFill/>
        </p:spPr>
        <p:txBody>
          <a:bodyPr wrap="none" rtlCol="0">
            <a:spAutoFit/>
          </a:bodyPr>
          <a:lstStyle/>
          <a:p>
            <a:r>
              <a:rPr lang="en-US" altLang="ja-JP" sz="1200" b="1" dirty="0">
                <a:solidFill>
                  <a:srgbClr val="595757"/>
                </a:solidFill>
                <a:latin typeface="Arial" pitchFamily="34" charset="0"/>
                <a:cs typeface="Arial" pitchFamily="34" charset="0"/>
              </a:rPr>
              <a:t>Maximum </a:t>
            </a:r>
            <a:r>
              <a:rPr lang="en-US" altLang="ja-JP" sz="1200" b="1" dirty="0" smtClean="0">
                <a:solidFill>
                  <a:srgbClr val="595757"/>
                </a:solidFill>
                <a:latin typeface="Arial" pitchFamily="34" charset="0"/>
                <a:cs typeface="Arial" pitchFamily="34" charset="0"/>
              </a:rPr>
              <a:t>Trunks and Extensions</a:t>
            </a:r>
            <a:endParaRPr kumimoji="1" lang="ja-JP" altLang="en-US" sz="1200" b="1" dirty="0">
              <a:solidFill>
                <a:srgbClr val="595757"/>
              </a:solidFill>
              <a:latin typeface="Arial" pitchFamily="34" charset="0"/>
              <a:cs typeface="Arial" pitchFamily="34" charset="0"/>
            </a:endParaRPr>
          </a:p>
        </p:txBody>
      </p:sp>
      <p:sp>
        <p:nvSpPr>
          <p:cNvPr id="10" name="Line 16"/>
          <p:cNvSpPr>
            <a:spLocks noChangeShapeType="1"/>
          </p:cNvSpPr>
          <p:nvPr/>
        </p:nvSpPr>
        <p:spPr bwMode="auto">
          <a:xfrm>
            <a:off x="4204817" y="3059298"/>
            <a:ext cx="801612" cy="0"/>
          </a:xfrm>
          <a:prstGeom prst="line">
            <a:avLst/>
          </a:prstGeom>
          <a:noFill/>
          <a:ln w="22225">
            <a:solidFill>
              <a:srgbClr val="00306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11" name="Line 16"/>
          <p:cNvSpPr>
            <a:spLocks noChangeShapeType="1"/>
          </p:cNvSpPr>
          <p:nvPr/>
        </p:nvSpPr>
        <p:spPr bwMode="auto">
          <a:xfrm>
            <a:off x="4202436" y="3478220"/>
            <a:ext cx="801612" cy="0"/>
          </a:xfrm>
          <a:prstGeom prst="line">
            <a:avLst/>
          </a:prstGeom>
          <a:noFill/>
          <a:ln w="22225">
            <a:solidFill>
              <a:srgbClr val="00306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12" name="Line 16"/>
          <p:cNvSpPr>
            <a:spLocks noChangeShapeType="1"/>
          </p:cNvSpPr>
          <p:nvPr/>
        </p:nvSpPr>
        <p:spPr bwMode="auto">
          <a:xfrm>
            <a:off x="4211960" y="2633448"/>
            <a:ext cx="801612" cy="0"/>
          </a:xfrm>
          <a:prstGeom prst="line">
            <a:avLst/>
          </a:prstGeom>
          <a:noFill/>
          <a:ln w="22225">
            <a:solidFill>
              <a:srgbClr val="00306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13" name="Line 17"/>
          <p:cNvSpPr>
            <a:spLocks noChangeShapeType="1"/>
          </p:cNvSpPr>
          <p:nvPr/>
        </p:nvSpPr>
        <p:spPr bwMode="auto">
          <a:xfrm flipV="1">
            <a:off x="4211960" y="2256089"/>
            <a:ext cx="0" cy="1224136"/>
          </a:xfrm>
          <a:prstGeom prst="line">
            <a:avLst/>
          </a:prstGeom>
          <a:noFill/>
          <a:ln w="22225">
            <a:solidFill>
              <a:srgbClr val="00306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18" name="テキスト ボックス 17"/>
          <p:cNvSpPr txBox="1"/>
          <p:nvPr/>
        </p:nvSpPr>
        <p:spPr>
          <a:xfrm>
            <a:off x="4670889" y="2109981"/>
            <a:ext cx="909223" cy="276999"/>
          </a:xfrm>
          <a:prstGeom prst="rect">
            <a:avLst/>
          </a:prstGeom>
          <a:noFill/>
        </p:spPr>
        <p:txBody>
          <a:bodyPr wrap="none" rtlCol="0">
            <a:spAutoFit/>
          </a:bodyPr>
          <a:lstStyle/>
          <a:p>
            <a:pPr algn="l"/>
            <a:r>
              <a:rPr lang="en-US" altLang="ja-JP" sz="1200" b="1" dirty="0" smtClean="0">
                <a:solidFill>
                  <a:srgbClr val="003065"/>
                </a:solidFill>
                <a:latin typeface="Arial" pitchFamily="34" charset="0"/>
                <a:cs typeface="Arial" pitchFamily="34" charset="0"/>
              </a:rPr>
              <a:t>KX-NS500</a:t>
            </a:r>
            <a:endParaRPr lang="en-US" altLang="ja-JP" sz="1200" b="1" dirty="0">
              <a:solidFill>
                <a:srgbClr val="003065"/>
              </a:solidFill>
              <a:latin typeface="Arial" pitchFamily="34" charset="0"/>
              <a:cs typeface="Arial" pitchFamily="34" charset="0"/>
            </a:endParaRPr>
          </a:p>
        </p:txBody>
      </p:sp>
      <p:sp>
        <p:nvSpPr>
          <p:cNvPr id="19" name="テキスト ボックス 18"/>
          <p:cNvSpPr txBox="1"/>
          <p:nvPr/>
        </p:nvSpPr>
        <p:spPr>
          <a:xfrm>
            <a:off x="5815001" y="2500465"/>
            <a:ext cx="917239" cy="276999"/>
          </a:xfrm>
          <a:prstGeom prst="rect">
            <a:avLst/>
          </a:prstGeom>
          <a:noFill/>
        </p:spPr>
        <p:txBody>
          <a:bodyPr wrap="none" rtlCol="0">
            <a:spAutoFit/>
          </a:bodyPr>
          <a:lstStyle/>
          <a:p>
            <a:pPr algn="l"/>
            <a:r>
              <a:rPr lang="en-US" altLang="ja-JP" sz="1200" b="1" dirty="0" smtClean="0">
                <a:solidFill>
                  <a:srgbClr val="003065"/>
                </a:solidFill>
                <a:latin typeface="Arial" pitchFamily="34" charset="0"/>
                <a:cs typeface="Arial" pitchFamily="34" charset="0"/>
              </a:rPr>
              <a:t>KX-NS520</a:t>
            </a:r>
            <a:endParaRPr lang="en-US" altLang="ja-JP" sz="1200" b="1" dirty="0">
              <a:solidFill>
                <a:srgbClr val="003065"/>
              </a:solidFill>
              <a:latin typeface="Arial" pitchFamily="34" charset="0"/>
              <a:cs typeface="Arial" pitchFamily="34" charset="0"/>
            </a:endParaRPr>
          </a:p>
        </p:txBody>
      </p:sp>
      <p:sp>
        <p:nvSpPr>
          <p:cNvPr id="20" name="テキスト ボックス 19"/>
          <p:cNvSpPr txBox="1"/>
          <p:nvPr/>
        </p:nvSpPr>
        <p:spPr>
          <a:xfrm>
            <a:off x="5815001" y="2933242"/>
            <a:ext cx="917239" cy="276999"/>
          </a:xfrm>
          <a:prstGeom prst="rect">
            <a:avLst/>
          </a:prstGeom>
          <a:noFill/>
        </p:spPr>
        <p:txBody>
          <a:bodyPr wrap="none" rtlCol="0">
            <a:spAutoFit/>
          </a:bodyPr>
          <a:lstStyle/>
          <a:p>
            <a:pPr algn="l"/>
            <a:r>
              <a:rPr lang="en-US" altLang="ja-JP" sz="1200" b="1" dirty="0" smtClean="0">
                <a:solidFill>
                  <a:srgbClr val="003065"/>
                </a:solidFill>
                <a:latin typeface="Arial" pitchFamily="34" charset="0"/>
                <a:cs typeface="Arial" pitchFamily="34" charset="0"/>
              </a:rPr>
              <a:t>KX-NS520</a:t>
            </a:r>
            <a:endParaRPr lang="en-US" altLang="ja-JP" sz="1200" b="1" dirty="0">
              <a:solidFill>
                <a:srgbClr val="003065"/>
              </a:solidFill>
              <a:latin typeface="Arial" pitchFamily="34" charset="0"/>
              <a:cs typeface="Arial" pitchFamily="34" charset="0"/>
            </a:endParaRPr>
          </a:p>
        </p:txBody>
      </p:sp>
      <p:sp>
        <p:nvSpPr>
          <p:cNvPr id="21" name="テキスト ボックス 20"/>
          <p:cNvSpPr txBox="1"/>
          <p:nvPr/>
        </p:nvSpPr>
        <p:spPr>
          <a:xfrm>
            <a:off x="5815001" y="3347972"/>
            <a:ext cx="917239" cy="276999"/>
          </a:xfrm>
          <a:prstGeom prst="rect">
            <a:avLst/>
          </a:prstGeom>
          <a:noFill/>
        </p:spPr>
        <p:txBody>
          <a:bodyPr wrap="none" rtlCol="0">
            <a:spAutoFit/>
          </a:bodyPr>
          <a:lstStyle/>
          <a:p>
            <a:pPr algn="l"/>
            <a:r>
              <a:rPr lang="en-US" altLang="ja-JP" sz="1200" b="1" dirty="0" smtClean="0">
                <a:solidFill>
                  <a:srgbClr val="003065"/>
                </a:solidFill>
                <a:latin typeface="Arial" pitchFamily="34" charset="0"/>
                <a:cs typeface="Arial" pitchFamily="34" charset="0"/>
              </a:rPr>
              <a:t>KX-NS520</a:t>
            </a:r>
            <a:endParaRPr lang="en-US" altLang="ja-JP" sz="1200" b="1" dirty="0">
              <a:solidFill>
                <a:srgbClr val="003065"/>
              </a:solidFill>
              <a:latin typeface="Arial" pitchFamily="34" charset="0"/>
              <a:cs typeface="Arial" pitchFamily="34" charset="0"/>
            </a:endParaRPr>
          </a:p>
        </p:txBody>
      </p:sp>
      <p:cxnSp>
        <p:nvCxnSpPr>
          <p:cNvPr id="41" name="直線コネクタ 40"/>
          <p:cNvCxnSpPr/>
          <p:nvPr/>
        </p:nvCxnSpPr>
        <p:spPr>
          <a:xfrm>
            <a:off x="121187" y="1556792"/>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8707917" y="6407678"/>
            <a:ext cx="288032"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a:t>
            </a:r>
            <a:endParaRPr kumimoji="1" lang="ja-JP" altLang="en-US" sz="1300" dirty="0">
              <a:solidFill>
                <a:srgbClr val="595757"/>
              </a:solidFill>
              <a:latin typeface="Calibri" pitchFamily="34" charset="0"/>
            </a:endParaRPr>
          </a:p>
        </p:txBody>
      </p:sp>
      <p:pic>
        <p:nvPicPr>
          <p:cNvPr id="44" name="図 43" descr="KX-NS520-F.png"/>
          <p:cNvPicPr>
            <a:picLocks noChangeAspect="1"/>
          </p:cNvPicPr>
          <p:nvPr/>
        </p:nvPicPr>
        <p:blipFill>
          <a:blip r:embed="rId2" cstate="print"/>
          <a:stretch>
            <a:fillRect/>
          </a:stretch>
        </p:blipFill>
        <p:spPr>
          <a:xfrm>
            <a:off x="4427984" y="2420888"/>
            <a:ext cx="1390405" cy="393948"/>
          </a:xfrm>
          <a:prstGeom prst="rect">
            <a:avLst/>
          </a:prstGeom>
        </p:spPr>
      </p:pic>
      <p:grpSp>
        <p:nvGrpSpPr>
          <p:cNvPr id="2" name="グループ化 57"/>
          <p:cNvGrpSpPr/>
          <p:nvPr/>
        </p:nvGrpSpPr>
        <p:grpSpPr>
          <a:xfrm>
            <a:off x="6948264" y="3971156"/>
            <a:ext cx="1584176" cy="864096"/>
            <a:chOff x="1115617" y="5445224"/>
            <a:chExt cx="1584176" cy="864096"/>
          </a:xfrm>
        </p:grpSpPr>
        <p:sp>
          <p:nvSpPr>
            <p:cNvPr id="50" name="円/楕円 49"/>
            <p:cNvSpPr/>
            <p:nvPr/>
          </p:nvSpPr>
          <p:spPr>
            <a:xfrm>
              <a:off x="1115617" y="5445224"/>
              <a:ext cx="1584176" cy="864096"/>
            </a:xfrm>
            <a:prstGeom prst="ellipse">
              <a:avLst/>
            </a:prstGeom>
            <a:solidFill>
              <a:srgbClr val="41B9B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1259633" y="5539422"/>
              <a:ext cx="1296144" cy="692497"/>
            </a:xfrm>
            <a:prstGeom prst="rect">
              <a:avLst/>
            </a:prstGeom>
            <a:noFill/>
          </p:spPr>
          <p:txBody>
            <a:bodyPr wrap="square" rtlCol="0">
              <a:spAutoFit/>
            </a:bodyPr>
            <a:lstStyle/>
            <a:p>
              <a:pPr algn="ctr"/>
              <a:r>
                <a:rPr lang="en-US" altLang="ja-JP" sz="1100" b="1" dirty="0" smtClean="0">
                  <a:solidFill>
                    <a:schemeClr val="bg1"/>
                  </a:solidFill>
                  <a:latin typeface="Arial" pitchFamily="34" charset="0"/>
                  <a:cs typeface="Arial" pitchFamily="34" charset="0"/>
                </a:rPr>
                <a:t>DPT/SLT</a:t>
              </a:r>
            </a:p>
            <a:p>
              <a:pPr algn="ctr"/>
              <a:r>
                <a:rPr lang="en-US" altLang="ja-JP" sz="1400" b="1" dirty="0" smtClean="0">
                  <a:solidFill>
                    <a:schemeClr val="bg1"/>
                  </a:solidFill>
                  <a:latin typeface="Arial" pitchFamily="34" charset="0"/>
                  <a:cs typeface="Arial" pitchFamily="34" charset="0"/>
                </a:rPr>
                <a:t>Max.</a:t>
              </a:r>
              <a:r>
                <a:rPr lang="ja-JP" altLang="en-US" sz="1400" b="1" dirty="0" smtClean="0">
                  <a:solidFill>
                    <a:schemeClr val="bg1"/>
                  </a:solidFill>
                  <a:latin typeface="Arial" pitchFamily="34" charset="0"/>
                  <a:cs typeface="Arial" pitchFamily="34" charset="0"/>
                </a:rPr>
                <a:t> </a:t>
              </a:r>
              <a:r>
                <a:rPr lang="en-US" altLang="ja-JP" sz="1400" b="1" dirty="0" smtClean="0">
                  <a:solidFill>
                    <a:schemeClr val="bg1"/>
                  </a:solidFill>
                  <a:latin typeface="Arial" pitchFamily="34" charset="0"/>
                  <a:cs typeface="Arial" pitchFamily="34" charset="0"/>
                </a:rPr>
                <a:t>130</a:t>
              </a:r>
            </a:p>
            <a:p>
              <a:pPr algn="ctr"/>
              <a:r>
                <a:rPr kumimoji="1" lang="en-US" altLang="ja-JP" sz="1400" b="1" dirty="0" smtClean="0">
                  <a:solidFill>
                    <a:schemeClr val="bg1"/>
                  </a:solidFill>
                  <a:latin typeface="Arial" pitchFamily="34" charset="0"/>
                  <a:cs typeface="Arial" pitchFamily="34" charset="0"/>
                </a:rPr>
                <a:t> (Max. 160*)</a:t>
              </a:r>
              <a:endParaRPr kumimoji="1" lang="ja-JP" altLang="en-US" sz="1000" dirty="0">
                <a:solidFill>
                  <a:schemeClr val="bg1"/>
                </a:solidFill>
                <a:latin typeface="Arial" pitchFamily="34" charset="0"/>
                <a:cs typeface="Arial" pitchFamily="34" charset="0"/>
              </a:endParaRPr>
            </a:p>
          </p:txBody>
        </p:sp>
      </p:grpSp>
      <p:grpSp>
        <p:nvGrpSpPr>
          <p:cNvPr id="3" name="グループ化 53"/>
          <p:cNvGrpSpPr/>
          <p:nvPr/>
        </p:nvGrpSpPr>
        <p:grpSpPr>
          <a:xfrm>
            <a:off x="539552" y="3971156"/>
            <a:ext cx="1584176" cy="864096"/>
            <a:chOff x="2987825" y="5445224"/>
            <a:chExt cx="1584176" cy="864096"/>
          </a:xfrm>
        </p:grpSpPr>
        <p:sp>
          <p:nvSpPr>
            <p:cNvPr id="55" name="円/楕円 54"/>
            <p:cNvSpPr/>
            <p:nvPr/>
          </p:nvSpPr>
          <p:spPr>
            <a:xfrm>
              <a:off x="2987825" y="5445224"/>
              <a:ext cx="1584176" cy="864096"/>
            </a:xfrm>
            <a:prstGeom prst="ellipse">
              <a:avLst/>
            </a:prstGeom>
            <a:solidFill>
              <a:srgbClr val="F087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131841" y="5631631"/>
              <a:ext cx="1296144" cy="477054"/>
            </a:xfrm>
            <a:prstGeom prst="rect">
              <a:avLst/>
            </a:prstGeom>
            <a:noFill/>
          </p:spPr>
          <p:txBody>
            <a:bodyPr wrap="square" rtlCol="0">
              <a:spAutoFit/>
            </a:bodyPr>
            <a:lstStyle/>
            <a:p>
              <a:pPr algn="ctr"/>
              <a:r>
                <a:rPr lang="en-US" altLang="ja-JP" sz="1100" b="1" dirty="0" smtClean="0">
                  <a:solidFill>
                    <a:schemeClr val="bg1"/>
                  </a:solidFill>
                  <a:latin typeface="Arial" pitchFamily="34" charset="0"/>
                  <a:cs typeface="Arial" pitchFamily="34" charset="0"/>
                </a:rPr>
                <a:t>IPPT/SIP Phone</a:t>
              </a:r>
              <a:r>
                <a:rPr lang="en-US" altLang="ja-JP" sz="1000" b="1" dirty="0" smtClean="0">
                  <a:solidFill>
                    <a:schemeClr val="bg1"/>
                  </a:solidFill>
                  <a:latin typeface="Arial" pitchFamily="34" charset="0"/>
                  <a:cs typeface="Arial" pitchFamily="34" charset="0"/>
                </a:rPr>
                <a:t/>
              </a:r>
              <a:br>
                <a:rPr lang="en-US" altLang="ja-JP" sz="1000" b="1" dirty="0" smtClean="0">
                  <a:solidFill>
                    <a:schemeClr val="bg1"/>
                  </a:solidFill>
                  <a:latin typeface="Arial" pitchFamily="34" charset="0"/>
                  <a:cs typeface="Arial" pitchFamily="34" charset="0"/>
                </a:rPr>
              </a:br>
              <a:r>
                <a:rPr lang="en-US" altLang="ja-JP" sz="1400" b="1" dirty="0" smtClean="0">
                  <a:solidFill>
                    <a:schemeClr val="bg1"/>
                  </a:solidFill>
                  <a:latin typeface="Arial" pitchFamily="34" charset="0"/>
                  <a:cs typeface="Arial" pitchFamily="34" charset="0"/>
                </a:rPr>
                <a:t>Max. 128</a:t>
              </a:r>
              <a:endParaRPr lang="en-US" altLang="ja-JP" sz="1400" b="1" dirty="0">
                <a:solidFill>
                  <a:schemeClr val="bg1"/>
                </a:solidFill>
                <a:latin typeface="Arial" pitchFamily="34" charset="0"/>
                <a:cs typeface="Arial" pitchFamily="34" charset="0"/>
              </a:endParaRPr>
            </a:p>
          </p:txBody>
        </p:sp>
      </p:grpSp>
      <p:sp>
        <p:nvSpPr>
          <p:cNvPr id="49" name="正方形/長方形 186"/>
          <p:cNvSpPr>
            <a:spLocks noChangeArrowheads="1"/>
          </p:cNvSpPr>
          <p:nvPr/>
        </p:nvSpPr>
        <p:spPr bwMode="auto">
          <a:xfrm>
            <a:off x="314595" y="6432554"/>
            <a:ext cx="2088232" cy="230832"/>
          </a:xfrm>
          <a:prstGeom prst="rect">
            <a:avLst/>
          </a:prstGeom>
          <a:noFill/>
          <a:ln w="9525">
            <a:noFill/>
            <a:miter lim="800000"/>
            <a:headEnd/>
            <a:tailEnd/>
          </a:ln>
        </p:spPr>
        <p:txBody>
          <a:bodyPr wrap="square">
            <a:spAutoFit/>
          </a:bodyPr>
          <a:lstStyle/>
          <a:p>
            <a:r>
              <a:rPr lang="en-US" altLang="ja-JP" sz="900" dirty="0" smtClean="0">
                <a:solidFill>
                  <a:srgbClr val="595757"/>
                </a:solidFill>
                <a:latin typeface="Arial" pitchFamily="34" charset="0"/>
                <a:cs typeface="Arial" pitchFamily="34" charset="0"/>
              </a:rPr>
              <a:t> * When Digital XDP is used. </a:t>
            </a:r>
            <a:endParaRPr lang="ja-JP" altLang="en-US" sz="900" dirty="0">
              <a:solidFill>
                <a:srgbClr val="595757"/>
              </a:solidFill>
              <a:latin typeface="Arial" pitchFamily="34" charset="0"/>
              <a:cs typeface="Arial" pitchFamily="34" charset="0"/>
            </a:endParaRPr>
          </a:p>
        </p:txBody>
      </p:sp>
      <p:sp>
        <p:nvSpPr>
          <p:cNvPr id="64" name="Line 84"/>
          <p:cNvSpPr>
            <a:spLocks noChangeShapeType="1"/>
          </p:cNvSpPr>
          <p:nvPr/>
        </p:nvSpPr>
        <p:spPr bwMode="auto">
          <a:xfrm flipH="1">
            <a:off x="1907703" y="2132856"/>
            <a:ext cx="1357761" cy="0"/>
          </a:xfrm>
          <a:prstGeom prst="line">
            <a:avLst/>
          </a:prstGeom>
          <a:noFill/>
          <a:ln w="19050">
            <a:solidFill>
              <a:srgbClr val="003065"/>
            </a:solidFill>
            <a:round/>
            <a:headEnd/>
            <a:tailEnd/>
          </a:ln>
        </p:spPr>
        <p:txBody>
          <a:bodyPr/>
          <a:lstStyle/>
          <a:p>
            <a:endParaRPr lang="ja-JP" altLang="en-US" sz="700"/>
          </a:p>
        </p:txBody>
      </p:sp>
      <p:grpSp>
        <p:nvGrpSpPr>
          <p:cNvPr id="70" name="グループ化 69"/>
          <p:cNvGrpSpPr/>
          <p:nvPr/>
        </p:nvGrpSpPr>
        <p:grpSpPr>
          <a:xfrm>
            <a:off x="1187625" y="1772816"/>
            <a:ext cx="772836" cy="648072"/>
            <a:chOff x="2195737" y="1916832"/>
            <a:chExt cx="772836" cy="648072"/>
          </a:xfrm>
        </p:grpSpPr>
        <p:pic>
          <p:nvPicPr>
            <p:cNvPr id="68" name="Picture 2" descr="E:\Panasonic2011\和田さま☆アイコン集\from_dobashi\Trunks_Network\blank.png"/>
            <p:cNvPicPr>
              <a:picLocks noChangeAspect="1" noChangeArrowheads="1"/>
            </p:cNvPicPr>
            <p:nvPr/>
          </p:nvPicPr>
          <p:blipFill>
            <a:blip r:embed="rId3" cstate="print"/>
            <a:srcRect/>
            <a:stretch>
              <a:fillRect/>
            </a:stretch>
          </p:blipFill>
          <p:spPr bwMode="auto">
            <a:xfrm>
              <a:off x="2195737" y="1916832"/>
              <a:ext cx="772836" cy="648072"/>
            </a:xfrm>
            <a:prstGeom prst="rect">
              <a:avLst/>
            </a:prstGeom>
            <a:noFill/>
            <a:ln w="9525">
              <a:noFill/>
              <a:miter lim="800000"/>
              <a:headEnd/>
              <a:tailEnd/>
            </a:ln>
          </p:spPr>
        </p:pic>
        <p:sp>
          <p:nvSpPr>
            <p:cNvPr id="69" name="テキスト ボックス 68"/>
            <p:cNvSpPr txBox="1"/>
            <p:nvPr/>
          </p:nvSpPr>
          <p:spPr>
            <a:xfrm>
              <a:off x="2244989" y="2034549"/>
              <a:ext cx="660069" cy="369332"/>
            </a:xfrm>
            <a:prstGeom prst="rect">
              <a:avLst/>
            </a:prstGeom>
            <a:noFill/>
          </p:spPr>
          <p:txBody>
            <a:bodyPr wrap="square" rtlCol="0" anchor="ctr">
              <a:spAutoFit/>
            </a:bodyPr>
            <a:lstStyle/>
            <a:p>
              <a:pPr algn="ctr"/>
              <a:r>
                <a:rPr lang="en-US" altLang="ja-JP" sz="900" b="1" dirty="0" smtClean="0">
                  <a:ln w="0">
                    <a:solidFill>
                      <a:schemeClr val="bg1">
                        <a:alpha val="50000"/>
                      </a:schemeClr>
                    </a:solidFill>
                  </a:ln>
                  <a:solidFill>
                    <a:srgbClr val="005BAC"/>
                  </a:solidFill>
                  <a:latin typeface="Arial" pitchFamily="34" charset="0"/>
                  <a:cs typeface="Arial" pitchFamily="34" charset="0"/>
                </a:rPr>
                <a:t>SIP Trunk</a:t>
              </a:r>
              <a:endParaRPr kumimoji="1" lang="en-US" altLang="ja-JP" sz="900" b="1" dirty="0" smtClean="0">
                <a:ln w="0">
                  <a:solidFill>
                    <a:schemeClr val="bg1">
                      <a:alpha val="50000"/>
                    </a:schemeClr>
                  </a:solidFill>
                </a:ln>
                <a:solidFill>
                  <a:srgbClr val="005BAC"/>
                </a:solidFill>
                <a:latin typeface="Arial" pitchFamily="34" charset="0"/>
                <a:cs typeface="Arial" pitchFamily="34" charset="0"/>
              </a:endParaRPr>
            </a:p>
          </p:txBody>
        </p:sp>
      </p:grpSp>
      <p:sp>
        <p:nvSpPr>
          <p:cNvPr id="26" name="Line 16"/>
          <p:cNvSpPr>
            <a:spLocks noChangeShapeType="1"/>
          </p:cNvSpPr>
          <p:nvPr/>
        </p:nvSpPr>
        <p:spPr bwMode="auto">
          <a:xfrm>
            <a:off x="2454432" y="4115172"/>
            <a:ext cx="1434008" cy="0"/>
          </a:xfrm>
          <a:prstGeom prst="line">
            <a:avLst/>
          </a:prstGeom>
          <a:noFill/>
          <a:ln w="22225">
            <a:solidFill>
              <a:srgbClr val="F08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27" name="Line 17"/>
          <p:cNvSpPr>
            <a:spLocks noChangeShapeType="1"/>
          </p:cNvSpPr>
          <p:nvPr/>
        </p:nvSpPr>
        <p:spPr bwMode="auto">
          <a:xfrm flipV="1">
            <a:off x="2952336" y="4115172"/>
            <a:ext cx="0" cy="360040"/>
          </a:xfrm>
          <a:prstGeom prst="line">
            <a:avLst/>
          </a:prstGeom>
          <a:noFill/>
          <a:ln w="22225">
            <a:solidFill>
              <a:srgbClr val="F08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28" name="Line 17"/>
          <p:cNvSpPr>
            <a:spLocks noChangeShapeType="1"/>
          </p:cNvSpPr>
          <p:nvPr/>
        </p:nvSpPr>
        <p:spPr bwMode="auto">
          <a:xfrm flipV="1">
            <a:off x="3456392" y="4115172"/>
            <a:ext cx="0" cy="360040"/>
          </a:xfrm>
          <a:prstGeom prst="line">
            <a:avLst/>
          </a:prstGeom>
          <a:noFill/>
          <a:ln w="22225">
            <a:solidFill>
              <a:srgbClr val="F08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59" name="Line 17"/>
          <p:cNvSpPr>
            <a:spLocks noChangeShapeType="1"/>
          </p:cNvSpPr>
          <p:nvPr/>
        </p:nvSpPr>
        <p:spPr bwMode="auto">
          <a:xfrm flipV="1">
            <a:off x="2454053" y="4105510"/>
            <a:ext cx="0" cy="360040"/>
          </a:xfrm>
          <a:prstGeom prst="line">
            <a:avLst/>
          </a:prstGeom>
          <a:noFill/>
          <a:ln w="22225">
            <a:solidFill>
              <a:srgbClr val="F08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pic>
        <p:nvPicPr>
          <p:cNvPr id="66" name="Picture 2" descr="C:\Users\5167824\Desktop\CE_KX-NT_250820\png\CE_KX-NT551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410" y="4374629"/>
            <a:ext cx="433783" cy="360040"/>
          </a:xfrm>
          <a:prstGeom prst="rect">
            <a:avLst/>
          </a:prstGeom>
          <a:noFill/>
          <a:extLst>
            <a:ext uri="{909E8E84-426E-40DD-AFC4-6F175D3DCCD1}">
              <a14:hiddenFill xmlns:a14="http://schemas.microsoft.com/office/drawing/2010/main">
                <a:solidFill>
                  <a:srgbClr val="FFFFFF"/>
                </a:solidFill>
              </a14:hiddenFill>
            </a:ext>
          </a:extLst>
        </p:spPr>
      </p:pic>
      <p:pic>
        <p:nvPicPr>
          <p:cNvPr id="53" name="図 52" descr="NE250_KX-UT670_l00_shadow.png"/>
          <p:cNvPicPr>
            <a:picLocks noChangeAspect="1"/>
          </p:cNvPicPr>
          <p:nvPr/>
        </p:nvPicPr>
        <p:blipFill>
          <a:blip r:embed="rId5" cstate="print"/>
          <a:stretch>
            <a:fillRect/>
          </a:stretch>
        </p:blipFill>
        <p:spPr>
          <a:xfrm>
            <a:off x="2206856" y="4378081"/>
            <a:ext cx="504056" cy="707103"/>
          </a:xfrm>
          <a:prstGeom prst="rect">
            <a:avLst/>
          </a:prstGeom>
        </p:spPr>
      </p:pic>
      <p:pic>
        <p:nvPicPr>
          <p:cNvPr id="72" name="図 71" descr="X_KX-NT560B-D.png"/>
          <p:cNvPicPr>
            <a:picLocks noChangeAspect="1"/>
          </p:cNvPicPr>
          <p:nvPr/>
        </p:nvPicPr>
        <p:blipFill>
          <a:blip r:embed="rId6" cstate="print"/>
          <a:stretch>
            <a:fillRect/>
          </a:stretch>
        </p:blipFill>
        <p:spPr>
          <a:xfrm>
            <a:off x="2664304" y="4388346"/>
            <a:ext cx="504056" cy="352840"/>
          </a:xfrm>
          <a:prstGeom prst="rect">
            <a:avLst/>
          </a:prstGeom>
        </p:spPr>
      </p:pic>
      <p:sp>
        <p:nvSpPr>
          <p:cNvPr id="24" name="Line 17"/>
          <p:cNvSpPr>
            <a:spLocks noChangeShapeType="1"/>
          </p:cNvSpPr>
          <p:nvPr/>
        </p:nvSpPr>
        <p:spPr bwMode="auto">
          <a:xfrm flipH="1" flipV="1">
            <a:off x="3863040" y="2242964"/>
            <a:ext cx="10391" cy="2232248"/>
          </a:xfrm>
          <a:prstGeom prst="line">
            <a:avLst/>
          </a:prstGeom>
          <a:noFill/>
          <a:ln w="22225">
            <a:solidFill>
              <a:srgbClr val="F087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graphicFrame>
        <p:nvGraphicFramePr>
          <p:cNvPr id="71" name="表 70"/>
          <p:cNvGraphicFramePr>
            <a:graphicFrameLocks noGrp="1"/>
          </p:cNvGraphicFramePr>
          <p:nvPr/>
        </p:nvGraphicFramePr>
        <p:xfrm>
          <a:off x="417776" y="5305003"/>
          <a:ext cx="8208913" cy="1076325"/>
        </p:xfrm>
        <a:graphic>
          <a:graphicData uri="http://schemas.openxmlformats.org/drawingml/2006/table">
            <a:tbl>
              <a:tblPr/>
              <a:tblGrid>
                <a:gridCol w="720080"/>
                <a:gridCol w="1368152"/>
                <a:gridCol w="1201896"/>
                <a:gridCol w="1296144"/>
                <a:gridCol w="1224136"/>
                <a:gridCol w="1224136"/>
                <a:gridCol w="1174369"/>
              </a:tblGrid>
              <a:tr h="171450">
                <a:tc rowSpan="2" gridSpan="2">
                  <a:txBody>
                    <a:bodyPr/>
                    <a:lstStyle/>
                    <a:p>
                      <a:pPr algn="ctr" rtl="0" fontAlgn="ctr"/>
                      <a:r>
                        <a:rPr lang="en-US" sz="1000" b="1" i="0" u="none" strike="noStrike" dirty="0" smtClean="0">
                          <a:solidFill>
                            <a:srgbClr val="000000"/>
                          </a:solidFill>
                          <a:latin typeface="Arial"/>
                        </a:rPr>
                        <a:t>Types </a:t>
                      </a:r>
                      <a:endParaRPr lang="en-US" sz="10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6F5"/>
                    </a:solidFill>
                  </a:tcPr>
                </a:tc>
                <a:tc rowSpan="2" hMerge="1">
                  <a:txBody>
                    <a:bodyPr/>
                    <a:lstStyle/>
                    <a:p>
                      <a:endParaRPr kumimoji="1" lang="ja-JP" altLang="en-US"/>
                    </a:p>
                  </a:txBody>
                  <a:tcPr/>
                </a:tc>
                <a:tc rowSpan="2">
                  <a:txBody>
                    <a:bodyPr/>
                    <a:lstStyle/>
                    <a:p>
                      <a:pPr algn="ctr" rtl="0" fontAlgn="ctr"/>
                      <a:r>
                        <a:rPr lang="en-US" sz="1000" b="1" i="0" u="none" strike="noStrike" dirty="0" smtClean="0">
                          <a:solidFill>
                            <a:srgbClr val="000000"/>
                          </a:solidFill>
                          <a:latin typeface="Arial"/>
                        </a:rPr>
                        <a:t>Preinstalled </a:t>
                      </a:r>
                      <a:endParaRPr lang="en-US" sz="10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6F5"/>
                    </a:solidFill>
                  </a:tcPr>
                </a:tc>
                <a:tc rowSpan="2">
                  <a:txBody>
                    <a:bodyPr/>
                    <a:lstStyle/>
                    <a:p>
                      <a:pPr algn="ctr" rtl="0" fontAlgn="ctr"/>
                      <a:r>
                        <a:rPr lang="en-US" sz="1000" b="1" i="0" u="none" strike="noStrike" dirty="0">
                          <a:solidFill>
                            <a:srgbClr val="000000"/>
                          </a:solidFill>
                          <a:latin typeface="Arial"/>
                        </a:rPr>
                        <a:t>KX-NS500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6F5"/>
                    </a:solidFill>
                  </a:tcPr>
                </a:tc>
                <a:tc>
                  <a:txBody>
                    <a:bodyPr/>
                    <a:lstStyle/>
                    <a:p>
                      <a:pPr algn="ctr" rtl="0" fontAlgn="ctr"/>
                      <a:r>
                        <a:rPr lang="en-US" sz="1000" b="1" i="0" u="none" strike="noStrike">
                          <a:solidFill>
                            <a:srgbClr val="000000"/>
                          </a:solidFill>
                          <a:latin typeface="Arial"/>
                        </a:rPr>
                        <a:t>With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6F5"/>
                    </a:solidFill>
                  </a:tcPr>
                </a:tc>
                <a:tc>
                  <a:txBody>
                    <a:bodyPr/>
                    <a:lstStyle/>
                    <a:p>
                      <a:pPr algn="ctr" rtl="0" fontAlgn="ctr"/>
                      <a:r>
                        <a:rPr lang="en-US" sz="1000" b="1" i="0" u="none" strike="noStrike">
                          <a:solidFill>
                            <a:srgbClr val="000000"/>
                          </a:solidFill>
                          <a:latin typeface="Arial"/>
                        </a:rPr>
                        <a:t>With 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6F5"/>
                    </a:solidFill>
                  </a:tcPr>
                </a:tc>
                <a:tc>
                  <a:txBody>
                    <a:bodyPr/>
                    <a:lstStyle/>
                    <a:p>
                      <a:pPr algn="ctr" rtl="0" fontAlgn="ctr"/>
                      <a:r>
                        <a:rPr lang="en-US" sz="1000" b="1" i="0" u="none" strike="noStrike" dirty="0">
                          <a:solidFill>
                            <a:srgbClr val="000000"/>
                          </a:solidFill>
                          <a:latin typeface="Arial"/>
                        </a:rPr>
                        <a:t>With 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6F5"/>
                    </a:solidFill>
                  </a:tcPr>
                </a:tc>
              </a:tr>
              <a:tr h="18097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sz="1000" b="1" i="0" u="none" strike="noStrike" dirty="0">
                          <a:solidFill>
                            <a:srgbClr val="000000"/>
                          </a:solidFill>
                          <a:latin typeface="Arial"/>
                        </a:rPr>
                        <a:t>KX-NS520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6F5"/>
                    </a:solidFill>
                  </a:tcPr>
                </a:tc>
                <a:tc>
                  <a:txBody>
                    <a:bodyPr/>
                    <a:lstStyle/>
                    <a:p>
                      <a:pPr algn="ctr" rtl="0" fontAlgn="ctr"/>
                      <a:r>
                        <a:rPr lang="en-US" sz="1000" b="1" i="0" u="none" strike="noStrike" dirty="0">
                          <a:solidFill>
                            <a:srgbClr val="000000"/>
                          </a:solidFill>
                          <a:latin typeface="Arial"/>
                        </a:rPr>
                        <a:t>KX-NS520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6F5"/>
                    </a:solidFill>
                  </a:tcPr>
                </a:tc>
                <a:tc>
                  <a:txBody>
                    <a:bodyPr/>
                    <a:lstStyle/>
                    <a:p>
                      <a:pPr algn="ctr" rtl="0" fontAlgn="ctr"/>
                      <a:r>
                        <a:rPr lang="en-US" sz="1000" b="1" i="0" u="none" strike="noStrike" dirty="0">
                          <a:solidFill>
                            <a:srgbClr val="000000"/>
                          </a:solidFill>
                          <a:latin typeface="Arial"/>
                        </a:rPr>
                        <a:t>KX-NS520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6F5"/>
                    </a:solidFill>
                  </a:tcPr>
                </a:tc>
              </a:tr>
              <a:tr h="180975">
                <a:tc>
                  <a:txBody>
                    <a:bodyPr/>
                    <a:lstStyle/>
                    <a:p>
                      <a:pPr algn="l" rtl="0" fontAlgn="ctr"/>
                      <a:r>
                        <a:rPr lang="en-US" sz="1000" b="1" i="0" u="none" strike="noStrike" dirty="0">
                          <a:solidFill>
                            <a:srgbClr val="000000"/>
                          </a:solidFill>
                          <a:latin typeface="Arial"/>
                        </a:rPr>
                        <a:t>Legacy</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1000" b="1" i="0" u="none" strike="noStrike" dirty="0">
                          <a:solidFill>
                            <a:srgbClr val="000000"/>
                          </a:solidFill>
                          <a:latin typeface="Arial"/>
                        </a:rPr>
                        <a:t>Trunks </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36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latin typeface="Arial"/>
                        </a:rPr>
                        <a:t>66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latin typeface="Arial"/>
                        </a:rPr>
                        <a:t>96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126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lgn="l" rtl="0" fontAlgn="ctr"/>
                      <a:r>
                        <a:rPr lang="ja-JP" altLang="en-US" sz="10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1" i="0" u="none" strike="noStrike" dirty="0">
                          <a:solidFill>
                            <a:srgbClr val="000000"/>
                          </a:solidFill>
                          <a:latin typeface="Arial"/>
                        </a:rPr>
                        <a:t>Extensions </a:t>
                      </a:r>
                      <a:r>
                        <a:rPr lang="en-US" sz="1000" b="1" i="0" u="none" strike="noStrike" dirty="0" smtClean="0">
                          <a:solidFill>
                            <a:srgbClr val="000000"/>
                          </a:solidFill>
                          <a:latin typeface="Arial"/>
                        </a:rPr>
                        <a:t>(</a:t>
                      </a:r>
                      <a:r>
                        <a:rPr lang="en-US" sz="1000" b="1" i="0" u="none" strike="noStrike" dirty="0">
                          <a:solidFill>
                            <a:srgbClr val="000000"/>
                          </a:solidFill>
                          <a:latin typeface="Arial"/>
                        </a:rPr>
                        <a:t>DXDP*) </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34 (40)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a:solidFill>
                            <a:srgbClr val="000000"/>
                          </a:solidFill>
                          <a:latin typeface="Arial"/>
                        </a:rPr>
                        <a:t>66 (80)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98 (120)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130 (160)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lgn="l" rtl="0" fontAlgn="ctr"/>
                      <a:r>
                        <a:rPr lang="en-US" sz="1000" b="1" i="0" u="none" strike="noStrike" dirty="0">
                          <a:solidFill>
                            <a:srgbClr val="000000"/>
                          </a:solidFill>
                          <a:latin typeface="Arial"/>
                        </a:rPr>
                        <a:t>IP</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1000" b="1" i="0" u="none" strike="noStrike" dirty="0">
                          <a:solidFill>
                            <a:srgbClr val="000000"/>
                          </a:solidFill>
                          <a:latin typeface="Arial"/>
                        </a:rPr>
                        <a:t>Trunks </a:t>
                      </a: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N/A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64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64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64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latin typeface="Arial"/>
                        </a:rPr>
                        <a:t>64 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975">
                <a:tc>
                  <a:txBody>
                    <a:bodyPr/>
                    <a:lstStyle/>
                    <a:p>
                      <a:pPr algn="l" rtl="0" fontAlgn="ctr"/>
                      <a:r>
                        <a:rPr lang="ja-JP" altLang="en-US" sz="10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1" i="0" u="none" strike="noStrike" dirty="0" smtClean="0">
                          <a:solidFill>
                            <a:srgbClr val="000000"/>
                          </a:solidFill>
                          <a:latin typeface="Arial"/>
                        </a:rPr>
                        <a:t>Extensions </a:t>
                      </a:r>
                      <a:endParaRPr lang="en-US" sz="1000" b="1" i="0" u="none" strike="noStrike" dirty="0">
                        <a:solidFill>
                          <a:srgbClr val="000000"/>
                        </a:solidFill>
                        <a:latin typeface="Arial"/>
                      </a:endParaRPr>
                    </a:p>
                  </a:txBody>
                  <a:tcPr marL="36000" marR="36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a:solidFill>
                            <a:srgbClr val="000000"/>
                          </a:solidFill>
                          <a:latin typeface="Arial"/>
                        </a:rPr>
                        <a:t>N/A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a:solidFill>
                            <a:srgbClr val="000000"/>
                          </a:solidFill>
                          <a:latin typeface="Arial"/>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a:solidFill>
                            <a:srgbClr val="000000"/>
                          </a:solidFill>
                          <a:latin typeface="Arial"/>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a:solidFill>
                            <a:srgbClr val="000000"/>
                          </a:solidFill>
                          <a:latin typeface="Arial"/>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000" b="0" i="0" u="none" strike="noStrike" dirty="0">
                          <a:solidFill>
                            <a:srgbClr val="000000"/>
                          </a:solidFill>
                          <a:latin typeface="Arial"/>
                        </a:rPr>
                        <a:t>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pSp>
        <p:nvGrpSpPr>
          <p:cNvPr id="73" name="グループ化 72"/>
          <p:cNvGrpSpPr/>
          <p:nvPr/>
        </p:nvGrpSpPr>
        <p:grpSpPr>
          <a:xfrm>
            <a:off x="1187624" y="2819028"/>
            <a:ext cx="772836" cy="648072"/>
            <a:chOff x="2195736" y="2852936"/>
            <a:chExt cx="772836" cy="648072"/>
          </a:xfrm>
        </p:grpSpPr>
        <p:pic>
          <p:nvPicPr>
            <p:cNvPr id="77" name="Picture 2" descr="E:\Panasonic2011\和田さま☆アイコン集\from_dobashi\Trunks_Network\blank.png"/>
            <p:cNvPicPr>
              <a:picLocks noChangeAspect="1" noChangeArrowheads="1"/>
            </p:cNvPicPr>
            <p:nvPr/>
          </p:nvPicPr>
          <p:blipFill>
            <a:blip r:embed="rId3" cstate="print"/>
            <a:srcRect/>
            <a:stretch>
              <a:fillRect/>
            </a:stretch>
          </p:blipFill>
          <p:spPr bwMode="auto">
            <a:xfrm>
              <a:off x="2195736" y="2852936"/>
              <a:ext cx="772836" cy="648072"/>
            </a:xfrm>
            <a:prstGeom prst="rect">
              <a:avLst/>
            </a:prstGeom>
            <a:noFill/>
            <a:ln w="9525">
              <a:noFill/>
              <a:miter lim="800000"/>
              <a:headEnd/>
              <a:tailEnd/>
            </a:ln>
          </p:spPr>
        </p:pic>
        <p:sp>
          <p:nvSpPr>
            <p:cNvPr id="75" name="テキスト ボックス 74"/>
            <p:cNvSpPr txBox="1"/>
            <p:nvPr/>
          </p:nvSpPr>
          <p:spPr>
            <a:xfrm>
              <a:off x="2267744" y="2996952"/>
              <a:ext cx="660069" cy="369332"/>
            </a:xfrm>
            <a:prstGeom prst="rect">
              <a:avLst/>
            </a:prstGeom>
            <a:noFill/>
          </p:spPr>
          <p:txBody>
            <a:bodyPr wrap="square" rtlCol="0" anchor="ctr">
              <a:spAutoFit/>
            </a:bodyPr>
            <a:lstStyle/>
            <a:p>
              <a:pPr algn="ctr"/>
              <a:r>
                <a:rPr lang="en-US" altLang="ja-JP" sz="900" b="1" dirty="0" smtClean="0">
                  <a:ln w="0">
                    <a:solidFill>
                      <a:schemeClr val="bg1">
                        <a:alpha val="50000"/>
                      </a:schemeClr>
                    </a:solidFill>
                  </a:ln>
                  <a:solidFill>
                    <a:srgbClr val="005BAC"/>
                  </a:solidFill>
                  <a:latin typeface="Arial" pitchFamily="34" charset="0"/>
                  <a:cs typeface="Arial" pitchFamily="34" charset="0"/>
                </a:rPr>
                <a:t>PSTN/</a:t>
              </a:r>
            </a:p>
            <a:p>
              <a:pPr algn="ctr"/>
              <a:r>
                <a:rPr kumimoji="1" lang="en-US" altLang="ja-JP" sz="900" b="1" dirty="0" smtClean="0">
                  <a:ln w="0">
                    <a:solidFill>
                      <a:schemeClr val="bg1">
                        <a:alpha val="50000"/>
                      </a:schemeClr>
                    </a:solidFill>
                  </a:ln>
                  <a:solidFill>
                    <a:srgbClr val="005BAC"/>
                  </a:solidFill>
                  <a:latin typeface="Arial" pitchFamily="34" charset="0"/>
                  <a:cs typeface="Arial" pitchFamily="34" charset="0"/>
                </a:rPr>
                <a:t>ISDN</a:t>
              </a:r>
            </a:p>
          </p:txBody>
        </p:sp>
      </p:grpSp>
      <p:pic>
        <p:nvPicPr>
          <p:cNvPr id="65" name="図 64" descr="KX-NS500-F.png"/>
          <p:cNvPicPr>
            <a:picLocks noChangeAspect="1"/>
          </p:cNvPicPr>
          <p:nvPr/>
        </p:nvPicPr>
        <p:blipFill>
          <a:blip r:embed="rId7" cstate="print"/>
          <a:stretch>
            <a:fillRect/>
          </a:stretch>
        </p:blipFill>
        <p:spPr>
          <a:xfrm>
            <a:off x="3149197" y="1900031"/>
            <a:ext cx="1584176" cy="448849"/>
          </a:xfrm>
          <a:prstGeom prst="rect">
            <a:avLst/>
          </a:prstGeom>
        </p:spPr>
      </p:pic>
      <p:sp>
        <p:nvSpPr>
          <p:cNvPr id="25" name="Line 17"/>
          <p:cNvSpPr>
            <a:spLocks noChangeShapeType="1"/>
          </p:cNvSpPr>
          <p:nvPr/>
        </p:nvSpPr>
        <p:spPr bwMode="auto">
          <a:xfrm flipV="1">
            <a:off x="5220072" y="3755132"/>
            <a:ext cx="0" cy="720080"/>
          </a:xfrm>
          <a:prstGeom prst="line">
            <a:avLst/>
          </a:prstGeom>
          <a:noFill/>
          <a:ln w="22225">
            <a:solidFill>
              <a:srgbClr val="41B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29" name="Line 16"/>
          <p:cNvSpPr>
            <a:spLocks noChangeShapeType="1"/>
          </p:cNvSpPr>
          <p:nvPr/>
        </p:nvSpPr>
        <p:spPr bwMode="auto">
          <a:xfrm>
            <a:off x="5220072" y="4115172"/>
            <a:ext cx="1440557" cy="0"/>
          </a:xfrm>
          <a:prstGeom prst="line">
            <a:avLst/>
          </a:prstGeom>
          <a:noFill/>
          <a:ln w="22225">
            <a:solidFill>
              <a:srgbClr val="41B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30" name="Line 17"/>
          <p:cNvSpPr>
            <a:spLocks noChangeShapeType="1"/>
          </p:cNvSpPr>
          <p:nvPr/>
        </p:nvSpPr>
        <p:spPr bwMode="auto">
          <a:xfrm flipV="1">
            <a:off x="6156176" y="4115172"/>
            <a:ext cx="0" cy="360040"/>
          </a:xfrm>
          <a:prstGeom prst="line">
            <a:avLst/>
          </a:prstGeom>
          <a:noFill/>
          <a:ln w="22225">
            <a:solidFill>
              <a:srgbClr val="41B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sp>
        <p:nvSpPr>
          <p:cNvPr id="31" name="Line 17"/>
          <p:cNvSpPr>
            <a:spLocks noChangeShapeType="1"/>
          </p:cNvSpPr>
          <p:nvPr/>
        </p:nvSpPr>
        <p:spPr bwMode="auto">
          <a:xfrm flipV="1">
            <a:off x="5724128" y="4115172"/>
            <a:ext cx="0" cy="360040"/>
          </a:xfrm>
          <a:prstGeom prst="line">
            <a:avLst/>
          </a:prstGeom>
          <a:noFill/>
          <a:ln w="22225">
            <a:solidFill>
              <a:srgbClr val="41B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pic>
        <p:nvPicPr>
          <p:cNvPr id="37" name="Picture 9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1595" y="4378821"/>
            <a:ext cx="582613" cy="423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7" name="Line 17"/>
          <p:cNvSpPr>
            <a:spLocks noChangeShapeType="1"/>
          </p:cNvSpPr>
          <p:nvPr/>
        </p:nvSpPr>
        <p:spPr bwMode="auto">
          <a:xfrm flipV="1">
            <a:off x="6660232" y="4115172"/>
            <a:ext cx="0" cy="360040"/>
          </a:xfrm>
          <a:prstGeom prst="line">
            <a:avLst/>
          </a:prstGeom>
          <a:noFill/>
          <a:ln w="22225">
            <a:solidFill>
              <a:srgbClr val="41B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a:spAutoFit/>
          </a:bodyPr>
          <a:lstStyle/>
          <a:p>
            <a:endParaRPr lang="ja-JP" altLang="en-US"/>
          </a:p>
        </p:txBody>
      </p:sp>
      <p:pic>
        <p:nvPicPr>
          <p:cNvPr id="60" name="図 59" descr="X250_KX-NT546B-D.png"/>
          <p:cNvPicPr>
            <a:picLocks noChangeAspect="1"/>
          </p:cNvPicPr>
          <p:nvPr/>
        </p:nvPicPr>
        <p:blipFill>
          <a:blip r:embed="rId9" cstate="print"/>
          <a:stretch>
            <a:fillRect/>
          </a:stretch>
        </p:blipFill>
        <p:spPr>
          <a:xfrm>
            <a:off x="4932040" y="4384154"/>
            <a:ext cx="504056" cy="350392"/>
          </a:xfrm>
          <a:prstGeom prst="rect">
            <a:avLst/>
          </a:prstGeom>
          <a:ln>
            <a:noFill/>
          </a:ln>
        </p:spPr>
      </p:pic>
      <p:pic>
        <p:nvPicPr>
          <p:cNvPr id="61" name="Picture 2" descr="C:\Users\5167824\Desktop\CE_KX-NT_250820\png\CE_KX-NT551_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6096" y="4384154"/>
            <a:ext cx="432048" cy="358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 name="Picture 96" descr="HGT100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39110" y="4437112"/>
            <a:ext cx="465138" cy="341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4" name="図 73" descr="KX-NS520-F.png"/>
          <p:cNvPicPr>
            <a:picLocks noChangeAspect="1"/>
          </p:cNvPicPr>
          <p:nvPr/>
        </p:nvPicPr>
        <p:blipFill>
          <a:blip r:embed="rId2" cstate="print"/>
          <a:stretch>
            <a:fillRect/>
          </a:stretch>
        </p:blipFill>
        <p:spPr>
          <a:xfrm>
            <a:off x="4427984" y="2832154"/>
            <a:ext cx="1390405" cy="393948"/>
          </a:xfrm>
          <a:prstGeom prst="rect">
            <a:avLst/>
          </a:prstGeom>
        </p:spPr>
      </p:pic>
      <p:pic>
        <p:nvPicPr>
          <p:cNvPr id="78" name="図 77" descr="KX-NS520-F.png"/>
          <p:cNvPicPr>
            <a:picLocks noChangeAspect="1"/>
          </p:cNvPicPr>
          <p:nvPr/>
        </p:nvPicPr>
        <p:blipFill>
          <a:blip r:embed="rId2" cstate="print"/>
          <a:stretch>
            <a:fillRect/>
          </a:stretch>
        </p:blipFill>
        <p:spPr>
          <a:xfrm>
            <a:off x="4427984" y="3251076"/>
            <a:ext cx="1390405" cy="393948"/>
          </a:xfrm>
          <a:prstGeom prst="rect">
            <a:avLst/>
          </a:prstGeom>
        </p:spPr>
      </p:pic>
      <p:sp>
        <p:nvSpPr>
          <p:cNvPr id="79" name="テキスト ボックス 78"/>
          <p:cNvSpPr txBox="1"/>
          <p:nvPr/>
        </p:nvSpPr>
        <p:spPr>
          <a:xfrm>
            <a:off x="1979712" y="147805"/>
            <a:ext cx="1951224" cy="276999"/>
          </a:xfrm>
          <a:prstGeom prst="rect">
            <a:avLst/>
          </a:prstGeom>
          <a:noFill/>
        </p:spPr>
        <p:txBody>
          <a:bodyPr wrap="square" lIns="36000" tIns="0" rIns="36000" bIns="0" rtlCol="0">
            <a:spAutoFit/>
          </a:bodyPr>
          <a:lstStyle/>
          <a:p>
            <a:pPr algn="ctr"/>
            <a:r>
              <a:rPr lang="en-US" altLang="ja-JP" b="1" dirty="0" smtClean="0">
                <a:solidFill>
                  <a:schemeClr val="bg1"/>
                </a:solidFill>
                <a:latin typeface="Calibri" pitchFamily="34" charset="0"/>
              </a:rPr>
              <a:t>- Product Overview</a:t>
            </a:r>
            <a:endParaRPr lang="ja-JP" altLang="en-US" b="1" dirty="0">
              <a:solidFill>
                <a:schemeClr val="bg1"/>
              </a:solidFill>
              <a:latin typeface="Calibri" pitchFamily="34" charset="0"/>
            </a:endParaRPr>
          </a:p>
        </p:txBody>
      </p:sp>
      <p:pic>
        <p:nvPicPr>
          <p:cNvPr id="58" name="Picture 2" descr="C:\Users\5167824\Desktop\KX-NT\png\KX-NT511_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35896" y="4395584"/>
            <a:ext cx="394204" cy="360040"/>
          </a:xfrm>
          <a:prstGeom prst="rect">
            <a:avLst/>
          </a:prstGeom>
          <a:noFill/>
          <a:extLst>
            <a:ext uri="{909E8E84-426E-40DD-AFC4-6F175D3DCCD1}">
              <a14:hiddenFill xmlns:a14="http://schemas.microsoft.com/office/drawing/2010/main">
                <a:solidFill>
                  <a:srgbClr val="FFFFFF"/>
                </a:solidFill>
              </a14:hiddenFill>
            </a:ext>
          </a:extLst>
        </p:spPr>
      </p:pic>
      <p:sp>
        <p:nvSpPr>
          <p:cNvPr id="62" name="Line 84"/>
          <p:cNvSpPr>
            <a:spLocks noChangeShapeType="1"/>
          </p:cNvSpPr>
          <p:nvPr/>
        </p:nvSpPr>
        <p:spPr bwMode="auto">
          <a:xfrm flipH="1">
            <a:off x="1927369" y="3143064"/>
            <a:ext cx="393295" cy="0"/>
          </a:xfrm>
          <a:prstGeom prst="line">
            <a:avLst/>
          </a:prstGeom>
          <a:noFill/>
          <a:ln w="19050">
            <a:solidFill>
              <a:srgbClr val="003065"/>
            </a:solidFill>
            <a:round/>
            <a:headEnd/>
            <a:tailEnd/>
          </a:ln>
        </p:spPr>
        <p:txBody>
          <a:bodyPr/>
          <a:lstStyle/>
          <a:p>
            <a:endParaRPr lang="ja-JP" altLang="en-US" sz="7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IP Phone 'KX-NT5xx Series' </a:t>
            </a:r>
            <a:endParaRPr lang="en-US" altLang="ja-JP" sz="3100" b="1" dirty="0">
              <a:solidFill>
                <a:srgbClr val="003065"/>
              </a:solidFill>
              <a:latin typeface="Calibri" pitchFamily="34" charset="0"/>
            </a:endParaRPr>
          </a:p>
        </p:txBody>
      </p:sp>
      <p:sp>
        <p:nvSpPr>
          <p:cNvPr id="5" name="テキスト ボックス 148"/>
          <p:cNvSpPr txBox="1">
            <a:spLocks noChangeArrowheads="1"/>
          </p:cNvSpPr>
          <p:nvPr/>
        </p:nvSpPr>
        <p:spPr bwMode="auto">
          <a:xfrm>
            <a:off x="252239" y="952500"/>
            <a:ext cx="3173464" cy="307777"/>
          </a:xfrm>
          <a:prstGeom prst="rect">
            <a:avLst/>
          </a:prstGeom>
          <a:noFill/>
          <a:ln w="9525">
            <a:noFill/>
            <a:miter lim="800000"/>
            <a:headEnd/>
            <a:tailEnd/>
          </a:ln>
        </p:spPr>
        <p:txBody>
          <a:bodyPr wrap="square">
            <a:spAutoFit/>
          </a:bodyPr>
          <a:lstStyle/>
          <a:p>
            <a:pPr defTabSz="457200"/>
            <a:r>
              <a:rPr lang="en-GB" altLang="ja-JP" sz="1400" b="1" dirty="0" smtClean="0">
                <a:solidFill>
                  <a:srgbClr val="595757"/>
                </a:solidFill>
                <a:latin typeface="Arial" pitchFamily="34" charset="0"/>
                <a:cs typeface="Arial" pitchFamily="34" charset="0"/>
              </a:rPr>
              <a:t>Specifications</a:t>
            </a:r>
            <a:endParaRPr kumimoji="0" lang="en-GB" altLang="ja-JP" sz="1400" b="1" dirty="0">
              <a:solidFill>
                <a:srgbClr val="595757"/>
              </a:solidFill>
              <a:latin typeface="Arial" pitchFamily="34" charset="0"/>
              <a:cs typeface="Arial" pitchFamily="34" charset="0"/>
            </a:endParaRPr>
          </a:p>
        </p:txBody>
      </p:sp>
      <p:graphicFrame>
        <p:nvGraphicFramePr>
          <p:cNvPr id="7" name="Group 1761"/>
          <p:cNvGraphicFramePr>
            <a:graphicFrameLocks noGrp="1" noChangeAspect="1"/>
          </p:cNvGraphicFramePr>
          <p:nvPr>
            <p:ph sz="half" idx="4294967295"/>
            <p:extLst>
              <p:ext uri="{D42A27DB-BD31-4B8C-83A1-F6EECF244321}">
                <p14:modId xmlns:p14="http://schemas.microsoft.com/office/powerpoint/2010/main" val="302044690"/>
              </p:ext>
            </p:extLst>
          </p:nvPr>
        </p:nvGraphicFramePr>
        <p:xfrm>
          <a:off x="323528" y="1268760"/>
          <a:ext cx="8568952" cy="5076368"/>
        </p:xfrm>
        <a:graphic>
          <a:graphicData uri="http://schemas.openxmlformats.org/drawingml/2006/table">
            <a:tbl>
              <a:tblPr/>
              <a:tblGrid>
                <a:gridCol w="867699"/>
                <a:gridCol w="1411085"/>
                <a:gridCol w="1572542"/>
                <a:gridCol w="1572542"/>
                <a:gridCol w="1572542"/>
                <a:gridCol w="1572542"/>
              </a:tblGrid>
              <a:tr h="252000">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Model Number</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KX-NT551</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41B9B2">
                            <a:tint val="66000"/>
                            <a:satMod val="160000"/>
                          </a:srgbClr>
                        </a:gs>
                        <a:gs pos="50000">
                          <a:srgbClr val="41B9B2">
                            <a:tint val="44500"/>
                            <a:satMod val="160000"/>
                          </a:srgbClr>
                        </a:gs>
                        <a:gs pos="100000">
                          <a:srgbClr val="41B9B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KX-NT553</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41B9B2">
                            <a:tint val="66000"/>
                            <a:satMod val="160000"/>
                          </a:srgbClr>
                        </a:gs>
                        <a:gs pos="50000">
                          <a:srgbClr val="41B9B2">
                            <a:tint val="44500"/>
                            <a:satMod val="160000"/>
                          </a:srgbClr>
                        </a:gs>
                        <a:gs pos="100000">
                          <a:srgbClr val="41B9B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KX-NT556</a:t>
                      </a:r>
                    </a:p>
                  </a:txBody>
                  <a:tcPr marL="91431" marR="91431"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41B9B2">
                            <a:tint val="66000"/>
                            <a:satMod val="160000"/>
                          </a:srgbClr>
                        </a:gs>
                        <a:gs pos="50000">
                          <a:srgbClr val="41B9B2">
                            <a:tint val="44500"/>
                            <a:satMod val="160000"/>
                          </a:srgbClr>
                        </a:gs>
                        <a:gs pos="100000">
                          <a:srgbClr val="41B9B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KX-NT560</a:t>
                      </a:r>
                    </a:p>
                  </a:txBody>
                  <a:tcPr marL="91431" marR="91431"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41B9B2">
                            <a:tint val="66000"/>
                            <a:satMod val="160000"/>
                          </a:srgbClr>
                        </a:gs>
                        <a:gs pos="50000">
                          <a:srgbClr val="41B9B2">
                            <a:tint val="44500"/>
                            <a:satMod val="160000"/>
                          </a:srgbClr>
                        </a:gs>
                        <a:gs pos="100000">
                          <a:srgbClr val="41B9B2">
                            <a:tint val="23500"/>
                            <a:satMod val="160000"/>
                          </a:srgbClr>
                        </a:gs>
                      </a:gsLst>
                      <a:lin ang="0" scaled="1"/>
                      <a:tileRect/>
                    </a:gradFill>
                  </a:tcPr>
                </a:tc>
              </a:tr>
              <a:tr h="90409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kumimoji="1" lang="ja-JP" altLang="en-US" sz="1000" dirty="0">
                        <a:solidFill>
                          <a:schemeClr val="tx1"/>
                        </a:solidFill>
                        <a:latin typeface="Arial" pitchFamily="34" charset="0"/>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kumimoji="1" lang="ja-JP" altLang="en-US" sz="1000" dirty="0">
                        <a:solidFill>
                          <a:schemeClr val="tx1"/>
                        </a:solidFill>
                        <a:latin typeface="Arial" pitchFamily="34" charset="0"/>
                        <a:cs typeface="Arial" pitchFamily="34" charset="0"/>
                      </a:endParaRPr>
                    </a:p>
                  </a:txBody>
                  <a:tcPr marL="91431" marR="91431"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kumimoji="1" lang="ja-JP" altLang="en-US" sz="1000" dirty="0">
                        <a:solidFill>
                          <a:schemeClr val="tx1"/>
                        </a:solidFill>
                        <a:latin typeface="Arial" pitchFamily="34" charset="0"/>
                        <a:cs typeface="Arial" pitchFamily="34" charset="0"/>
                      </a:endParaRPr>
                    </a:p>
                  </a:txBody>
                  <a:tcPr marL="91431" marR="91431"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000">
                <a:tc row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Functions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LCD</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1-Line, Monochrome</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3-Line, Monochrome</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6-Line, Monochrome</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6-Line, Monochrome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Backlight</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Yes</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Speakerphone</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algn="ctr"/>
                      <a:r>
                        <a:rPr kumimoji="1" lang="en-US" altLang="ja-JP" sz="1000" dirty="0" smtClean="0">
                          <a:solidFill>
                            <a:schemeClr val="tx1"/>
                          </a:solidFill>
                          <a:latin typeface="Arial" pitchFamily="34" charset="0"/>
                          <a:cs typeface="Arial" pitchFamily="34" charset="0"/>
                        </a:rPr>
                        <a:t>Yes (Full Duplex)</a:t>
                      </a:r>
                      <a:endParaRPr kumimoji="1" lang="ja-JP" altLang="en-US" sz="1000" dirty="0">
                        <a:solidFill>
                          <a:schemeClr val="tx1"/>
                        </a:solidFill>
                        <a:latin typeface="Arial" pitchFamily="34" charset="0"/>
                        <a:cs typeface="Arial" pitchFamily="34" charset="0"/>
                      </a:endParaRP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solidFill>
                          <a:srgbClr val="FF0000"/>
                        </a:solidFill>
                        <a:latin typeface="+mn-lt"/>
                      </a:endParaRPr>
                    </a:p>
                  </a:txBody>
                  <a:tcPr marL="89992" marR="89992" marT="46780" marB="467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46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FF Button</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8</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2 x 12</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(Self Labelling)</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3 x 12</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(Self Labelling)</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4 x 8</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(Self Labelling)</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46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Bluetooth Headset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ja-JP" sz="1000" b="1" i="0" u="none" strike="noStrike" cap="none" normalizeH="0" baseline="0" noProof="0" dirty="0" smtClean="0">
                          <a:ln>
                            <a:noFill/>
                          </a:ln>
                          <a:solidFill>
                            <a:schemeClr val="tx1"/>
                          </a:solidFill>
                          <a:effectLst/>
                          <a:latin typeface="Arial" pitchFamily="34" charset="0"/>
                          <a:ea typeface="MS PGothic" pitchFamily="50" charset="-128"/>
                          <a:cs typeface="Arial" pitchFamily="34" charset="0"/>
                        </a:rPr>
                        <a:t>Connectability</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Built-in</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464278">
                <a:tc vMerge="1">
                  <a:txBody>
                    <a:bodyPr/>
                    <a:lstStyle/>
                    <a:p>
                      <a:endParaRPr kumimoji="1" lang="ja-JP" altLang="en-US"/>
                    </a:p>
                  </a:txBody>
                  <a:tcPr/>
                </a:tc>
                <a:tc>
                  <a:txBody>
                    <a:bodyPr/>
                    <a:lstStyle/>
                    <a:p>
                      <a:pPr marL="0" marR="0" lvl="0" indent="0" algn="ctr" defTabSz="914400" rtl="0" eaLnBrk="1" fontAlgn="t" latinLnBrk="0" hangingPunct="1">
                        <a:lnSpc>
                          <a:spcPct val="70000"/>
                        </a:lnSpc>
                        <a:spcBef>
                          <a:spcPct val="3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Electronic </a:t>
                      </a:r>
                    </a:p>
                    <a:p>
                      <a:pPr marL="0" marR="0" lvl="0" indent="0" algn="ctr" defTabSz="914400" rtl="0" eaLnBrk="1" fontAlgn="t" latinLnBrk="0" hangingPunct="1">
                        <a:lnSpc>
                          <a:spcPct val="70000"/>
                        </a:lnSpc>
                        <a:spcBef>
                          <a:spcPct val="3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Hook Switch</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Yes</a:t>
                      </a:r>
                      <a:r>
                        <a:rPr kumimoji="1" lang="en-US" altLang="ja-JP" sz="1000" b="0" i="0" u="none" strike="noStrike" cap="none" normalizeH="0" baseline="30000" dirty="0" smtClean="0">
                          <a:ln>
                            <a:noFill/>
                          </a:ln>
                          <a:solidFill>
                            <a:schemeClr val="tx1"/>
                          </a:solidFill>
                          <a:effectLst/>
                          <a:latin typeface="Arial" pitchFamily="34" charset="0"/>
                          <a:ea typeface="MS PGothic" pitchFamily="50" charset="-128"/>
                          <a:cs typeface="Arial" pitchFamily="34" charset="0"/>
                        </a:rPr>
                        <a:t>*1</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Ethernet Port</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2</a:t>
                      </a:r>
                      <a:r>
                        <a:rPr kumimoji="1" lang="ja-JP" altLang="en-US"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 </a:t>
                      </a: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ports (10/100/1000M)</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POE</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 Yes (802.3af compliant)</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Others</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IPv4, DHCP Client, Audio Codec (G.722/G.711/G.729a),</a:t>
                      </a:r>
                      <a:r>
                        <a:rPr kumimoji="1" lang="ja-JP" altLang="en-US"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 </a:t>
                      </a: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Echo Cancellation, Microphone</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20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Options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AC Adaptor</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KX-A239</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Wall Mount Kit</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KX-A432</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KX-A433</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Wired Headset</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RP-TCA400/430</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Others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ja-JP" sz="1000" b="1" i="0" u="none" strike="noStrike" cap="none" normalizeH="0" baseline="0" noProof="0" dirty="0" smtClean="0">
                          <a:ln>
                            <a:noFill/>
                          </a:ln>
                          <a:solidFill>
                            <a:schemeClr val="tx1"/>
                          </a:solidFill>
                          <a:effectLst/>
                          <a:latin typeface="Arial" pitchFamily="34" charset="0"/>
                          <a:ea typeface="MS PGothic" pitchFamily="50" charset="-128"/>
                          <a:cs typeface="Arial" pitchFamily="34" charset="0"/>
                        </a:rPr>
                        <a:t>Colour</a:t>
                      </a: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 Variation</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White, Black</a:t>
                      </a:r>
                    </a:p>
                  </a:txBody>
                  <a:tcPr marL="89992" marR="89992"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pic>
        <p:nvPicPr>
          <p:cNvPr id="9" name="Picture 2" descr="C:\Users\5167824\Desktop\CE_KX-NT_250820\png\CE_KX-NT551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0384" y="1556792"/>
            <a:ext cx="1001536" cy="831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5167824\Desktop\CE_KX-NT_250820\png\CE_KX-NT553_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6245" y="1556792"/>
            <a:ext cx="1211859" cy="868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5167824\Desktop\CE_KX-NT_250820\png\CE_KX-NT556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556792"/>
            <a:ext cx="1211859" cy="8684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80" descr="Letsnote"/>
          <p:cNvSpPr txBox="1">
            <a:spLocks noChangeArrowheads="1"/>
          </p:cNvSpPr>
          <p:nvPr/>
        </p:nvSpPr>
        <p:spPr bwMode="auto">
          <a:xfrm>
            <a:off x="298995" y="6413586"/>
            <a:ext cx="6145213" cy="327782"/>
          </a:xfrm>
          <a:prstGeom prst="rect">
            <a:avLst/>
          </a:prstGeom>
          <a:noFill/>
          <a:ln w="9525" algn="ctr">
            <a:noFill/>
            <a:miter lim="800000"/>
            <a:headEnd/>
            <a:tailEnd/>
          </a:ln>
        </p:spPr>
        <p:txBody>
          <a:bodyPr wrap="square">
            <a:spAutoFit/>
          </a:bodyPr>
          <a:lstStyle/>
          <a:p>
            <a:pPr algn="l" fontAlgn="t">
              <a:lnSpc>
                <a:spcPct val="70000"/>
              </a:lnSpc>
              <a:spcBef>
                <a:spcPct val="30000"/>
              </a:spcBef>
            </a:pPr>
            <a:r>
              <a:rPr lang="en-US" altLang="ja-JP" sz="900" dirty="0">
                <a:solidFill>
                  <a:srgbClr val="595757"/>
                </a:solidFill>
                <a:latin typeface="Arial" pitchFamily="34" charset="0"/>
                <a:cs typeface="Arial" pitchFamily="34" charset="0"/>
              </a:rPr>
              <a:t>*</a:t>
            </a:r>
            <a:r>
              <a:rPr lang="en-US" altLang="ja-JP" sz="900" b="0" dirty="0" smtClean="0">
                <a:solidFill>
                  <a:srgbClr val="595757"/>
                </a:solidFill>
                <a:latin typeface="Arial" pitchFamily="34" charset="0"/>
                <a:cs typeface="Arial" pitchFamily="34" charset="0"/>
              </a:rPr>
              <a:t>1: Only </a:t>
            </a:r>
            <a:r>
              <a:rPr lang="en-US" altLang="ja-JP" sz="900" b="0" dirty="0">
                <a:solidFill>
                  <a:srgbClr val="595757"/>
                </a:solidFill>
                <a:latin typeface="Arial" pitchFamily="34" charset="0"/>
                <a:cs typeface="Arial" pitchFamily="34" charset="0"/>
              </a:rPr>
              <a:t>a Φ3.5mm pin jack is </a:t>
            </a:r>
            <a:r>
              <a:rPr lang="en-US" altLang="ja-JP" sz="900" b="0" dirty="0" smtClean="0">
                <a:solidFill>
                  <a:srgbClr val="595757"/>
                </a:solidFill>
                <a:latin typeface="Arial" pitchFamily="34" charset="0"/>
                <a:cs typeface="Arial" pitchFamily="34" charset="0"/>
              </a:rPr>
              <a:t>connectable.</a:t>
            </a:r>
          </a:p>
          <a:p>
            <a:pPr fontAlgn="t">
              <a:lnSpc>
                <a:spcPct val="70000"/>
              </a:lnSpc>
              <a:spcBef>
                <a:spcPct val="30000"/>
              </a:spcBef>
            </a:pPr>
            <a:r>
              <a:rPr lang="en-US" altLang="ja-JP" sz="900" dirty="0" smtClean="0">
                <a:solidFill>
                  <a:srgbClr val="595757"/>
                </a:solidFill>
                <a:latin typeface="Arial" pitchFamily="34" charset="0"/>
                <a:cs typeface="Arial" pitchFamily="34" charset="0"/>
              </a:rPr>
              <a:t>Note: Some operations may vary depending on the type of telephone being used.</a:t>
            </a:r>
            <a:endParaRPr lang="en-US" altLang="ja-JP" sz="900" b="0" dirty="0">
              <a:solidFill>
                <a:srgbClr val="595757"/>
              </a:solidFill>
              <a:latin typeface="Arial" pitchFamily="34" charset="0"/>
              <a:cs typeface="Arial" pitchFamily="34" charset="0"/>
            </a:endParaRPr>
          </a:p>
        </p:txBody>
      </p:sp>
      <p:sp>
        <p:nvSpPr>
          <p:cNvPr id="14" name="テキスト ボックス 13"/>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61</a:t>
            </a:r>
            <a:endParaRPr kumimoji="1" lang="ja-JP" altLang="en-US" sz="1300" dirty="0">
              <a:solidFill>
                <a:srgbClr val="595757"/>
              </a:solidFill>
              <a:latin typeface="Calibri" pitchFamily="34" charset="0"/>
            </a:endParaRPr>
          </a:p>
        </p:txBody>
      </p:sp>
      <p:pic>
        <p:nvPicPr>
          <p:cNvPr id="16" name="図 15" descr="X_KX-NT560B-D.png"/>
          <p:cNvPicPr>
            <a:picLocks noChangeAspect="1"/>
          </p:cNvPicPr>
          <p:nvPr/>
        </p:nvPicPr>
        <p:blipFill>
          <a:blip r:embed="rId5" cstate="print"/>
          <a:stretch>
            <a:fillRect/>
          </a:stretch>
        </p:blipFill>
        <p:spPr>
          <a:xfrm>
            <a:off x="7452320" y="1563993"/>
            <a:ext cx="1224135" cy="856895"/>
          </a:xfrm>
          <a:prstGeom prst="rect">
            <a:avLst/>
          </a:prstGeom>
        </p:spPr>
      </p:pic>
      <p:sp>
        <p:nvSpPr>
          <p:cNvPr id="17" name="テキスト ボックス 16"/>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IP Phone 'KX-NT5xx Series' </a:t>
            </a:r>
            <a:endParaRPr lang="en-US" altLang="ja-JP" sz="3100" b="1" dirty="0">
              <a:solidFill>
                <a:srgbClr val="003065"/>
              </a:solidFill>
              <a:latin typeface="Calibri" pitchFamily="34" charset="0"/>
            </a:endParaRPr>
          </a:p>
        </p:txBody>
      </p:sp>
      <p:sp>
        <p:nvSpPr>
          <p:cNvPr id="7" name="テキスト ボックス 148"/>
          <p:cNvSpPr txBox="1">
            <a:spLocks noChangeArrowheads="1"/>
          </p:cNvSpPr>
          <p:nvPr/>
        </p:nvSpPr>
        <p:spPr bwMode="auto">
          <a:xfrm>
            <a:off x="252239" y="952500"/>
            <a:ext cx="3173464" cy="307777"/>
          </a:xfrm>
          <a:prstGeom prst="rect">
            <a:avLst/>
          </a:prstGeom>
          <a:noFill/>
          <a:ln w="9525">
            <a:noFill/>
            <a:miter lim="800000"/>
            <a:headEnd/>
            <a:tailEnd/>
          </a:ln>
        </p:spPr>
        <p:txBody>
          <a:bodyPr wrap="square">
            <a:spAutoFit/>
          </a:bodyPr>
          <a:lstStyle/>
          <a:p>
            <a:pPr defTabSz="457200"/>
            <a:r>
              <a:rPr lang="en-US" altLang="ja-JP" sz="1400" b="1" dirty="0" smtClean="0">
                <a:solidFill>
                  <a:srgbClr val="595757"/>
                </a:solidFill>
                <a:latin typeface="Arial" pitchFamily="34" charset="0"/>
                <a:cs typeface="Arial" pitchFamily="34" charset="0"/>
              </a:rPr>
              <a:t>Specifications</a:t>
            </a:r>
            <a:endParaRPr kumimoji="0" lang="en-US" altLang="ja-JP" sz="1400" b="1" dirty="0">
              <a:solidFill>
                <a:srgbClr val="595757"/>
              </a:solidFill>
              <a:latin typeface="Arial" pitchFamily="34" charset="0"/>
              <a:cs typeface="Arial" pitchFamily="34" charset="0"/>
            </a:endParaRPr>
          </a:p>
        </p:txBody>
      </p:sp>
      <p:graphicFrame>
        <p:nvGraphicFramePr>
          <p:cNvPr id="8" name="Group 1761"/>
          <p:cNvGraphicFramePr>
            <a:graphicFrameLocks noGrp="1"/>
          </p:cNvGraphicFramePr>
          <p:nvPr>
            <p:ph sz="half" idx="4294967295"/>
            <p:extLst>
              <p:ext uri="{D42A27DB-BD31-4B8C-83A1-F6EECF244321}">
                <p14:modId xmlns:p14="http://schemas.microsoft.com/office/powerpoint/2010/main" val="1203266989"/>
              </p:ext>
            </p:extLst>
          </p:nvPr>
        </p:nvGraphicFramePr>
        <p:xfrm>
          <a:off x="323528" y="1268760"/>
          <a:ext cx="8568952" cy="4922706"/>
        </p:xfrm>
        <a:graphic>
          <a:graphicData uri="http://schemas.openxmlformats.org/drawingml/2006/table">
            <a:tbl>
              <a:tblPr/>
              <a:tblGrid>
                <a:gridCol w="792088"/>
                <a:gridCol w="1224136"/>
                <a:gridCol w="1656184"/>
                <a:gridCol w="1656184"/>
                <a:gridCol w="1584176"/>
                <a:gridCol w="1656184"/>
              </a:tblGrid>
              <a:tr h="252000">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Model Number</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KX-NT511A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41B9B2">
                            <a:tint val="66000"/>
                            <a:satMod val="160000"/>
                          </a:srgbClr>
                        </a:gs>
                        <a:gs pos="50000">
                          <a:srgbClr val="41B9B2">
                            <a:tint val="44500"/>
                            <a:satMod val="160000"/>
                          </a:srgbClr>
                        </a:gs>
                        <a:gs pos="100000">
                          <a:srgbClr val="41B9B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KX-NT511P</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41B9B2">
                            <a:tint val="66000"/>
                            <a:satMod val="160000"/>
                          </a:srgbClr>
                        </a:gs>
                        <a:gs pos="50000">
                          <a:srgbClr val="41B9B2">
                            <a:tint val="44500"/>
                            <a:satMod val="160000"/>
                          </a:srgbClr>
                        </a:gs>
                        <a:gs pos="100000">
                          <a:srgbClr val="41B9B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KX-NT543</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41B9B2">
                            <a:tint val="66000"/>
                            <a:satMod val="160000"/>
                          </a:srgbClr>
                        </a:gs>
                        <a:gs pos="50000">
                          <a:srgbClr val="41B9B2">
                            <a:tint val="44500"/>
                            <a:satMod val="160000"/>
                          </a:srgbClr>
                        </a:gs>
                        <a:gs pos="100000">
                          <a:srgbClr val="41B9B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KX-NT546</a:t>
                      </a:r>
                    </a:p>
                  </a:txBody>
                  <a:tcPr marL="91431" marR="91431"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41B9B2">
                            <a:tint val="66000"/>
                            <a:satMod val="160000"/>
                          </a:srgbClr>
                        </a:gs>
                        <a:gs pos="50000">
                          <a:srgbClr val="41B9B2">
                            <a:tint val="44500"/>
                            <a:satMod val="160000"/>
                          </a:srgbClr>
                        </a:gs>
                        <a:gs pos="100000">
                          <a:srgbClr val="41B9B2">
                            <a:tint val="23500"/>
                            <a:satMod val="160000"/>
                          </a:srgbClr>
                        </a:gs>
                      </a:gsLst>
                      <a:lin ang="0" scaled="1"/>
                      <a:tileRect/>
                    </a:gradFill>
                  </a:tcPr>
                </a:tc>
              </a:tr>
              <a:tr h="849466">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kumimoji="1" lang="ja-JP" altLang="en-US"/>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kumimoji="1" lang="ja-JP" altLang="en-US"/>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kumimoji="1" lang="ja-JP" altLang="en-US" sz="1000" dirty="0">
                        <a:latin typeface="Arial" pitchFamily="34" charset="0"/>
                        <a:cs typeface="Arial" pitchFamily="34" charset="0"/>
                      </a:endParaRPr>
                    </a:p>
                  </a:txBody>
                  <a:tcPr marL="91431" marR="91431"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000">
                <a:tc row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Functions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LCD</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1-Line, Monochrome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3-Line, Monochrome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6-Line, Monochrome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Backlight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Yes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dirty="0"/>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Speakerphone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2">
                  <a:txBody>
                    <a:bodyPr/>
                    <a:lstStyle/>
                    <a:p>
                      <a:pPr algn="ctr"/>
                      <a:r>
                        <a:rPr kumimoji="1" lang="en-US" altLang="ja-JP" sz="1000" dirty="0" smtClean="0">
                          <a:solidFill>
                            <a:schemeClr val="tx1"/>
                          </a:solidFill>
                          <a:latin typeface="Arial" pitchFamily="34" charset="0"/>
                          <a:cs typeface="Arial" pitchFamily="34" charset="0"/>
                        </a:rPr>
                        <a:t>Yes (Full Duplex)</a:t>
                      </a:r>
                      <a:endParaRPr kumimoji="1" lang="ja-JP" altLang="en-US" sz="1000" dirty="0">
                        <a:solidFill>
                          <a:schemeClr val="tx1"/>
                        </a:solidFill>
                        <a:latin typeface="Arial" pitchFamily="34" charset="0"/>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gridSpan="2">
                  <a:txBody>
                    <a:bodyPr/>
                    <a:lstStyle/>
                    <a:p>
                      <a:pPr algn="ctr"/>
                      <a:r>
                        <a:rPr kumimoji="1" lang="en-US" altLang="ja-JP" sz="1000" dirty="0" smtClean="0">
                          <a:solidFill>
                            <a:schemeClr val="tx1"/>
                          </a:solidFill>
                          <a:latin typeface="Arial" pitchFamily="34" charset="0"/>
                          <a:cs typeface="Arial" pitchFamily="34" charset="0"/>
                        </a:rPr>
                        <a:t>Yes</a:t>
                      </a:r>
                      <a:endParaRPr kumimoji="1" lang="ja-JP" altLang="en-US" sz="1000" dirty="0">
                        <a:solidFill>
                          <a:schemeClr val="tx1"/>
                        </a:solidFill>
                        <a:latin typeface="Arial" pitchFamily="34" charset="0"/>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algn="ctr"/>
                      <a:endParaRPr kumimoji="1" lang="ja-JP" altLang="en-US" sz="1100" dirty="0">
                        <a:latin typeface="+mn-lt"/>
                      </a:endParaRPr>
                    </a:p>
                  </a:txBody>
                  <a:tcPr marL="89992" marR="89992" marT="46780" marB="467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FF Button</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3</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24</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smtClean="0">
                        <a:ln>
                          <a:noFill/>
                        </a:ln>
                        <a:solidFill>
                          <a:srgbClr val="FF0000"/>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46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Bluetooth Headset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ja-JP" sz="1000" b="1" i="0" u="none" strike="noStrike" cap="none" normalizeH="0" baseline="0" noProof="0" dirty="0" smtClean="0">
                          <a:ln>
                            <a:noFill/>
                          </a:ln>
                          <a:solidFill>
                            <a:schemeClr val="tx1"/>
                          </a:solidFill>
                          <a:effectLst/>
                          <a:latin typeface="Arial" pitchFamily="34" charset="0"/>
                          <a:ea typeface="MS PGothic" pitchFamily="50" charset="-128"/>
                          <a:cs typeface="Arial" pitchFamily="34" charset="0"/>
                        </a:rPr>
                        <a:t>Connectability</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468000">
                <a:tc vMerge="1">
                  <a:txBody>
                    <a:bodyPr/>
                    <a:lstStyle/>
                    <a:p>
                      <a:endParaRPr kumimoji="1" lang="ja-JP" altLang="en-US"/>
                    </a:p>
                  </a:txBody>
                  <a:tcPr/>
                </a:tc>
                <a:tc>
                  <a:txBody>
                    <a:bodyPr/>
                    <a:lstStyle/>
                    <a:p>
                      <a:pPr marL="0" marR="0" lvl="0" indent="0" algn="ctr" defTabSz="914400" rtl="0" eaLnBrk="1" fontAlgn="t" latinLnBrk="0" hangingPunct="1">
                        <a:lnSpc>
                          <a:spcPct val="70000"/>
                        </a:lnSpc>
                        <a:spcBef>
                          <a:spcPct val="3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Electronic </a:t>
                      </a:r>
                    </a:p>
                    <a:p>
                      <a:pPr marL="0" marR="0" lvl="0" indent="0" algn="ctr" defTabSz="914400" rtl="0" eaLnBrk="1" fontAlgn="t" latinLnBrk="0" hangingPunct="1">
                        <a:lnSpc>
                          <a:spcPct val="70000"/>
                        </a:lnSpc>
                        <a:spcBef>
                          <a:spcPct val="3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Hook Switch</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Yes</a:t>
                      </a:r>
                      <a:r>
                        <a:rPr kumimoji="1" lang="en-US" altLang="ja-JP" sz="1000" b="0" i="0" u="none" strike="noStrike" cap="none" normalizeH="0" baseline="30000" dirty="0" smtClean="0">
                          <a:ln>
                            <a:noFill/>
                          </a:ln>
                          <a:solidFill>
                            <a:schemeClr val="tx1"/>
                          </a:solidFill>
                          <a:effectLst/>
                          <a:latin typeface="Arial" pitchFamily="34" charset="0"/>
                          <a:ea typeface="MS PGothic" pitchFamily="50" charset="-128"/>
                          <a:cs typeface="Arial" pitchFamily="34" charset="0"/>
                        </a:rPr>
                        <a:t>*1</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Ethernet Port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2</a:t>
                      </a:r>
                      <a:r>
                        <a:rPr kumimoji="1" lang="ja-JP" altLang="en-US"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 </a:t>
                      </a: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ports (10/100M)</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cap="none" normalizeH="0" baseline="0" dirty="0" smtClean="0">
                        <a:ln>
                          <a:noFill/>
                        </a:ln>
                        <a:solidFill>
                          <a:schemeClr val="tx1"/>
                        </a:solidFill>
                        <a:effectLst/>
                        <a:latin typeface="+mn-lt"/>
                        <a:ea typeface="MS PGothic" pitchFamily="50" charset="-128"/>
                        <a:cs typeface="Arial" pitchFamily="34" charset="0"/>
                      </a:endParaRPr>
                    </a:p>
                  </a:txBody>
                  <a:tcPr marL="89992" marR="89992" marT="46780" marB="467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PoE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Yes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 Yes (802.3af compliant)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Others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IPv4, DHCP Client, Audio Codec (G.722/G.711/G.729a), Echo Cancellation, Microphone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20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Options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AC Adaptor</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Attached</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r>
                        <a:rPr kumimoji="1" lang="en-US" altLang="ja-JP" sz="1000" b="0" i="0" u="none" strike="noStrike" cap="none" normalizeH="0" baseline="30000" dirty="0" smtClean="0">
                          <a:ln>
                            <a:noFill/>
                          </a:ln>
                          <a:solidFill>
                            <a:schemeClr val="tx1"/>
                          </a:solidFill>
                          <a:effectLst/>
                          <a:latin typeface="Arial" pitchFamily="34" charset="0"/>
                          <a:ea typeface="MS PGothic" pitchFamily="50" charset="-128"/>
                          <a:cs typeface="Arial" pitchFamily="34" charset="0"/>
                        </a:rPr>
                        <a:t>*2</a:t>
                      </a:r>
                      <a:endPar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KX-A239</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Wall Mount Kit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Built-in</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KX-A433</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Wired Headset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RP-TCA400/430</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Others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Colour Variation</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E3DC"/>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White, Black</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pic>
        <p:nvPicPr>
          <p:cNvPr id="9" name="Picture 2" descr="C:\Users\5167824\Desktop\KX-NT\png\KX-NT511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535276"/>
            <a:ext cx="910487" cy="8315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80" descr="Letsnote"/>
          <p:cNvSpPr txBox="1">
            <a:spLocks noChangeArrowheads="1"/>
          </p:cNvSpPr>
          <p:nvPr/>
        </p:nvSpPr>
        <p:spPr bwMode="auto">
          <a:xfrm>
            <a:off x="226987" y="6248054"/>
            <a:ext cx="6145213" cy="466281"/>
          </a:xfrm>
          <a:prstGeom prst="rect">
            <a:avLst/>
          </a:prstGeom>
          <a:noFill/>
          <a:ln w="9525" algn="ctr">
            <a:noFill/>
            <a:miter lim="800000"/>
            <a:headEnd/>
            <a:tailEnd/>
          </a:ln>
        </p:spPr>
        <p:txBody>
          <a:bodyPr>
            <a:spAutoFit/>
          </a:bodyPr>
          <a:lstStyle/>
          <a:p>
            <a:pPr algn="l" fontAlgn="t">
              <a:lnSpc>
                <a:spcPct val="70000"/>
              </a:lnSpc>
              <a:spcBef>
                <a:spcPct val="30000"/>
              </a:spcBef>
            </a:pPr>
            <a:r>
              <a:rPr lang="en-US" altLang="ja-JP" sz="900" dirty="0">
                <a:solidFill>
                  <a:srgbClr val="595757"/>
                </a:solidFill>
                <a:latin typeface="Arial" pitchFamily="34" charset="0"/>
                <a:cs typeface="Arial" pitchFamily="34" charset="0"/>
              </a:rPr>
              <a:t>*</a:t>
            </a:r>
            <a:r>
              <a:rPr lang="en-US" altLang="ja-JP" sz="900" b="0" dirty="0" smtClean="0">
                <a:solidFill>
                  <a:srgbClr val="595757"/>
                </a:solidFill>
                <a:latin typeface="Arial" pitchFamily="34" charset="0"/>
                <a:cs typeface="Arial" pitchFamily="34" charset="0"/>
              </a:rPr>
              <a:t>1: Only </a:t>
            </a:r>
            <a:r>
              <a:rPr lang="en-US" altLang="ja-JP" sz="900" b="0" dirty="0">
                <a:solidFill>
                  <a:srgbClr val="595757"/>
                </a:solidFill>
                <a:latin typeface="Arial" pitchFamily="34" charset="0"/>
                <a:cs typeface="Arial" pitchFamily="34" charset="0"/>
              </a:rPr>
              <a:t>a Φ3.5mm pin jack is </a:t>
            </a:r>
            <a:r>
              <a:rPr lang="en-US" altLang="ja-JP" sz="900" b="0" dirty="0" smtClean="0">
                <a:solidFill>
                  <a:srgbClr val="595757"/>
                </a:solidFill>
                <a:latin typeface="Arial" pitchFamily="34" charset="0"/>
                <a:cs typeface="Arial" pitchFamily="34" charset="0"/>
              </a:rPr>
              <a:t>connectable.</a:t>
            </a:r>
          </a:p>
          <a:p>
            <a:pPr algn="l" fontAlgn="t">
              <a:lnSpc>
                <a:spcPct val="70000"/>
              </a:lnSpc>
              <a:spcBef>
                <a:spcPct val="30000"/>
              </a:spcBef>
            </a:pPr>
            <a:r>
              <a:rPr lang="en-US" altLang="ja-JP" sz="900" dirty="0" smtClean="0">
                <a:solidFill>
                  <a:srgbClr val="595757"/>
                </a:solidFill>
                <a:latin typeface="Arial" pitchFamily="34" charset="0"/>
                <a:cs typeface="Arial" pitchFamily="34" charset="0"/>
              </a:rPr>
              <a:t>*2: Service parts</a:t>
            </a:r>
            <a:endParaRPr lang="en-US" altLang="ja-JP" sz="900" b="0" dirty="0" smtClean="0">
              <a:solidFill>
                <a:srgbClr val="595757"/>
              </a:solidFill>
              <a:latin typeface="Arial" pitchFamily="34" charset="0"/>
              <a:cs typeface="Arial" pitchFamily="34" charset="0"/>
            </a:endParaRPr>
          </a:p>
          <a:p>
            <a:pPr fontAlgn="t">
              <a:lnSpc>
                <a:spcPct val="70000"/>
              </a:lnSpc>
              <a:spcBef>
                <a:spcPct val="30000"/>
              </a:spcBef>
            </a:pPr>
            <a:r>
              <a:rPr lang="en-US" altLang="ja-JP" sz="900" dirty="0" smtClean="0">
                <a:solidFill>
                  <a:srgbClr val="595757"/>
                </a:solidFill>
                <a:latin typeface="Arial" pitchFamily="34" charset="0"/>
                <a:cs typeface="Arial" pitchFamily="34" charset="0"/>
              </a:rPr>
              <a:t>Note: Some operations may vary depending on the type of telephone being used.</a:t>
            </a:r>
            <a:endParaRPr lang="ja-JP" altLang="en-US" sz="900" dirty="0" smtClean="0">
              <a:solidFill>
                <a:srgbClr val="595757"/>
              </a:solidFill>
              <a:latin typeface="Arial" pitchFamily="34" charset="0"/>
              <a:cs typeface="Arial" pitchFamily="34" charset="0"/>
            </a:endParaRPr>
          </a:p>
        </p:txBody>
      </p:sp>
      <p:pic>
        <p:nvPicPr>
          <p:cNvPr id="13" name="図 12" descr="X250_KX-NT546B-D.png"/>
          <p:cNvPicPr>
            <a:picLocks noChangeAspect="1"/>
          </p:cNvPicPr>
          <p:nvPr/>
        </p:nvPicPr>
        <p:blipFill>
          <a:blip r:embed="rId3" cstate="print"/>
          <a:stretch>
            <a:fillRect/>
          </a:stretch>
        </p:blipFill>
        <p:spPr>
          <a:xfrm>
            <a:off x="7452320" y="1556792"/>
            <a:ext cx="1152128" cy="800897"/>
          </a:xfrm>
          <a:prstGeom prst="rect">
            <a:avLst/>
          </a:prstGeom>
        </p:spPr>
      </p:pic>
      <p:pic>
        <p:nvPicPr>
          <p:cNvPr id="14" name="図 13" descr="NE-KX-NT543B_D_0913.png"/>
          <p:cNvPicPr>
            <a:picLocks noChangeAspect="1"/>
          </p:cNvPicPr>
          <p:nvPr/>
        </p:nvPicPr>
        <p:blipFill>
          <a:blip r:embed="rId4" cstate="print"/>
          <a:stretch>
            <a:fillRect/>
          </a:stretch>
        </p:blipFill>
        <p:spPr>
          <a:xfrm>
            <a:off x="5868144" y="1556792"/>
            <a:ext cx="1152128" cy="800897"/>
          </a:xfrm>
          <a:prstGeom prst="rect">
            <a:avLst/>
          </a:prstGeom>
        </p:spPr>
      </p:pic>
      <p:sp>
        <p:nvSpPr>
          <p:cNvPr id="15" name="テキスト ボックス 1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62</a:t>
            </a:r>
            <a:endParaRPr kumimoji="1" lang="ja-JP" altLang="en-US" sz="1300" dirty="0">
              <a:solidFill>
                <a:srgbClr val="595757"/>
              </a:solidFill>
              <a:latin typeface="Calibri" pitchFamily="34" charset="0"/>
            </a:endParaRPr>
          </a:p>
        </p:txBody>
      </p:sp>
      <p:sp>
        <p:nvSpPr>
          <p:cNvPr id="11" name="テキスト ボックス 10"/>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pic>
        <p:nvPicPr>
          <p:cNvPr id="16" name="Picture 2" descr="C:\Users\5167824\Desktop\KX-NT\png\KX-NT511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9585" y="1535276"/>
            <a:ext cx="910487" cy="831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Digital </a:t>
            </a:r>
            <a:r>
              <a:rPr lang="en-US" altLang="ja-JP" sz="3100" b="1" dirty="0" smtClean="0">
                <a:solidFill>
                  <a:srgbClr val="003065"/>
                </a:solidFill>
                <a:latin typeface="Calibri" pitchFamily="34" charset="0"/>
                <a:cs typeface="Arial" pitchFamily="34" charset="0"/>
              </a:rPr>
              <a:t>Phone </a:t>
            </a:r>
            <a:r>
              <a:rPr lang="en-US" altLang="ja-JP" sz="3100" b="1" dirty="0" smtClean="0">
                <a:solidFill>
                  <a:srgbClr val="003065"/>
                </a:solidFill>
                <a:latin typeface="Calibri" pitchFamily="34" charset="0"/>
              </a:rPr>
              <a:t>'KX-DT5xx Series' </a:t>
            </a:r>
            <a:endParaRPr lang="en-US" altLang="ja-JP" sz="3100" b="1" dirty="0">
              <a:solidFill>
                <a:srgbClr val="003065"/>
              </a:solidFill>
              <a:latin typeface="Calibri" pitchFamily="34" charset="0"/>
            </a:endParaRPr>
          </a:p>
        </p:txBody>
      </p:sp>
      <p:sp>
        <p:nvSpPr>
          <p:cNvPr id="8" name="Text Box 20"/>
          <p:cNvSpPr txBox="1">
            <a:spLocks noChangeArrowheads="1"/>
          </p:cNvSpPr>
          <p:nvPr/>
        </p:nvSpPr>
        <p:spPr bwMode="auto">
          <a:xfrm>
            <a:off x="251520" y="1556792"/>
            <a:ext cx="2448272" cy="276999"/>
          </a:xfrm>
          <a:prstGeom prst="rect">
            <a:avLst/>
          </a:prstGeom>
          <a:noFill/>
          <a:ln w="9525">
            <a:noFill/>
            <a:miter lim="800000"/>
            <a:headEnd/>
            <a:tailEnd/>
          </a:ln>
        </p:spPr>
        <p:txBody>
          <a:bodyPr wrap="square">
            <a:spAutoFit/>
          </a:bodyPr>
          <a:lstStyle/>
          <a:p>
            <a:pPr>
              <a:spcBef>
                <a:spcPct val="50000"/>
              </a:spcBef>
            </a:pPr>
            <a:r>
              <a:rPr lang="en-US" altLang="ja-JP" sz="1200" b="1" dirty="0" smtClean="0">
                <a:solidFill>
                  <a:srgbClr val="003065"/>
                </a:solidFill>
                <a:latin typeface="Arial" pitchFamily="34" charset="0"/>
                <a:ea typeface="HGP創英角ｺﾞｼｯｸUB" pitchFamily="50" charset="-128"/>
                <a:cs typeface="Arial" pitchFamily="34" charset="0"/>
              </a:rPr>
              <a:t>KX-DT546 with KX-DT590</a:t>
            </a:r>
            <a:endParaRPr lang="en-US" altLang="ja-JP" sz="1200" b="1" dirty="0">
              <a:solidFill>
                <a:srgbClr val="003065"/>
              </a:solidFill>
              <a:latin typeface="Arial" pitchFamily="34" charset="0"/>
              <a:ea typeface="HGP創英角ｺﾞｼｯｸUB" pitchFamily="50" charset="-128"/>
              <a:cs typeface="Arial" pitchFamily="34" charset="0"/>
            </a:endParaRPr>
          </a:p>
        </p:txBody>
      </p:sp>
      <p:sp>
        <p:nvSpPr>
          <p:cNvPr id="9" name="正方形/長方形 40"/>
          <p:cNvSpPr>
            <a:spLocks noChangeArrowheads="1"/>
          </p:cNvSpPr>
          <p:nvPr/>
        </p:nvSpPr>
        <p:spPr bwMode="auto">
          <a:xfrm>
            <a:off x="274093" y="1821885"/>
            <a:ext cx="2713731" cy="1031051"/>
          </a:xfrm>
          <a:prstGeom prst="rect">
            <a:avLst/>
          </a:prstGeom>
          <a:noFill/>
          <a:ln w="9525">
            <a:noFill/>
            <a:miter lim="800000"/>
            <a:headEnd/>
            <a:tailEnd/>
          </a:ln>
        </p:spPr>
        <p:txBody>
          <a:bodyPr wrap="square">
            <a:spAutoFit/>
          </a:bodyPr>
          <a:lstStyle/>
          <a:p>
            <a:pPr algn="l">
              <a:lnSpc>
                <a:spcPct val="85000"/>
              </a:lnSpc>
              <a:spcBef>
                <a:spcPct val="20000"/>
              </a:spcBef>
            </a:pPr>
            <a:r>
              <a:rPr lang="en-US" altLang="ja-JP" sz="1000" b="0" dirty="0">
                <a:latin typeface="Arial" pitchFamily="34" charset="0"/>
                <a:ea typeface="HGP創英角ｺﾞｼｯｸUB" pitchFamily="50" charset="-128"/>
                <a:cs typeface="Arial" pitchFamily="34" charset="0"/>
              </a:rPr>
              <a:t>- </a:t>
            </a:r>
            <a:r>
              <a:rPr lang="en-US" altLang="ja-JP" sz="1000" b="0" dirty="0" smtClean="0">
                <a:latin typeface="Arial" pitchFamily="34" charset="0"/>
                <a:ea typeface="HGP創英角ｺﾞｼｯｸUB" pitchFamily="50" charset="-128"/>
                <a:cs typeface="Arial" pitchFamily="34" charset="0"/>
              </a:rPr>
              <a:t>6-Line Backlight LCD Display</a:t>
            </a:r>
            <a:endParaRPr lang="en-US" altLang="ja-JP" sz="1000" b="0" dirty="0">
              <a:latin typeface="Arial" pitchFamily="34" charset="0"/>
              <a:ea typeface="HGP創英角ｺﾞｼｯｸUB" pitchFamily="50" charset="-128"/>
              <a:cs typeface="Arial" pitchFamily="34" charset="0"/>
            </a:endParaRPr>
          </a:p>
          <a:p>
            <a:pPr algn="l">
              <a:lnSpc>
                <a:spcPct val="85000"/>
              </a:lnSpc>
              <a:spcBef>
                <a:spcPct val="20000"/>
              </a:spcBef>
            </a:pPr>
            <a:r>
              <a:rPr lang="en-US" altLang="ja-JP" sz="1000" b="0" dirty="0">
                <a:latin typeface="Arial" pitchFamily="34" charset="0"/>
                <a:ea typeface="HGP創英角ｺﾞｼｯｸUB" pitchFamily="50" charset="-128"/>
                <a:cs typeface="Arial" pitchFamily="34" charset="0"/>
              </a:rPr>
              <a:t>- 24 Flexible </a:t>
            </a:r>
            <a:r>
              <a:rPr lang="en-US" altLang="ja-JP" sz="1000" b="0" dirty="0" smtClean="0">
                <a:latin typeface="Arial" pitchFamily="34" charset="0"/>
                <a:ea typeface="HGP創英角ｺﾞｼｯｸUB" pitchFamily="50" charset="-128"/>
                <a:cs typeface="Arial" pitchFamily="34" charset="0"/>
              </a:rPr>
              <a:t>CO Buttons</a:t>
            </a:r>
          </a:p>
          <a:p>
            <a:pPr algn="l">
              <a:lnSpc>
                <a:spcPct val="85000"/>
              </a:lnSpc>
              <a:spcBef>
                <a:spcPct val="20000"/>
              </a:spcBef>
              <a:buFontTx/>
              <a:buChar char="-"/>
            </a:pPr>
            <a:r>
              <a:rPr lang="en-US" altLang="ja-JP" sz="1000" b="0" dirty="0" smtClean="0">
                <a:latin typeface="Arial" pitchFamily="34" charset="0"/>
                <a:ea typeface="HGP創英角ｺﾞｼｯｸUB" pitchFamily="50" charset="-128"/>
                <a:cs typeface="Arial" pitchFamily="34" charset="0"/>
              </a:rPr>
              <a:t> Full Duplex Speakerphone</a:t>
            </a:r>
            <a:endParaRPr lang="en-US" altLang="ja-JP" sz="1000" b="0" dirty="0">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a:latin typeface="Arial" pitchFamily="34" charset="0"/>
                <a:ea typeface="HGP創英角ｺﾞｼｯｸUB" pitchFamily="50" charset="-128"/>
                <a:cs typeface="Arial" pitchFamily="34" charset="0"/>
              </a:rPr>
              <a:t> Electronic Hook </a:t>
            </a:r>
            <a:r>
              <a:rPr lang="en-US" altLang="ja-JP" sz="1000" b="0" dirty="0" smtClean="0">
                <a:latin typeface="Arial" pitchFamily="34" charset="0"/>
                <a:ea typeface="HGP創英角ｺﾞｼｯｸUB" pitchFamily="50" charset="-128"/>
                <a:cs typeface="Arial" pitchFamily="34" charset="0"/>
              </a:rPr>
              <a:t>Switch</a:t>
            </a:r>
          </a:p>
          <a:p>
            <a:pPr algn="l">
              <a:lnSpc>
                <a:spcPct val="85000"/>
              </a:lnSpc>
              <a:spcBef>
                <a:spcPct val="20000"/>
              </a:spcBef>
              <a:buFontTx/>
              <a:buChar char="-"/>
            </a:pPr>
            <a:r>
              <a:rPr lang="en-US" altLang="ja-JP" sz="1000" b="0" dirty="0" smtClean="0">
                <a:latin typeface="Arial" pitchFamily="34" charset="0"/>
                <a:ea typeface="HGP創英角ｺﾞｼｯｸUB" pitchFamily="50" charset="-128"/>
                <a:cs typeface="Arial" pitchFamily="34" charset="0"/>
              </a:rPr>
              <a:t> Options</a:t>
            </a:r>
          </a:p>
          <a:p>
            <a:pPr algn="l">
              <a:lnSpc>
                <a:spcPct val="85000"/>
              </a:lnSpc>
              <a:spcBef>
                <a:spcPct val="20000"/>
              </a:spcBef>
            </a:pPr>
            <a:r>
              <a:rPr lang="en-US" altLang="ja-JP" sz="1000" dirty="0" smtClean="0">
                <a:latin typeface="Arial" pitchFamily="34" charset="0"/>
                <a:ea typeface="HGP創英角ｺﾞｼｯｸUB" pitchFamily="50" charset="-128"/>
                <a:cs typeface="Arial" pitchFamily="34" charset="0"/>
              </a:rPr>
              <a:t>  K</a:t>
            </a:r>
            <a:r>
              <a:rPr lang="en-US" altLang="ja-JP" sz="1000" b="0" dirty="0" smtClean="0">
                <a:latin typeface="Arial" pitchFamily="34" charset="0"/>
                <a:ea typeface="HGP創英角ｺﾞｼｯｸUB" pitchFamily="50" charset="-128"/>
                <a:cs typeface="Arial" pitchFamily="34" charset="0"/>
              </a:rPr>
              <a:t>X-DT590: Digital DSS console (48-Key)</a:t>
            </a:r>
            <a:endParaRPr lang="en-US" altLang="ja-JP" sz="1000" b="0" dirty="0">
              <a:latin typeface="Arial" pitchFamily="34" charset="0"/>
              <a:ea typeface="HGP創英角ｺﾞｼｯｸUB" pitchFamily="50" charset="-128"/>
              <a:cs typeface="Arial" pitchFamily="34" charset="0"/>
            </a:endParaRPr>
          </a:p>
        </p:txBody>
      </p:sp>
      <p:pic>
        <p:nvPicPr>
          <p:cNvPr id="10" name="Picture 4" descr="C:\Users\5167824\Desktop\CE_KX-NT_250820\png\CE_KX-NT556_505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575842"/>
            <a:ext cx="2160240" cy="12241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0"/>
          <p:cNvSpPr txBox="1">
            <a:spLocks noChangeArrowheads="1"/>
          </p:cNvSpPr>
          <p:nvPr/>
        </p:nvSpPr>
        <p:spPr bwMode="auto">
          <a:xfrm>
            <a:off x="4644008" y="3212976"/>
            <a:ext cx="1411288" cy="276999"/>
          </a:xfrm>
          <a:prstGeom prst="rect">
            <a:avLst/>
          </a:prstGeom>
          <a:noFill/>
          <a:ln w="9525">
            <a:noFill/>
            <a:miter lim="800000"/>
            <a:headEnd/>
            <a:tailEnd/>
          </a:ln>
        </p:spPr>
        <p:txBody>
          <a:bodyPr>
            <a:spAutoFit/>
          </a:bodyPr>
          <a:lstStyle/>
          <a:p>
            <a:pPr algn="l">
              <a:spcBef>
                <a:spcPct val="50000"/>
              </a:spcBef>
            </a:pPr>
            <a:r>
              <a:rPr lang="en-US" altLang="ja-JP" sz="1200" b="1" dirty="0" smtClean="0">
                <a:solidFill>
                  <a:srgbClr val="003065"/>
                </a:solidFill>
                <a:latin typeface="Arial" pitchFamily="34" charset="0"/>
                <a:ea typeface="HGP創英角ｺﾞｼｯｸUB" pitchFamily="50" charset="-128"/>
                <a:cs typeface="Arial" pitchFamily="34" charset="0"/>
              </a:rPr>
              <a:t>KX-DT543</a:t>
            </a:r>
            <a:endParaRPr lang="en-US" altLang="ja-JP" sz="1200" b="1" dirty="0">
              <a:solidFill>
                <a:srgbClr val="003065"/>
              </a:solidFill>
              <a:latin typeface="Arial" pitchFamily="34" charset="0"/>
              <a:ea typeface="HGP創英角ｺﾞｼｯｸUB" pitchFamily="50" charset="-128"/>
              <a:cs typeface="Arial" pitchFamily="34" charset="0"/>
            </a:endParaRPr>
          </a:p>
        </p:txBody>
      </p:sp>
      <p:sp>
        <p:nvSpPr>
          <p:cNvPr id="13" name="正方形/長方形 42"/>
          <p:cNvSpPr>
            <a:spLocks noChangeArrowheads="1"/>
          </p:cNvSpPr>
          <p:nvPr/>
        </p:nvSpPr>
        <p:spPr bwMode="auto">
          <a:xfrm>
            <a:off x="4673416" y="3478069"/>
            <a:ext cx="2659271" cy="1031051"/>
          </a:xfrm>
          <a:prstGeom prst="rect">
            <a:avLst/>
          </a:prstGeom>
          <a:noFill/>
          <a:ln w="9525">
            <a:noFill/>
            <a:miter lim="800000"/>
            <a:headEnd/>
            <a:tailEnd/>
          </a:ln>
        </p:spPr>
        <p:txBody>
          <a:bodyPr wrap="square">
            <a:spAutoFit/>
          </a:bodyPr>
          <a:lstStyle/>
          <a:p>
            <a:pPr>
              <a:lnSpc>
                <a:spcPct val="85000"/>
              </a:lnSpc>
              <a:spcBef>
                <a:spcPct val="20000"/>
              </a:spcBef>
              <a:buFontTx/>
              <a:buChar char="-"/>
            </a:pPr>
            <a:r>
              <a:rPr lang="en-US" altLang="ja-JP" sz="1000" b="0" dirty="0" smtClean="0">
                <a:latin typeface="Arial" pitchFamily="34" charset="0"/>
                <a:ea typeface="HGP創英角ｺﾞｼｯｸUB" pitchFamily="50" charset="-128"/>
                <a:cs typeface="Arial" pitchFamily="34" charset="0"/>
              </a:rPr>
              <a:t> 3-Line </a:t>
            </a:r>
            <a:r>
              <a:rPr lang="en-US" altLang="ja-JP" sz="1000" b="0" dirty="0">
                <a:latin typeface="Arial" pitchFamily="34" charset="0"/>
                <a:ea typeface="HGP創英角ｺﾞｼｯｸUB" pitchFamily="50" charset="-128"/>
                <a:cs typeface="Arial" pitchFamily="34" charset="0"/>
              </a:rPr>
              <a:t>Backlight </a:t>
            </a:r>
            <a:r>
              <a:rPr lang="en-US" altLang="ja-JP" sz="1000" dirty="0" smtClean="0">
                <a:latin typeface="Arial" pitchFamily="34" charset="0"/>
                <a:ea typeface="HGP創英角ｺﾞｼｯｸUB" pitchFamily="50" charset="-128"/>
                <a:cs typeface="Arial" pitchFamily="34" charset="0"/>
              </a:rPr>
              <a:t>LCD Display </a:t>
            </a:r>
            <a:endParaRPr lang="en-US" altLang="ja-JP" sz="1000" b="0" dirty="0" smtClean="0">
              <a:latin typeface="Arial" pitchFamily="34" charset="0"/>
              <a:ea typeface="HGP創英角ｺﾞｼｯｸUB" pitchFamily="50" charset="-128"/>
              <a:cs typeface="Arial" pitchFamily="34" charset="0"/>
            </a:endParaRPr>
          </a:p>
          <a:p>
            <a:pPr algn="l">
              <a:lnSpc>
                <a:spcPct val="85000"/>
              </a:lnSpc>
              <a:spcBef>
                <a:spcPct val="20000"/>
              </a:spcBef>
            </a:pPr>
            <a:r>
              <a:rPr lang="en-US" altLang="ja-JP" sz="1000" b="0" dirty="0">
                <a:latin typeface="Arial" pitchFamily="34" charset="0"/>
                <a:ea typeface="HGP創英角ｺﾞｼｯｸUB" pitchFamily="50" charset="-128"/>
                <a:cs typeface="Arial" pitchFamily="34" charset="0"/>
              </a:rPr>
              <a:t>- 24 Flexible </a:t>
            </a:r>
            <a:r>
              <a:rPr lang="en-US" altLang="ja-JP" sz="1000" b="0" dirty="0" smtClean="0">
                <a:latin typeface="Arial" pitchFamily="34" charset="0"/>
                <a:ea typeface="HGP創英角ｺﾞｼｯｸUB" pitchFamily="50" charset="-128"/>
                <a:cs typeface="Arial" pitchFamily="34" charset="0"/>
              </a:rPr>
              <a:t>CO Buttons</a:t>
            </a:r>
          </a:p>
          <a:p>
            <a:pPr>
              <a:lnSpc>
                <a:spcPct val="85000"/>
              </a:lnSpc>
              <a:spcBef>
                <a:spcPct val="20000"/>
              </a:spcBef>
              <a:buFontTx/>
              <a:buChar char="-"/>
            </a:pPr>
            <a:r>
              <a:rPr lang="en-US" altLang="ja-JP" sz="1000" b="0" dirty="0" smtClean="0">
                <a:latin typeface="Arial" pitchFamily="34" charset="0"/>
                <a:ea typeface="HGP創英角ｺﾞｼｯｸUB" pitchFamily="50" charset="-128"/>
                <a:cs typeface="Arial" pitchFamily="34" charset="0"/>
              </a:rPr>
              <a:t> Full Duplex </a:t>
            </a:r>
            <a:r>
              <a:rPr lang="en-US" altLang="ja-JP" sz="1000" dirty="0" smtClean="0">
                <a:latin typeface="Arial" pitchFamily="34" charset="0"/>
                <a:ea typeface="HGP創英角ｺﾞｼｯｸUB" pitchFamily="50" charset="-128"/>
                <a:cs typeface="Arial" pitchFamily="34" charset="0"/>
              </a:rPr>
              <a:t>Speakerphone</a:t>
            </a:r>
            <a:endParaRPr lang="en-US" altLang="ja-JP" sz="1000" b="0" dirty="0" smtClean="0">
              <a:latin typeface="Arial" pitchFamily="34" charset="0"/>
              <a:ea typeface="HGP創英角ｺﾞｼｯｸUB" pitchFamily="50" charset="-128"/>
              <a:cs typeface="Arial" pitchFamily="34" charset="0"/>
            </a:endParaRPr>
          </a:p>
          <a:p>
            <a:pPr algn="l">
              <a:lnSpc>
                <a:spcPct val="85000"/>
              </a:lnSpc>
              <a:spcBef>
                <a:spcPct val="20000"/>
              </a:spcBef>
              <a:buFontTx/>
              <a:buChar char="-"/>
            </a:pPr>
            <a:r>
              <a:rPr lang="en-US" altLang="ja-JP" sz="1000" b="0" dirty="0" smtClean="0">
                <a:latin typeface="Arial" pitchFamily="34" charset="0"/>
                <a:ea typeface="HGP創英角ｺﾞｼｯｸUB" pitchFamily="50" charset="-128"/>
                <a:cs typeface="Arial" pitchFamily="34" charset="0"/>
              </a:rPr>
              <a:t> </a:t>
            </a:r>
            <a:r>
              <a:rPr lang="en-US" altLang="ja-JP" sz="1000" b="0" dirty="0">
                <a:latin typeface="Arial" pitchFamily="34" charset="0"/>
                <a:ea typeface="HGP創英角ｺﾞｼｯｸUB" pitchFamily="50" charset="-128"/>
                <a:cs typeface="Arial" pitchFamily="34" charset="0"/>
              </a:rPr>
              <a:t>Electronic Hook </a:t>
            </a:r>
            <a:r>
              <a:rPr lang="en-US" altLang="ja-JP" sz="1000" b="0" dirty="0" smtClean="0">
                <a:latin typeface="Arial" pitchFamily="34" charset="0"/>
                <a:ea typeface="HGP創英角ｺﾞｼｯｸUB" pitchFamily="50" charset="-128"/>
                <a:cs typeface="Arial" pitchFamily="34" charset="0"/>
              </a:rPr>
              <a:t>Switch</a:t>
            </a:r>
          </a:p>
          <a:p>
            <a:pPr algn="l">
              <a:lnSpc>
                <a:spcPct val="85000"/>
              </a:lnSpc>
              <a:spcBef>
                <a:spcPct val="20000"/>
              </a:spcBef>
              <a:buFontTx/>
              <a:buChar char="-"/>
            </a:pPr>
            <a:r>
              <a:rPr lang="en-US" altLang="ja-JP" sz="1000" b="0" dirty="0" smtClean="0">
                <a:latin typeface="Arial" pitchFamily="34" charset="0"/>
                <a:ea typeface="HGP創英角ｺﾞｼｯｸUB" pitchFamily="50" charset="-128"/>
                <a:cs typeface="Arial" pitchFamily="34" charset="0"/>
              </a:rPr>
              <a:t> Options </a:t>
            </a:r>
          </a:p>
          <a:p>
            <a:pPr>
              <a:lnSpc>
                <a:spcPct val="85000"/>
              </a:lnSpc>
              <a:spcBef>
                <a:spcPct val="20000"/>
              </a:spcBef>
            </a:pPr>
            <a:r>
              <a:rPr lang="en-US" altLang="ja-JP" sz="1000" dirty="0" smtClean="0">
                <a:latin typeface="Arial" pitchFamily="34" charset="0"/>
                <a:ea typeface="HGP創英角ｺﾞｼｯｸUB" pitchFamily="50" charset="-128"/>
                <a:cs typeface="Arial" pitchFamily="34" charset="0"/>
              </a:rPr>
              <a:t>  KX-DT590: Digital DSS console (48-Key)</a:t>
            </a:r>
            <a:endParaRPr lang="en-US" altLang="ja-JP" sz="1000" b="0" dirty="0">
              <a:latin typeface="Arial" pitchFamily="34" charset="0"/>
              <a:ea typeface="HGP創英角ｺﾞｼｯｸUB" pitchFamily="50" charset="-128"/>
              <a:cs typeface="Arial" pitchFamily="34" charset="0"/>
            </a:endParaRPr>
          </a:p>
        </p:txBody>
      </p:sp>
      <p:pic>
        <p:nvPicPr>
          <p:cNvPr id="14" name="Picture 3" descr="C:\Users\5167824\Desktop\CE_KX-NT_250820\png\CE_KX-NT553_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22188"/>
            <a:ext cx="1656184" cy="11869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0"/>
          <p:cNvSpPr txBox="1">
            <a:spLocks noChangeArrowheads="1"/>
          </p:cNvSpPr>
          <p:nvPr/>
        </p:nvSpPr>
        <p:spPr bwMode="auto">
          <a:xfrm>
            <a:off x="179512" y="5013386"/>
            <a:ext cx="1411288" cy="276999"/>
          </a:xfrm>
          <a:prstGeom prst="rect">
            <a:avLst/>
          </a:prstGeom>
          <a:noFill/>
          <a:ln w="9525">
            <a:noFill/>
            <a:miter lim="800000"/>
            <a:headEnd/>
            <a:tailEnd/>
          </a:ln>
        </p:spPr>
        <p:txBody>
          <a:bodyPr>
            <a:spAutoFit/>
          </a:bodyPr>
          <a:lstStyle/>
          <a:p>
            <a:pPr algn="l">
              <a:spcBef>
                <a:spcPct val="50000"/>
              </a:spcBef>
            </a:pPr>
            <a:r>
              <a:rPr lang="en-US" altLang="ja-JP" sz="1200" b="1" dirty="0" smtClean="0">
                <a:solidFill>
                  <a:srgbClr val="003065"/>
                </a:solidFill>
                <a:latin typeface="Arial" pitchFamily="34" charset="0"/>
                <a:ea typeface="HGP創英角ｺﾞｼｯｸUB" pitchFamily="50" charset="-128"/>
                <a:cs typeface="Arial" pitchFamily="34" charset="0"/>
              </a:rPr>
              <a:t>KX-DT521</a:t>
            </a:r>
            <a:endParaRPr lang="en-US" altLang="ja-JP" sz="1200" b="1" dirty="0">
              <a:solidFill>
                <a:srgbClr val="003065"/>
              </a:solidFill>
              <a:latin typeface="Arial" pitchFamily="34" charset="0"/>
              <a:ea typeface="HGP創英角ｺﾞｼｯｸUB" pitchFamily="50" charset="-128"/>
              <a:cs typeface="Arial" pitchFamily="34" charset="0"/>
            </a:endParaRPr>
          </a:p>
        </p:txBody>
      </p:sp>
      <p:sp>
        <p:nvSpPr>
          <p:cNvPr id="16" name="正方形/長方形 40"/>
          <p:cNvSpPr>
            <a:spLocks noChangeArrowheads="1"/>
          </p:cNvSpPr>
          <p:nvPr/>
        </p:nvSpPr>
        <p:spPr bwMode="auto">
          <a:xfrm>
            <a:off x="212272" y="5240827"/>
            <a:ext cx="3135592" cy="1031051"/>
          </a:xfrm>
          <a:prstGeom prst="rect">
            <a:avLst/>
          </a:prstGeom>
          <a:noFill/>
          <a:ln w="9525">
            <a:noFill/>
            <a:miter lim="800000"/>
            <a:headEnd/>
            <a:tailEnd/>
          </a:ln>
        </p:spPr>
        <p:txBody>
          <a:bodyPr wrap="square">
            <a:spAutoFit/>
          </a:bodyPr>
          <a:lstStyle/>
          <a:p>
            <a:pPr>
              <a:lnSpc>
                <a:spcPct val="85000"/>
              </a:lnSpc>
              <a:spcBef>
                <a:spcPct val="20000"/>
              </a:spcBef>
            </a:pPr>
            <a:r>
              <a:rPr lang="en-US" altLang="ja-JP" sz="1000" b="0" dirty="0">
                <a:latin typeface="Arial" pitchFamily="34" charset="0"/>
                <a:ea typeface="HGP創英角ｺﾞｼｯｸUB" pitchFamily="50" charset="-128"/>
                <a:cs typeface="Arial" pitchFamily="34" charset="0"/>
              </a:rPr>
              <a:t>- 1</a:t>
            </a:r>
            <a:r>
              <a:rPr lang="en-US" altLang="ja-JP" sz="1000" b="0" dirty="0" smtClean="0">
                <a:latin typeface="Arial" pitchFamily="34" charset="0"/>
                <a:ea typeface="HGP創英角ｺﾞｼｯｸUB" pitchFamily="50" charset="-128"/>
                <a:cs typeface="Arial" pitchFamily="34" charset="0"/>
              </a:rPr>
              <a:t>-Line </a:t>
            </a:r>
            <a:r>
              <a:rPr lang="en-US" altLang="ja-JP" sz="1000" b="0" dirty="0">
                <a:latin typeface="Arial" pitchFamily="34" charset="0"/>
                <a:ea typeface="HGP創英角ｺﾞｼｯｸUB" pitchFamily="50" charset="-128"/>
                <a:cs typeface="Arial" pitchFamily="34" charset="0"/>
              </a:rPr>
              <a:t>Backlight </a:t>
            </a:r>
            <a:r>
              <a:rPr lang="en-US" altLang="ja-JP" sz="1000" dirty="0" smtClean="0">
                <a:latin typeface="Arial" pitchFamily="34" charset="0"/>
                <a:ea typeface="HGP創英角ｺﾞｼｯｸUB" pitchFamily="50" charset="-128"/>
                <a:cs typeface="Arial" pitchFamily="34" charset="0"/>
              </a:rPr>
              <a:t>LCD Display</a:t>
            </a:r>
            <a:endParaRPr lang="en-US" altLang="ja-JP" sz="1000" b="0" dirty="0" smtClean="0">
              <a:latin typeface="Arial" pitchFamily="34" charset="0"/>
              <a:ea typeface="HGP創英角ｺﾞｼｯｸUB" pitchFamily="50" charset="-128"/>
              <a:cs typeface="Arial" pitchFamily="34" charset="0"/>
            </a:endParaRPr>
          </a:p>
          <a:p>
            <a:pPr algn="l">
              <a:lnSpc>
                <a:spcPct val="85000"/>
              </a:lnSpc>
              <a:spcBef>
                <a:spcPct val="20000"/>
              </a:spcBef>
            </a:pPr>
            <a:r>
              <a:rPr lang="en-US" altLang="ja-JP" sz="1000" b="0" dirty="0" smtClean="0">
                <a:latin typeface="Arial" pitchFamily="34" charset="0"/>
                <a:ea typeface="HGP創英角ｺﾞｼｯｸUB" pitchFamily="50" charset="-128"/>
                <a:cs typeface="Arial" pitchFamily="34" charset="0"/>
              </a:rPr>
              <a:t>- </a:t>
            </a:r>
            <a:r>
              <a:rPr lang="en-US" altLang="ja-JP" sz="1000" b="0" dirty="0">
                <a:latin typeface="Arial" pitchFamily="34" charset="0"/>
                <a:ea typeface="HGP創英角ｺﾞｼｯｸUB" pitchFamily="50" charset="-128"/>
                <a:cs typeface="Arial" pitchFamily="34" charset="0"/>
              </a:rPr>
              <a:t>8</a:t>
            </a:r>
            <a:r>
              <a:rPr lang="en-US" altLang="ja-JP" sz="1000" b="0" dirty="0" smtClean="0">
                <a:latin typeface="Arial" pitchFamily="34" charset="0"/>
                <a:ea typeface="HGP創英角ｺﾞｼｯｸUB" pitchFamily="50" charset="-128"/>
                <a:cs typeface="Arial" pitchFamily="34" charset="0"/>
              </a:rPr>
              <a:t> </a:t>
            </a:r>
            <a:r>
              <a:rPr lang="en-US" altLang="ja-JP" sz="1000" b="0" dirty="0">
                <a:latin typeface="Arial" pitchFamily="34" charset="0"/>
                <a:ea typeface="HGP創英角ｺﾞｼｯｸUB" pitchFamily="50" charset="-128"/>
                <a:cs typeface="Arial" pitchFamily="34" charset="0"/>
              </a:rPr>
              <a:t>Flexible </a:t>
            </a:r>
            <a:r>
              <a:rPr lang="en-US" altLang="ja-JP" sz="1000" b="0" dirty="0" smtClean="0">
                <a:latin typeface="Arial" pitchFamily="34" charset="0"/>
                <a:ea typeface="HGP創英角ｺﾞｼｯｸUB" pitchFamily="50" charset="-128"/>
                <a:cs typeface="Arial" pitchFamily="34" charset="0"/>
              </a:rPr>
              <a:t>CO Buttons</a:t>
            </a:r>
            <a:endParaRPr lang="en-US" altLang="ja-JP" sz="1000" b="0" dirty="0">
              <a:latin typeface="Arial" pitchFamily="34" charset="0"/>
              <a:ea typeface="HGP創英角ｺﾞｼｯｸUB" pitchFamily="50" charset="-128"/>
              <a:cs typeface="Arial" pitchFamily="34" charset="0"/>
            </a:endParaRPr>
          </a:p>
          <a:p>
            <a:pPr>
              <a:lnSpc>
                <a:spcPct val="85000"/>
              </a:lnSpc>
              <a:spcBef>
                <a:spcPct val="20000"/>
              </a:spcBef>
            </a:pPr>
            <a:r>
              <a:rPr lang="en-US" altLang="ja-JP" sz="1000" b="0" dirty="0">
                <a:latin typeface="Arial" pitchFamily="34" charset="0"/>
                <a:ea typeface="HGP創英角ｺﾞｼｯｸUB" pitchFamily="50" charset="-128"/>
                <a:cs typeface="Arial" pitchFamily="34" charset="0"/>
              </a:rPr>
              <a:t>- Full Duplex </a:t>
            </a:r>
            <a:r>
              <a:rPr lang="en-US" altLang="ja-JP" sz="1000" dirty="0" smtClean="0">
                <a:latin typeface="Arial" pitchFamily="34" charset="0"/>
                <a:ea typeface="HGP創英角ｺﾞｼｯｸUB" pitchFamily="50" charset="-128"/>
                <a:cs typeface="Arial" pitchFamily="34" charset="0"/>
              </a:rPr>
              <a:t>Speakerphone</a:t>
            </a:r>
            <a:endParaRPr lang="en-US" altLang="ja-JP" sz="1000" b="0" dirty="0" smtClean="0">
              <a:latin typeface="Arial" pitchFamily="34" charset="0"/>
              <a:ea typeface="HGP創英角ｺﾞｼｯｸUB" pitchFamily="50" charset="-128"/>
              <a:cs typeface="Arial" pitchFamily="34" charset="0"/>
            </a:endParaRPr>
          </a:p>
          <a:p>
            <a:pPr>
              <a:lnSpc>
                <a:spcPct val="85000"/>
              </a:lnSpc>
              <a:spcBef>
                <a:spcPct val="20000"/>
              </a:spcBef>
              <a:buFontTx/>
              <a:buChar char="-"/>
            </a:pPr>
            <a:r>
              <a:rPr lang="en-US" altLang="ja-JP" sz="1000" b="0" dirty="0" smtClean="0">
                <a:latin typeface="Arial" pitchFamily="34" charset="0"/>
                <a:ea typeface="HGP創英角ｺﾞｼｯｸUB" pitchFamily="50" charset="-128"/>
                <a:cs typeface="Arial" pitchFamily="34" charset="0"/>
              </a:rPr>
              <a:t> Options</a:t>
            </a:r>
          </a:p>
          <a:p>
            <a:pPr>
              <a:lnSpc>
                <a:spcPct val="85000"/>
              </a:lnSpc>
              <a:spcBef>
                <a:spcPct val="20000"/>
              </a:spcBef>
            </a:pPr>
            <a:r>
              <a:rPr lang="en-US" altLang="ja-JP" sz="1000" dirty="0" smtClean="0">
                <a:latin typeface="Arial" pitchFamily="34" charset="0"/>
                <a:ea typeface="HGP創英角ｺﾞｼｯｸUB" pitchFamily="50" charset="-128"/>
                <a:cs typeface="Arial" pitchFamily="34" charset="0"/>
              </a:rPr>
              <a:t>  KX-DT590: Digital DSS console (48-Key)</a:t>
            </a:r>
          </a:p>
          <a:p>
            <a:pPr algn="l">
              <a:lnSpc>
                <a:spcPct val="85000"/>
              </a:lnSpc>
              <a:spcBef>
                <a:spcPct val="20000"/>
              </a:spcBef>
            </a:pPr>
            <a:endParaRPr lang="en-US" altLang="ja-JP" sz="1000" b="0" dirty="0">
              <a:latin typeface="Arial" pitchFamily="34" charset="0"/>
              <a:ea typeface="HGP創英角ｺﾞｼｯｸUB" pitchFamily="50" charset="-128"/>
              <a:cs typeface="Arial" pitchFamily="34" charset="0"/>
            </a:endParaRPr>
          </a:p>
        </p:txBody>
      </p:sp>
      <p:pic>
        <p:nvPicPr>
          <p:cNvPr id="17" name="Picture 2" descr="C:\Users\5167824\Desktop\CE_KX-NT_250820\png\CE_KX-NT551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0565" y="5054221"/>
            <a:ext cx="1425411" cy="118309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81"/>
          <p:cNvSpPr>
            <a:spLocks noChangeArrowheads="1"/>
          </p:cNvSpPr>
          <p:nvPr/>
        </p:nvSpPr>
        <p:spPr bwMode="auto">
          <a:xfrm>
            <a:off x="7668344" y="5373216"/>
            <a:ext cx="1241425" cy="1006475"/>
          </a:xfrm>
          <a:prstGeom prst="ellipse">
            <a:avLst/>
          </a:prstGeom>
          <a:solidFill>
            <a:schemeClr val="bg1">
              <a:lumMod val="75000"/>
            </a:schemeClr>
          </a:solidFill>
          <a:ln w="12700" algn="ctr">
            <a:solidFill>
              <a:schemeClr val="bg1"/>
            </a:solidFill>
            <a:round/>
            <a:headEnd/>
            <a:tailEnd/>
          </a:ln>
          <a:effectLst/>
          <a:scene3d>
            <a:camera prst="orthographicFront"/>
            <a:lightRig rig="threePt" dir="t"/>
          </a:scene3d>
          <a:sp3d>
            <a:bevelT/>
          </a:sp3d>
        </p:spPr>
        <p:txBody>
          <a:bodyPr wrap="none" lIns="90000" tIns="46800" rIns="90000" bIns="46800" anchor="ctr"/>
          <a:lstStyle/>
          <a:p>
            <a:pPr algn="ctr">
              <a:defRPr/>
            </a:pPr>
            <a:r>
              <a:rPr lang="en-US" altLang="ja-JP" sz="1000" dirty="0">
                <a:solidFill>
                  <a:srgbClr val="003065"/>
                </a:solidFill>
                <a:latin typeface="Arial" pitchFamily="34" charset="0"/>
                <a:cs typeface="Arial" pitchFamily="34" charset="0"/>
              </a:rPr>
              <a:t>A</a:t>
            </a:r>
            <a:r>
              <a:rPr lang="ja-JP" altLang="en-US" sz="1000" dirty="0">
                <a:solidFill>
                  <a:srgbClr val="003065"/>
                </a:solidFill>
                <a:latin typeface="Arial" pitchFamily="34" charset="0"/>
                <a:cs typeface="Arial" pitchFamily="34" charset="0"/>
              </a:rPr>
              <a:t> </a:t>
            </a:r>
            <a:r>
              <a:rPr lang="en-US" altLang="ja-JP" sz="1000" dirty="0">
                <a:solidFill>
                  <a:srgbClr val="003065"/>
                </a:solidFill>
                <a:latin typeface="Arial" pitchFamily="34" charset="0"/>
                <a:cs typeface="Arial" pitchFamily="34" charset="0"/>
              </a:rPr>
              <a:t>white model</a:t>
            </a:r>
            <a:br>
              <a:rPr lang="en-US" altLang="ja-JP" sz="1000" dirty="0">
                <a:solidFill>
                  <a:srgbClr val="003065"/>
                </a:solidFill>
                <a:latin typeface="Arial" pitchFamily="34" charset="0"/>
                <a:cs typeface="Arial" pitchFamily="34" charset="0"/>
              </a:rPr>
            </a:br>
            <a:r>
              <a:rPr lang="en-US" altLang="ja-JP" sz="1000" dirty="0">
                <a:solidFill>
                  <a:srgbClr val="003065"/>
                </a:solidFill>
                <a:latin typeface="Arial" pitchFamily="34" charset="0"/>
                <a:cs typeface="Arial" pitchFamily="34" charset="0"/>
              </a:rPr>
              <a:t>is available</a:t>
            </a:r>
          </a:p>
          <a:p>
            <a:pPr algn="ctr">
              <a:defRPr/>
            </a:pPr>
            <a:r>
              <a:rPr lang="en-US" altLang="ja-JP" sz="1000" dirty="0">
                <a:solidFill>
                  <a:srgbClr val="003065"/>
                </a:solidFill>
                <a:latin typeface="Arial" pitchFamily="34" charset="0"/>
                <a:cs typeface="Arial" pitchFamily="34" charset="0"/>
              </a:rPr>
              <a:t>for each </a:t>
            </a:r>
            <a:r>
              <a:rPr lang="en-US" altLang="ja-JP" sz="1000" dirty="0" smtClean="0">
                <a:solidFill>
                  <a:srgbClr val="003065"/>
                </a:solidFill>
                <a:latin typeface="Arial" pitchFamily="34" charset="0"/>
                <a:cs typeface="Arial" pitchFamily="34" charset="0"/>
              </a:rPr>
              <a:t>phone</a:t>
            </a:r>
            <a:endParaRPr lang="en-US" altLang="ja-JP" sz="1000" dirty="0">
              <a:solidFill>
                <a:srgbClr val="003065"/>
              </a:solidFill>
              <a:latin typeface="Arial" pitchFamily="34" charset="0"/>
              <a:cs typeface="Arial" pitchFamily="34" charset="0"/>
            </a:endParaRPr>
          </a:p>
        </p:txBody>
      </p:sp>
      <p:sp>
        <p:nvSpPr>
          <p:cNvPr id="21" name="テキスト ボックス 148"/>
          <p:cNvSpPr txBox="1">
            <a:spLocks noChangeArrowheads="1"/>
          </p:cNvSpPr>
          <p:nvPr/>
        </p:nvSpPr>
        <p:spPr bwMode="auto">
          <a:xfrm>
            <a:off x="251520" y="980728"/>
            <a:ext cx="115212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Lineup</a:t>
            </a:r>
            <a:endParaRPr lang="en-US" altLang="ja-JP" sz="1400" b="1" dirty="0">
              <a:solidFill>
                <a:srgbClr val="595757"/>
              </a:solidFill>
              <a:latin typeface="Arial" pitchFamily="34" charset="0"/>
              <a:cs typeface="Arial" pitchFamily="34" charset="0"/>
            </a:endParaRPr>
          </a:p>
        </p:txBody>
      </p:sp>
      <p:grpSp>
        <p:nvGrpSpPr>
          <p:cNvPr id="2" name="グループ化 21"/>
          <p:cNvGrpSpPr/>
          <p:nvPr/>
        </p:nvGrpSpPr>
        <p:grpSpPr>
          <a:xfrm>
            <a:off x="323528" y="1268760"/>
            <a:ext cx="4176464" cy="310897"/>
            <a:chOff x="323528" y="3501008"/>
            <a:chExt cx="3790377" cy="310897"/>
          </a:xfrm>
        </p:grpSpPr>
        <p:pic>
          <p:nvPicPr>
            <p:cNvPr id="23" name="図 22" descr="おれんじ帯.png"/>
            <p:cNvPicPr>
              <a:picLocks noChangeAspect="1"/>
            </p:cNvPicPr>
            <p:nvPr/>
          </p:nvPicPr>
          <p:blipFill>
            <a:blip r:embed="rId5" cstate="print"/>
            <a:stretch>
              <a:fillRect/>
            </a:stretch>
          </p:blipFill>
          <p:spPr>
            <a:xfrm>
              <a:off x="323528" y="3501008"/>
              <a:ext cx="3790377" cy="310897"/>
            </a:xfrm>
            <a:prstGeom prst="rect">
              <a:avLst/>
            </a:prstGeom>
          </p:spPr>
        </p:pic>
        <p:sp>
          <p:nvSpPr>
            <p:cNvPr id="24" name="テキスト ボックス 38"/>
            <p:cNvSpPr txBox="1">
              <a:spLocks noChangeArrowheads="1"/>
            </p:cNvSpPr>
            <p:nvPr/>
          </p:nvSpPr>
          <p:spPr bwMode="auto">
            <a:xfrm>
              <a:off x="323528" y="3501008"/>
              <a:ext cx="2952328" cy="307777"/>
            </a:xfrm>
            <a:prstGeom prst="rect">
              <a:avLst/>
            </a:prstGeom>
            <a:noFill/>
            <a:ln w="9525">
              <a:noFill/>
              <a:miter lim="800000"/>
              <a:headEnd/>
              <a:tailEnd/>
            </a:ln>
          </p:spPr>
          <p:txBody>
            <a:bodyPr wrap="square">
              <a:spAutoFit/>
            </a:bodyPr>
            <a:lstStyle/>
            <a:p>
              <a:r>
                <a:rPr lang="en-US" altLang="ja-JP" sz="1400" b="1" dirty="0" smtClean="0">
                  <a:solidFill>
                    <a:schemeClr val="bg1"/>
                  </a:solidFill>
                  <a:latin typeface="Arial" pitchFamily="34" charset="0"/>
                  <a:ea typeface="HGP創英角ｺﾞｼｯｸUB" pitchFamily="50" charset="-128"/>
                  <a:cs typeface="Arial" pitchFamily="34" charset="0"/>
                </a:rPr>
                <a:t>For Executives/Supervisors</a:t>
              </a:r>
              <a:endParaRPr lang="en-US" altLang="ja-JP" sz="1400" b="1" dirty="0">
                <a:solidFill>
                  <a:schemeClr val="bg1"/>
                </a:solidFill>
                <a:latin typeface="Arial" pitchFamily="34" charset="0"/>
                <a:ea typeface="HGP創英角ｺﾞｼｯｸUB" pitchFamily="50" charset="-128"/>
                <a:cs typeface="Arial" pitchFamily="34" charset="0"/>
              </a:endParaRPr>
            </a:p>
          </p:txBody>
        </p:sp>
      </p:grpSp>
      <p:grpSp>
        <p:nvGrpSpPr>
          <p:cNvPr id="4" name="グループ化 24"/>
          <p:cNvGrpSpPr/>
          <p:nvPr/>
        </p:nvGrpSpPr>
        <p:grpSpPr>
          <a:xfrm>
            <a:off x="4716016" y="2924944"/>
            <a:ext cx="4176464" cy="310897"/>
            <a:chOff x="323528" y="3501008"/>
            <a:chExt cx="3790377" cy="310897"/>
          </a:xfrm>
        </p:grpSpPr>
        <p:pic>
          <p:nvPicPr>
            <p:cNvPr id="26" name="図 25" descr="おれんじ帯.png"/>
            <p:cNvPicPr>
              <a:picLocks noChangeAspect="1"/>
            </p:cNvPicPr>
            <p:nvPr/>
          </p:nvPicPr>
          <p:blipFill>
            <a:blip r:embed="rId5" cstate="print"/>
            <a:stretch>
              <a:fillRect/>
            </a:stretch>
          </p:blipFill>
          <p:spPr>
            <a:xfrm>
              <a:off x="323528" y="3501008"/>
              <a:ext cx="3790377" cy="310897"/>
            </a:xfrm>
            <a:prstGeom prst="rect">
              <a:avLst/>
            </a:prstGeom>
          </p:spPr>
        </p:pic>
        <p:sp>
          <p:nvSpPr>
            <p:cNvPr id="27" name="テキスト ボックス 38"/>
            <p:cNvSpPr txBox="1">
              <a:spLocks noChangeArrowheads="1"/>
            </p:cNvSpPr>
            <p:nvPr/>
          </p:nvSpPr>
          <p:spPr bwMode="auto">
            <a:xfrm>
              <a:off x="323528" y="3501008"/>
              <a:ext cx="2952328" cy="307777"/>
            </a:xfrm>
            <a:prstGeom prst="rect">
              <a:avLst/>
            </a:prstGeom>
            <a:noFill/>
            <a:ln w="9525">
              <a:noFill/>
              <a:miter lim="800000"/>
              <a:headEnd/>
              <a:tailEnd/>
            </a:ln>
          </p:spPr>
          <p:txBody>
            <a:bodyPr wrap="square">
              <a:spAutoFit/>
            </a:bodyPr>
            <a:lstStyle/>
            <a:p>
              <a:r>
                <a:rPr lang="en-US" altLang="ja-JP" sz="1400" b="1" dirty="0" smtClean="0">
                  <a:solidFill>
                    <a:schemeClr val="bg1"/>
                  </a:solidFill>
                  <a:latin typeface="Arial" pitchFamily="34" charset="0"/>
                  <a:ea typeface="HGP創英角ｺﾞｼｯｸUB" pitchFamily="50" charset="-128"/>
                  <a:cs typeface="Arial" pitchFamily="34" charset="0"/>
                </a:rPr>
                <a:t>For Standard Users</a:t>
              </a:r>
              <a:endParaRPr lang="en-US" altLang="ja-JP" sz="1400" b="1" dirty="0">
                <a:solidFill>
                  <a:schemeClr val="bg1"/>
                </a:solidFill>
                <a:latin typeface="Arial" pitchFamily="34" charset="0"/>
                <a:ea typeface="HGP創英角ｺﾞｼｯｸUB" pitchFamily="50" charset="-128"/>
                <a:cs typeface="Arial" pitchFamily="34" charset="0"/>
              </a:endParaRPr>
            </a:p>
          </p:txBody>
        </p:sp>
      </p:grpSp>
      <p:grpSp>
        <p:nvGrpSpPr>
          <p:cNvPr id="5" name="グループ化 27"/>
          <p:cNvGrpSpPr/>
          <p:nvPr/>
        </p:nvGrpSpPr>
        <p:grpSpPr>
          <a:xfrm>
            <a:off x="251520" y="4725144"/>
            <a:ext cx="4176464" cy="310897"/>
            <a:chOff x="323528" y="3501008"/>
            <a:chExt cx="3790377" cy="310897"/>
          </a:xfrm>
        </p:grpSpPr>
        <p:pic>
          <p:nvPicPr>
            <p:cNvPr id="29" name="図 28" descr="おれんじ帯.png"/>
            <p:cNvPicPr>
              <a:picLocks noChangeAspect="1"/>
            </p:cNvPicPr>
            <p:nvPr/>
          </p:nvPicPr>
          <p:blipFill>
            <a:blip r:embed="rId5" cstate="print"/>
            <a:stretch>
              <a:fillRect/>
            </a:stretch>
          </p:blipFill>
          <p:spPr>
            <a:xfrm>
              <a:off x="323528" y="3501008"/>
              <a:ext cx="3790377" cy="310897"/>
            </a:xfrm>
            <a:prstGeom prst="rect">
              <a:avLst/>
            </a:prstGeom>
          </p:spPr>
        </p:pic>
        <p:sp>
          <p:nvSpPr>
            <p:cNvPr id="30" name="テキスト ボックス 38"/>
            <p:cNvSpPr txBox="1">
              <a:spLocks noChangeArrowheads="1"/>
            </p:cNvSpPr>
            <p:nvPr/>
          </p:nvSpPr>
          <p:spPr bwMode="auto">
            <a:xfrm>
              <a:off x="323528" y="3501008"/>
              <a:ext cx="2952328" cy="307777"/>
            </a:xfrm>
            <a:prstGeom prst="rect">
              <a:avLst/>
            </a:prstGeom>
            <a:noFill/>
            <a:ln w="9525">
              <a:noFill/>
              <a:miter lim="800000"/>
              <a:headEnd/>
              <a:tailEnd/>
            </a:ln>
          </p:spPr>
          <p:txBody>
            <a:bodyPr wrap="square">
              <a:spAutoFit/>
            </a:bodyPr>
            <a:lstStyle/>
            <a:p>
              <a:r>
                <a:rPr lang="en-US" altLang="ja-JP" sz="1400" b="1" dirty="0" smtClean="0">
                  <a:solidFill>
                    <a:schemeClr val="bg1"/>
                  </a:solidFill>
                  <a:latin typeface="Arial" pitchFamily="34" charset="0"/>
                  <a:ea typeface="HGP創英角ｺﾞｼｯｸUB" pitchFamily="50" charset="-128"/>
                  <a:cs typeface="Arial" pitchFamily="34" charset="0"/>
                </a:rPr>
                <a:t>For Simple Users</a:t>
              </a:r>
              <a:endParaRPr lang="en-US" altLang="ja-JP" sz="1400" b="1" dirty="0">
                <a:solidFill>
                  <a:schemeClr val="bg1"/>
                </a:solidFill>
                <a:latin typeface="Arial" pitchFamily="34" charset="0"/>
                <a:ea typeface="HGP創英角ｺﾞｼｯｸUB" pitchFamily="50" charset="-128"/>
                <a:cs typeface="Arial" pitchFamily="34" charset="0"/>
              </a:endParaRPr>
            </a:p>
          </p:txBody>
        </p:sp>
      </p:grpSp>
      <p:sp>
        <p:nvSpPr>
          <p:cNvPr id="34" name="テキスト ボックス 33"/>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63</a:t>
            </a:r>
            <a:endParaRPr kumimoji="1" lang="ja-JP" altLang="en-US" sz="1300" dirty="0">
              <a:solidFill>
                <a:srgbClr val="595757"/>
              </a:solidFill>
              <a:latin typeface="Calibri" pitchFamily="34" charset="0"/>
            </a:endParaRPr>
          </a:p>
        </p:txBody>
      </p:sp>
      <p:sp>
        <p:nvSpPr>
          <p:cNvPr id="25" name="テキスト ボックス 24"/>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48"/>
          <p:cNvSpPr txBox="1">
            <a:spLocks noChangeArrowheads="1"/>
          </p:cNvSpPr>
          <p:nvPr/>
        </p:nvSpPr>
        <p:spPr bwMode="auto">
          <a:xfrm>
            <a:off x="251520" y="980728"/>
            <a:ext cx="115212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Features</a:t>
            </a:r>
            <a:endParaRPr lang="en-US" altLang="ja-JP" sz="1400" b="1" dirty="0">
              <a:solidFill>
                <a:srgbClr val="595757"/>
              </a:solidFill>
              <a:latin typeface="Arial" pitchFamily="34" charset="0"/>
              <a:cs typeface="Arial" pitchFamily="34" charset="0"/>
            </a:endParaRPr>
          </a:p>
        </p:txBody>
      </p:sp>
      <p:sp>
        <p:nvSpPr>
          <p:cNvPr id="4" name="テキスト ボックス 3"/>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Digital </a:t>
            </a:r>
            <a:r>
              <a:rPr lang="en-US" altLang="ja-JP" sz="3100" b="1" dirty="0" smtClean="0">
                <a:solidFill>
                  <a:srgbClr val="003065"/>
                </a:solidFill>
                <a:latin typeface="Calibri" pitchFamily="34" charset="0"/>
                <a:cs typeface="Arial" pitchFamily="34" charset="0"/>
              </a:rPr>
              <a:t>Phone </a:t>
            </a:r>
            <a:r>
              <a:rPr lang="en-US" altLang="ja-JP" sz="3100" b="1" dirty="0" smtClean="0">
                <a:solidFill>
                  <a:srgbClr val="003065"/>
                </a:solidFill>
                <a:latin typeface="Calibri" pitchFamily="34" charset="0"/>
              </a:rPr>
              <a:t>'KX-DT5xx Series' </a:t>
            </a:r>
            <a:endParaRPr lang="en-US" altLang="ja-JP" sz="3100" b="1" dirty="0">
              <a:solidFill>
                <a:srgbClr val="003065"/>
              </a:solidFill>
              <a:latin typeface="Calibri" pitchFamily="34" charset="0"/>
            </a:endParaRPr>
          </a:p>
        </p:txBody>
      </p:sp>
      <p:sp>
        <p:nvSpPr>
          <p:cNvPr id="5" name="Rectangle 40"/>
          <p:cNvSpPr>
            <a:spLocks noChangeArrowheads="1"/>
          </p:cNvSpPr>
          <p:nvPr/>
        </p:nvSpPr>
        <p:spPr bwMode="auto">
          <a:xfrm>
            <a:off x="323528" y="1340768"/>
            <a:ext cx="2924175" cy="307777"/>
          </a:xfrm>
          <a:prstGeom prst="rect">
            <a:avLst/>
          </a:prstGeom>
          <a:noFill/>
          <a:ln w="9525">
            <a:noFill/>
            <a:miter lim="800000"/>
            <a:headEnd/>
            <a:tailEnd/>
          </a:ln>
        </p:spPr>
        <p:txBody>
          <a:bodyPr>
            <a:spAutoFit/>
          </a:bodyPr>
          <a:lstStyle/>
          <a:p>
            <a:pPr algn="l"/>
            <a:r>
              <a:rPr lang="en-US" altLang="ja-JP" sz="1400" b="1" dirty="0">
                <a:solidFill>
                  <a:srgbClr val="003065"/>
                </a:solidFill>
                <a:latin typeface="Arial" pitchFamily="34" charset="0"/>
                <a:cs typeface="Arial" pitchFamily="34" charset="0"/>
              </a:rPr>
              <a:t>High </a:t>
            </a:r>
            <a:r>
              <a:rPr lang="en-US" altLang="ja-JP" sz="1400" b="1" dirty="0" smtClean="0">
                <a:solidFill>
                  <a:srgbClr val="003065"/>
                </a:solidFill>
                <a:latin typeface="Arial" pitchFamily="34" charset="0"/>
                <a:cs typeface="Arial" pitchFamily="34" charset="0"/>
              </a:rPr>
              <a:t>Audio Quality</a:t>
            </a:r>
            <a:endParaRPr lang="en-US" altLang="ja-JP" sz="1400" b="1" dirty="0">
              <a:solidFill>
                <a:srgbClr val="003065"/>
              </a:solidFill>
              <a:latin typeface="Arial" pitchFamily="34" charset="0"/>
              <a:cs typeface="Arial" pitchFamily="34" charset="0"/>
            </a:endParaRPr>
          </a:p>
        </p:txBody>
      </p:sp>
      <p:sp>
        <p:nvSpPr>
          <p:cNvPr id="7" name="Text Box 57"/>
          <p:cNvSpPr txBox="1">
            <a:spLocks noChangeArrowheads="1"/>
          </p:cNvSpPr>
          <p:nvPr/>
        </p:nvSpPr>
        <p:spPr bwMode="auto">
          <a:xfrm>
            <a:off x="323528" y="1628800"/>
            <a:ext cx="5544988" cy="2123658"/>
          </a:xfrm>
          <a:prstGeom prst="rect">
            <a:avLst/>
          </a:prstGeom>
          <a:noFill/>
          <a:ln>
            <a:noFill/>
          </a:ln>
          <a:effectLs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Full duplex speakerphone</a:t>
            </a:r>
          </a:p>
          <a:p>
            <a:pPr algn="l"/>
            <a:r>
              <a:rPr lang="en-US" altLang="ja-JP" dirty="0" smtClean="0">
                <a:solidFill>
                  <a:schemeClr val="tx1"/>
                </a:solidFill>
                <a:cs typeface="Arial" pitchFamily="34" charset="0"/>
              </a:rPr>
              <a:t>    </a:t>
            </a:r>
            <a:r>
              <a:rPr lang="en-US" altLang="ja-JP" sz="1200" b="0" dirty="0" smtClean="0">
                <a:solidFill>
                  <a:schemeClr val="tx1"/>
                </a:solidFill>
                <a:cs typeface="Arial" pitchFamily="34" charset="0"/>
              </a:rPr>
              <a:t>The speakerphone supports “</a:t>
            </a:r>
            <a:r>
              <a:rPr lang="en-US" altLang="ja-JP" sz="1200" b="0" dirty="0" smtClean="0">
                <a:solidFill>
                  <a:schemeClr val="tx1"/>
                </a:solidFill>
              </a:rPr>
              <a:t>full duplex”, enabling </a:t>
            </a:r>
            <a:r>
              <a:rPr lang="en-US" altLang="ja-JP" sz="1200" b="0" dirty="0">
                <a:solidFill>
                  <a:schemeClr val="tx1"/>
                </a:solidFill>
              </a:rPr>
              <a:t>both parties to speak at </a:t>
            </a:r>
            <a:endParaRPr lang="en-US" altLang="ja-JP" sz="1200" b="0" dirty="0" smtClean="0">
              <a:solidFill>
                <a:schemeClr val="tx1"/>
              </a:solidFill>
            </a:endParaRPr>
          </a:p>
          <a:p>
            <a:pPr algn="l"/>
            <a:r>
              <a:rPr lang="en-US" altLang="ja-JP" sz="1200" b="0" dirty="0" smtClean="0">
                <a:solidFill>
                  <a:schemeClr val="tx1"/>
                </a:solidFill>
              </a:rPr>
              <a:t>     the same </a:t>
            </a:r>
            <a:r>
              <a:rPr lang="en-US" altLang="ja-JP" sz="1200" b="0" dirty="0">
                <a:solidFill>
                  <a:schemeClr val="tx1"/>
                </a:solidFill>
              </a:rPr>
              <a:t>time without their voice getting cut out. </a:t>
            </a:r>
            <a:endParaRPr lang="en-US" altLang="ja-JP" sz="1200" b="0" dirty="0" smtClean="0">
              <a:solidFill>
                <a:schemeClr val="tx1"/>
              </a:solidFill>
            </a:endParaRPr>
          </a:p>
          <a:p>
            <a:pPr algn="l"/>
            <a:endParaRPr lang="en-US" altLang="ja-JP" dirty="0" smtClean="0">
              <a:solidFill>
                <a:schemeClr val="tx1"/>
              </a:solidFill>
              <a:cs typeface="Arial" pitchFamily="34" charset="0"/>
            </a:endParaRPr>
          </a:p>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Advanced speaker design</a:t>
            </a:r>
          </a:p>
          <a:p>
            <a:pPr algn="l" eaLnBrk="1" hangingPunct="1">
              <a:buClr>
                <a:srgbClr val="3333FF"/>
              </a:buClr>
              <a:defRPr/>
            </a:pPr>
            <a:r>
              <a:rPr lang="ja-JP" altLang="en-US" sz="1200" b="0" dirty="0" smtClean="0">
                <a:solidFill>
                  <a:schemeClr val="tx1"/>
                </a:solidFill>
                <a:cs typeface="Arial" pitchFamily="34" charset="0"/>
              </a:rPr>
              <a:t>    </a:t>
            </a:r>
            <a:r>
              <a:rPr lang="en-US" altLang="ja-JP" sz="1200" b="0" dirty="0" smtClean="0">
                <a:solidFill>
                  <a:schemeClr val="tx1"/>
                </a:solidFill>
              </a:rPr>
              <a:t>Speakers </a:t>
            </a:r>
            <a:r>
              <a:rPr lang="en-US" altLang="ja-JP" sz="1200" b="0" dirty="0">
                <a:solidFill>
                  <a:schemeClr val="tx1"/>
                </a:solidFill>
              </a:rPr>
              <a:t>enhance the characteristics of low frequencies and contain a high </a:t>
            </a:r>
            <a:endParaRPr lang="en-US" altLang="ja-JP" sz="1200" b="0" dirty="0" smtClean="0">
              <a:solidFill>
                <a:schemeClr val="tx1"/>
              </a:solidFill>
            </a:endParaRPr>
          </a:p>
          <a:p>
            <a:pPr algn="l" eaLnBrk="1" hangingPunct="1">
              <a:buClr>
                <a:srgbClr val="3333FF"/>
              </a:buClr>
              <a:defRPr/>
            </a:pPr>
            <a:r>
              <a:rPr lang="en-US" altLang="ja-JP" sz="1200" b="0" dirty="0" smtClean="0">
                <a:solidFill>
                  <a:schemeClr val="tx1"/>
                </a:solidFill>
              </a:rPr>
              <a:t>    performance </a:t>
            </a:r>
            <a:r>
              <a:rPr lang="en-US" altLang="ja-JP" sz="1200" b="0" dirty="0">
                <a:solidFill>
                  <a:schemeClr val="tx1"/>
                </a:solidFill>
              </a:rPr>
              <a:t>D-class audio amp</a:t>
            </a:r>
            <a:r>
              <a:rPr lang="en-US" altLang="ja-JP" sz="1200" b="0" dirty="0" smtClean="0">
                <a:solidFill>
                  <a:schemeClr val="tx1"/>
                </a:solidFill>
              </a:rPr>
              <a:t>.</a:t>
            </a:r>
          </a:p>
          <a:p>
            <a:pPr algn="l" eaLnBrk="1" hangingPunct="1">
              <a:buClr>
                <a:srgbClr val="3333FF"/>
              </a:buClr>
              <a:defRPr/>
            </a:pPr>
            <a:endParaRPr lang="en-US" altLang="ja-JP" dirty="0" smtClean="0">
              <a:solidFill>
                <a:schemeClr val="tx1"/>
              </a:solidFill>
              <a:cs typeface="Arial" pitchFamily="34" charset="0"/>
            </a:endParaRPr>
          </a:p>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Larger acoustic chamber</a:t>
            </a:r>
          </a:p>
          <a:p>
            <a:pPr algn="l" eaLnBrk="1" hangingPunct="1">
              <a:buClr>
                <a:srgbClr val="3333FF"/>
              </a:buClr>
              <a:defRPr/>
            </a:pPr>
            <a:r>
              <a:rPr lang="ja-JP" altLang="en-US" sz="1200" dirty="0" smtClean="0">
                <a:solidFill>
                  <a:schemeClr val="tx1"/>
                </a:solidFill>
                <a:cs typeface="Arial" pitchFamily="34" charset="0"/>
              </a:rPr>
              <a:t>    </a:t>
            </a:r>
            <a:r>
              <a:rPr lang="en-US" altLang="ja-JP" sz="1200" b="0" dirty="0" smtClean="0">
                <a:solidFill>
                  <a:schemeClr val="tx1"/>
                </a:solidFill>
                <a:cs typeface="Arial" pitchFamily="34" charset="0"/>
              </a:rPr>
              <a:t>The</a:t>
            </a:r>
            <a:r>
              <a:rPr lang="ja-JP" altLang="en-US" sz="1200" b="0" dirty="0" smtClean="0">
                <a:solidFill>
                  <a:schemeClr val="tx1"/>
                </a:solidFill>
                <a:cs typeface="Arial" pitchFamily="34" charset="0"/>
              </a:rPr>
              <a:t> </a:t>
            </a:r>
            <a:r>
              <a:rPr lang="en-US" altLang="ja-JP" sz="1200" b="0" dirty="0" smtClean="0">
                <a:solidFill>
                  <a:schemeClr val="tx1"/>
                </a:solidFill>
                <a:cs typeface="Arial" pitchFamily="34" charset="0"/>
              </a:rPr>
              <a:t>acoustic chamber reduces echo and vibration from the</a:t>
            </a:r>
            <a:r>
              <a:rPr lang="ja-JP" altLang="en-US" sz="1200" b="0" dirty="0" smtClean="0">
                <a:solidFill>
                  <a:schemeClr val="tx1"/>
                </a:solidFill>
                <a:cs typeface="Arial" pitchFamily="34" charset="0"/>
              </a:rPr>
              <a:t> </a:t>
            </a:r>
            <a:r>
              <a:rPr lang="en-US" altLang="ja-JP" sz="1200" b="0" dirty="0" smtClean="0">
                <a:solidFill>
                  <a:schemeClr val="tx1"/>
                </a:solidFill>
                <a:cs typeface="Arial" pitchFamily="34" charset="0"/>
              </a:rPr>
              <a:t>speaker.</a:t>
            </a:r>
            <a:endParaRPr lang="en-US" altLang="ja-JP" dirty="0" smtClean="0">
              <a:solidFill>
                <a:schemeClr val="tx1"/>
              </a:solidFill>
              <a:cs typeface="Arial" pitchFamily="34" charset="0"/>
            </a:endParaRPr>
          </a:p>
        </p:txBody>
      </p:sp>
      <p:grpSp>
        <p:nvGrpSpPr>
          <p:cNvPr id="2" name="グループ化 1"/>
          <p:cNvGrpSpPr>
            <a:grpSpLocks/>
          </p:cNvGrpSpPr>
          <p:nvPr/>
        </p:nvGrpSpPr>
        <p:grpSpPr bwMode="auto">
          <a:xfrm>
            <a:off x="5796453" y="1628800"/>
            <a:ext cx="3168035" cy="2205278"/>
            <a:chOff x="4800600" y="1125538"/>
            <a:chExt cx="3664934" cy="2550264"/>
          </a:xfrm>
        </p:grpSpPr>
        <p:pic>
          <p:nvPicPr>
            <p:cNvPr id="9" name="Picture 27" descr="P1000182"/>
            <p:cNvPicPr>
              <a:picLocks noChangeAspect="1" noChangeArrowheads="1"/>
            </p:cNvPicPr>
            <p:nvPr/>
          </p:nvPicPr>
          <p:blipFill>
            <a:blip r:embed="rId2" cstate="print">
              <a:clrChange>
                <a:clrFrom>
                  <a:srgbClr val="FFFFFF"/>
                </a:clrFrom>
                <a:clrTo>
                  <a:srgbClr val="FFFFFF">
                    <a:alpha val="0"/>
                  </a:srgbClr>
                </a:clrTo>
              </a:clrChange>
            </a:blip>
            <a:srcRect b="162"/>
            <a:stretch>
              <a:fillRect/>
            </a:stretch>
          </p:blipFill>
          <p:spPr bwMode="auto">
            <a:xfrm>
              <a:off x="6926263" y="1125538"/>
              <a:ext cx="1246187" cy="1123950"/>
            </a:xfrm>
            <a:prstGeom prst="rect">
              <a:avLst/>
            </a:prstGeom>
            <a:noFill/>
            <a:ln w="9525">
              <a:noFill/>
              <a:miter lim="800000"/>
              <a:headEnd/>
              <a:tailEnd/>
            </a:ln>
          </p:spPr>
        </p:pic>
        <p:pic>
          <p:nvPicPr>
            <p:cNvPr id="10" name="Picture 30" descr="AT136_DIGIUM_BACK_R_20100413のコピー"/>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1819275"/>
              <a:ext cx="2206625" cy="1493838"/>
            </a:xfrm>
            <a:prstGeom prst="rect">
              <a:avLst/>
            </a:prstGeom>
            <a:noFill/>
            <a:ln w="9525">
              <a:noFill/>
              <a:miter lim="800000"/>
              <a:headEnd/>
              <a:tailEnd/>
            </a:ln>
          </p:spPr>
        </p:pic>
        <p:sp>
          <p:nvSpPr>
            <p:cNvPr id="11" name="Oval 45"/>
            <p:cNvSpPr>
              <a:spLocks noChangeArrowheads="1"/>
            </p:cNvSpPr>
            <p:nvPr/>
          </p:nvSpPr>
          <p:spPr bwMode="auto">
            <a:xfrm>
              <a:off x="6443663" y="1957388"/>
              <a:ext cx="288925" cy="292100"/>
            </a:xfrm>
            <a:prstGeom prst="ellipse">
              <a:avLst/>
            </a:prstGeom>
            <a:noFill/>
            <a:ln w="28575">
              <a:solidFill>
                <a:srgbClr val="EA5550"/>
              </a:solidFill>
              <a:prstDash val="sysDot"/>
              <a:round/>
              <a:headEnd/>
              <a:tailEnd/>
            </a:ln>
          </p:spPr>
          <p:txBody>
            <a:bodyPr wrap="none" anchor="ctr"/>
            <a:lstStyle/>
            <a:p>
              <a:endParaRPr lang="ja-JP" altLang="en-US" dirty="0">
                <a:cs typeface="Arial" pitchFamily="34" charset="0"/>
              </a:endParaRPr>
            </a:p>
          </p:txBody>
        </p:sp>
        <p:sp>
          <p:nvSpPr>
            <p:cNvPr id="12" name="Line 46"/>
            <p:cNvSpPr>
              <a:spLocks noChangeShapeType="1"/>
            </p:cNvSpPr>
            <p:nvPr/>
          </p:nvSpPr>
          <p:spPr bwMode="auto">
            <a:xfrm flipV="1">
              <a:off x="6732588" y="2078038"/>
              <a:ext cx="431800" cy="0"/>
            </a:xfrm>
            <a:prstGeom prst="line">
              <a:avLst/>
            </a:prstGeom>
            <a:noFill/>
            <a:ln w="28575">
              <a:solidFill>
                <a:srgbClr val="EA5550"/>
              </a:solidFill>
              <a:round/>
              <a:headEnd/>
              <a:tailEnd/>
            </a:ln>
          </p:spPr>
          <p:txBody>
            <a:bodyPr/>
            <a:lstStyle/>
            <a:p>
              <a:endParaRPr lang="ja-JP" altLang="en-US" dirty="0"/>
            </a:p>
          </p:txBody>
        </p:sp>
        <p:sp>
          <p:nvSpPr>
            <p:cNvPr id="13" name="Oval 48"/>
            <p:cNvSpPr>
              <a:spLocks noChangeArrowheads="1"/>
            </p:cNvSpPr>
            <p:nvPr/>
          </p:nvSpPr>
          <p:spPr bwMode="auto">
            <a:xfrm>
              <a:off x="6410325" y="2278063"/>
              <a:ext cx="288925" cy="301625"/>
            </a:xfrm>
            <a:prstGeom prst="ellipse">
              <a:avLst/>
            </a:prstGeom>
            <a:noFill/>
            <a:ln w="28575">
              <a:solidFill>
                <a:srgbClr val="EA5550"/>
              </a:solidFill>
              <a:prstDash val="sysDot"/>
              <a:round/>
              <a:headEnd/>
              <a:tailEnd/>
            </a:ln>
          </p:spPr>
          <p:txBody>
            <a:bodyPr wrap="none" anchor="ctr"/>
            <a:lstStyle/>
            <a:p>
              <a:endParaRPr lang="ja-JP" altLang="en-US" dirty="0">
                <a:cs typeface="Arial" pitchFamily="34" charset="0"/>
              </a:endParaRPr>
            </a:p>
          </p:txBody>
        </p:sp>
        <p:sp>
          <p:nvSpPr>
            <p:cNvPr id="14" name="Line 49"/>
            <p:cNvSpPr>
              <a:spLocks noChangeShapeType="1"/>
            </p:cNvSpPr>
            <p:nvPr/>
          </p:nvSpPr>
          <p:spPr bwMode="auto">
            <a:xfrm>
              <a:off x="6659563" y="2551113"/>
              <a:ext cx="576262" cy="661987"/>
            </a:xfrm>
            <a:prstGeom prst="line">
              <a:avLst/>
            </a:prstGeom>
            <a:noFill/>
            <a:ln w="28575">
              <a:solidFill>
                <a:srgbClr val="EA5550"/>
              </a:solidFill>
              <a:round/>
              <a:headEnd/>
              <a:tailEnd/>
            </a:ln>
          </p:spPr>
          <p:txBody>
            <a:bodyPr/>
            <a:lstStyle/>
            <a:p>
              <a:endParaRPr lang="ja-JP" altLang="en-US" dirty="0"/>
            </a:p>
          </p:txBody>
        </p:sp>
        <p:sp>
          <p:nvSpPr>
            <p:cNvPr id="15" name="テキスト ボックス 38"/>
            <p:cNvSpPr txBox="1">
              <a:spLocks noChangeArrowheads="1"/>
            </p:cNvSpPr>
            <p:nvPr/>
          </p:nvSpPr>
          <p:spPr bwMode="auto">
            <a:xfrm>
              <a:off x="6875466" y="2205038"/>
              <a:ext cx="1590068" cy="462702"/>
            </a:xfrm>
            <a:prstGeom prst="rect">
              <a:avLst/>
            </a:prstGeom>
            <a:noFill/>
            <a:ln w="9525">
              <a:noFill/>
              <a:miter lim="800000"/>
              <a:headEnd/>
              <a:tailEnd/>
            </a:ln>
          </p:spPr>
          <p:txBody>
            <a:bodyPr>
              <a:spAutoFit/>
            </a:bodyPr>
            <a:lstStyle/>
            <a:p>
              <a:r>
                <a:rPr lang="en-US" altLang="ja-JP" sz="1000" b="0" dirty="0">
                  <a:solidFill>
                    <a:srgbClr val="5F5F5F"/>
                  </a:solidFill>
                  <a:latin typeface="Arial" pitchFamily="34" charset="0"/>
                  <a:cs typeface="Arial" pitchFamily="34" charset="0"/>
                </a:rPr>
                <a:t>Special material cone circle</a:t>
              </a:r>
              <a:r>
                <a:rPr lang="ja-JP" altLang="en-US" sz="1000" b="0" dirty="0">
                  <a:solidFill>
                    <a:srgbClr val="5F5F5F"/>
                  </a:solidFill>
                  <a:latin typeface="Arial" pitchFamily="34" charset="0"/>
                  <a:cs typeface="Arial" pitchFamily="34" charset="0"/>
                </a:rPr>
                <a:t> </a:t>
              </a:r>
            </a:p>
          </p:txBody>
        </p:sp>
        <p:sp>
          <p:nvSpPr>
            <p:cNvPr id="16" name="テキスト ボックス 39"/>
            <p:cNvSpPr txBox="1">
              <a:spLocks noChangeArrowheads="1"/>
            </p:cNvSpPr>
            <p:nvPr/>
          </p:nvSpPr>
          <p:spPr bwMode="auto">
            <a:xfrm>
              <a:off x="7001333" y="3213100"/>
              <a:ext cx="1387485" cy="462702"/>
            </a:xfrm>
            <a:prstGeom prst="rect">
              <a:avLst/>
            </a:prstGeom>
            <a:noFill/>
            <a:ln w="9525">
              <a:noFill/>
              <a:miter lim="800000"/>
              <a:headEnd/>
              <a:tailEnd/>
            </a:ln>
          </p:spPr>
          <p:txBody>
            <a:bodyPr wrap="none">
              <a:spAutoFit/>
            </a:bodyPr>
            <a:lstStyle/>
            <a:p>
              <a:r>
                <a:rPr lang="en-US" altLang="ja-JP" sz="1000" b="0" dirty="0">
                  <a:solidFill>
                    <a:srgbClr val="5F5F5F"/>
                  </a:solidFill>
                  <a:latin typeface="Arial" pitchFamily="34" charset="0"/>
                  <a:cs typeface="Arial" pitchFamily="34" charset="0"/>
                </a:rPr>
                <a:t>Acoustic chamber</a:t>
              </a:r>
            </a:p>
            <a:p>
              <a:r>
                <a:rPr lang="en-US" altLang="ja-JP" sz="1000" b="0" dirty="0">
                  <a:solidFill>
                    <a:srgbClr val="5F5F5F"/>
                  </a:solidFill>
                  <a:latin typeface="Arial" pitchFamily="34" charset="0"/>
                  <a:cs typeface="Arial" pitchFamily="34" charset="0"/>
                </a:rPr>
                <a:t>(acoustic box)</a:t>
              </a:r>
              <a:endParaRPr lang="ja-JP" altLang="en-US" sz="1000" b="0" dirty="0">
                <a:solidFill>
                  <a:srgbClr val="5F5F5F"/>
                </a:solidFill>
                <a:latin typeface="Arial" pitchFamily="34" charset="0"/>
                <a:cs typeface="Arial" pitchFamily="34" charset="0"/>
              </a:endParaRPr>
            </a:p>
          </p:txBody>
        </p:sp>
      </p:grpSp>
      <p:sp>
        <p:nvSpPr>
          <p:cNvPr id="17" name="Rectangle 40"/>
          <p:cNvSpPr>
            <a:spLocks noChangeArrowheads="1"/>
          </p:cNvSpPr>
          <p:nvPr/>
        </p:nvSpPr>
        <p:spPr bwMode="auto">
          <a:xfrm>
            <a:off x="323528" y="4005064"/>
            <a:ext cx="3824288" cy="307777"/>
          </a:xfrm>
          <a:prstGeom prst="rect">
            <a:avLst/>
          </a:prstGeom>
          <a:noFill/>
          <a:ln w="9525">
            <a:noFill/>
            <a:miter lim="800000"/>
            <a:headEnd/>
            <a:tailEnd/>
          </a:ln>
        </p:spPr>
        <p:txBody>
          <a:bodyPr>
            <a:spAutoFit/>
          </a:bodyPr>
          <a:lstStyle/>
          <a:p>
            <a:pPr algn="l"/>
            <a:r>
              <a:rPr lang="en-US" altLang="ja-JP" sz="1400" b="1" dirty="0" smtClean="0">
                <a:solidFill>
                  <a:srgbClr val="003065"/>
                </a:solidFill>
                <a:latin typeface="Arial" pitchFamily="34" charset="0"/>
                <a:cs typeface="Arial" pitchFamily="34" charset="0"/>
              </a:rPr>
              <a:t>Hands Free Communication</a:t>
            </a:r>
            <a:endParaRPr lang="en-US" altLang="ja-JP" sz="1400" b="1" dirty="0">
              <a:solidFill>
                <a:srgbClr val="003065"/>
              </a:solidFill>
              <a:latin typeface="Arial" pitchFamily="34" charset="0"/>
              <a:cs typeface="Arial" pitchFamily="34" charset="0"/>
            </a:endParaRPr>
          </a:p>
        </p:txBody>
      </p:sp>
      <p:sp>
        <p:nvSpPr>
          <p:cNvPr id="18" name="Text Box 57"/>
          <p:cNvSpPr txBox="1">
            <a:spLocks noChangeArrowheads="1"/>
          </p:cNvSpPr>
          <p:nvPr/>
        </p:nvSpPr>
        <p:spPr bwMode="auto">
          <a:xfrm>
            <a:off x="323528" y="4265220"/>
            <a:ext cx="6408712" cy="477054"/>
          </a:xfrm>
          <a:prstGeom prst="rect">
            <a:avLst/>
          </a:prstGeom>
          <a:noFill/>
          <a:ln>
            <a:noFill/>
          </a:ln>
          <a:effectLs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a:buClr>
                <a:srgbClr val="EA5550"/>
              </a:buClr>
              <a:buFont typeface="Wingdings" pitchFamily="2" charset="2"/>
              <a:buChar char="Ø"/>
            </a:pPr>
            <a:r>
              <a:rPr lang="en-US" altLang="ja-JP" sz="1200" dirty="0" smtClean="0">
                <a:solidFill>
                  <a:schemeClr val="tx1"/>
                </a:solidFill>
                <a:cs typeface="Arial" pitchFamily="34" charset="0"/>
              </a:rPr>
              <a:t> </a:t>
            </a:r>
            <a:r>
              <a:rPr lang="en-US" altLang="ja-JP" sz="1300" dirty="0">
                <a:solidFill>
                  <a:schemeClr val="tx1"/>
                </a:solidFill>
                <a:cs typeface="Arial" pitchFamily="34" charset="0"/>
              </a:rPr>
              <a:t>Electronic Hook </a:t>
            </a:r>
            <a:r>
              <a:rPr lang="en-US" altLang="ja-JP" sz="1300" dirty="0" smtClean="0">
                <a:solidFill>
                  <a:schemeClr val="tx1"/>
                </a:solidFill>
                <a:cs typeface="Arial" pitchFamily="34" charset="0"/>
              </a:rPr>
              <a:t>Switch (EHS) supported (KX-DT546/KX-DT543)</a:t>
            </a:r>
            <a:endParaRPr lang="en-US" altLang="ja-JP" sz="1300" dirty="0">
              <a:solidFill>
                <a:schemeClr val="tx1"/>
              </a:solidFill>
              <a:cs typeface="Arial" pitchFamily="34" charset="0"/>
            </a:endParaRPr>
          </a:p>
          <a:p>
            <a:pPr algn="l">
              <a:buClr>
                <a:srgbClr val="3333FF"/>
              </a:buClr>
            </a:pPr>
            <a:r>
              <a:rPr lang="en-US" altLang="ja-JP" sz="1200" b="0" dirty="0"/>
              <a:t>  </a:t>
            </a:r>
            <a:r>
              <a:rPr lang="en-US" altLang="ja-JP" sz="1200" b="0" dirty="0" smtClean="0"/>
              <a:t>  </a:t>
            </a:r>
            <a:r>
              <a:rPr lang="en-US" altLang="ja-JP" sz="1200" b="0" dirty="0" smtClean="0">
                <a:solidFill>
                  <a:schemeClr val="tx1"/>
                </a:solidFill>
              </a:rPr>
              <a:t>By </a:t>
            </a:r>
            <a:r>
              <a:rPr lang="en-US" altLang="ja-JP" sz="1200" b="0" dirty="0">
                <a:solidFill>
                  <a:schemeClr val="tx1"/>
                </a:solidFill>
              </a:rPr>
              <a:t>connecting an EHS </a:t>
            </a:r>
            <a:r>
              <a:rPr lang="en-US" altLang="ja-JP" sz="1200" b="0" dirty="0" smtClean="0">
                <a:solidFill>
                  <a:schemeClr val="tx1"/>
                </a:solidFill>
              </a:rPr>
              <a:t>headset, </a:t>
            </a:r>
            <a:r>
              <a:rPr lang="en-US" altLang="ja-JP" sz="1200" b="0" dirty="0">
                <a:solidFill>
                  <a:schemeClr val="tx1"/>
                </a:solidFill>
              </a:rPr>
              <a:t>you can perform </a:t>
            </a:r>
            <a:r>
              <a:rPr lang="en-US" altLang="ja-JP" sz="1200" b="0" dirty="0" smtClean="0">
                <a:solidFill>
                  <a:schemeClr val="tx1"/>
                </a:solidFill>
              </a:rPr>
              <a:t>wireless communication.</a:t>
            </a:r>
            <a:endParaRPr lang="en-US" altLang="ja-JP" sz="1200" dirty="0" smtClean="0">
              <a:solidFill>
                <a:schemeClr val="tx1"/>
              </a:solidFill>
              <a:cs typeface="Arial" pitchFamily="34" charset="0"/>
            </a:endParaRPr>
          </a:p>
        </p:txBody>
      </p:sp>
      <p:sp>
        <p:nvSpPr>
          <p:cNvPr id="19" name="Text Box 26"/>
          <p:cNvSpPr txBox="1">
            <a:spLocks noChangeArrowheads="1"/>
          </p:cNvSpPr>
          <p:nvPr/>
        </p:nvSpPr>
        <p:spPr bwMode="auto">
          <a:xfrm>
            <a:off x="323528" y="4941168"/>
            <a:ext cx="1845377" cy="307777"/>
          </a:xfrm>
          <a:prstGeom prst="rect">
            <a:avLst/>
          </a:prstGeom>
          <a:noFill/>
          <a:ln w="9525" algn="ctr">
            <a:noFill/>
            <a:miter lim="800000"/>
            <a:headEnd/>
            <a:tailEnd/>
          </a:ln>
        </p:spPr>
        <p:txBody>
          <a:bodyPr wrap="none">
            <a:spAutoFit/>
          </a:bodyPr>
          <a:lstStyle/>
          <a:p>
            <a:pPr algn="l">
              <a:spcBef>
                <a:spcPct val="60000"/>
              </a:spcBef>
            </a:pPr>
            <a:r>
              <a:rPr lang="en-US" altLang="ja-JP" sz="1400" b="1" dirty="0">
                <a:solidFill>
                  <a:srgbClr val="003065"/>
                </a:solidFill>
                <a:latin typeface="Arial" pitchFamily="34" charset="0"/>
                <a:cs typeface="Arial" pitchFamily="34" charset="0"/>
              </a:rPr>
              <a:t>Easy to Use Design</a:t>
            </a:r>
          </a:p>
        </p:txBody>
      </p:sp>
      <p:sp>
        <p:nvSpPr>
          <p:cNvPr id="20" name="Text Box 57"/>
          <p:cNvSpPr txBox="1">
            <a:spLocks noChangeArrowheads="1"/>
          </p:cNvSpPr>
          <p:nvPr/>
        </p:nvSpPr>
        <p:spPr bwMode="auto">
          <a:xfrm>
            <a:off x="323528" y="5179839"/>
            <a:ext cx="4536504" cy="769441"/>
          </a:xfrm>
          <a:prstGeom prst="rect">
            <a:avLst/>
          </a:prstGeom>
          <a:noFill/>
          <a:ln w="28575" algn="ctr">
            <a:noFill/>
            <a:miter lim="800000"/>
            <a:headEnd/>
            <a:tailEnd/>
          </a:ln>
        </p:spPr>
        <p:txBody>
          <a:bodyPr wrap="square">
            <a:spAutoFit/>
          </a:bodyPr>
          <a:lstStyle/>
          <a:p>
            <a:pPr algn="l">
              <a:buClr>
                <a:srgbClr val="EA5550"/>
              </a:buClr>
              <a:buFont typeface="Wingdings" pitchFamily="2" charset="2"/>
              <a:buChar char="Ø"/>
            </a:pPr>
            <a:r>
              <a:rPr lang="en-US" altLang="ja-JP" sz="1300" dirty="0" smtClean="0">
                <a:solidFill>
                  <a:schemeClr val="tx1"/>
                </a:solidFill>
                <a:latin typeface="Arial" pitchFamily="34" charset="0"/>
                <a:cs typeface="Arial" pitchFamily="34" charset="0"/>
              </a:rPr>
              <a:t> </a:t>
            </a:r>
            <a:r>
              <a:rPr lang="en-US" altLang="ja-JP" sz="1300" b="1" dirty="0">
                <a:solidFill>
                  <a:schemeClr val="tx1"/>
                </a:solidFill>
                <a:latin typeface="Arial" pitchFamily="34" charset="0"/>
                <a:cs typeface="Arial" pitchFamily="34" charset="0"/>
              </a:rPr>
              <a:t>Small footprint reduces desk space</a:t>
            </a:r>
          </a:p>
          <a:p>
            <a:pPr algn="l">
              <a:buClr>
                <a:srgbClr val="3333FF"/>
              </a:buClr>
            </a:pPr>
            <a:endParaRPr lang="en-US" altLang="ja-JP" dirty="0">
              <a:solidFill>
                <a:schemeClr val="tx1"/>
              </a:solidFill>
              <a:latin typeface="Arial" pitchFamily="34" charset="0"/>
              <a:cs typeface="Arial" pitchFamily="34" charset="0"/>
            </a:endParaRPr>
          </a:p>
          <a:p>
            <a:pPr algn="l">
              <a:buClr>
                <a:srgbClr val="EA5550"/>
              </a:buClr>
              <a:buFont typeface="Wingdings" pitchFamily="2" charset="2"/>
              <a:buChar char="Ø"/>
            </a:pPr>
            <a:r>
              <a:rPr lang="en-US" altLang="ja-JP" sz="1300" dirty="0" smtClean="0">
                <a:solidFill>
                  <a:schemeClr val="tx1"/>
                </a:solidFill>
                <a:latin typeface="Arial" pitchFamily="34" charset="0"/>
                <a:cs typeface="Arial" pitchFamily="34" charset="0"/>
              </a:rPr>
              <a:t> </a:t>
            </a:r>
            <a:r>
              <a:rPr lang="en-US" altLang="ja-JP" sz="1300" b="1" dirty="0">
                <a:solidFill>
                  <a:schemeClr val="tx1"/>
                </a:solidFill>
                <a:latin typeface="Arial" pitchFamily="34" charset="0"/>
                <a:cs typeface="Arial" pitchFamily="34" charset="0"/>
              </a:rPr>
              <a:t>Longer handset curly cord</a:t>
            </a:r>
          </a:p>
        </p:txBody>
      </p:sp>
      <p:pic>
        <p:nvPicPr>
          <p:cNvPr id="22" name="Picture 54" descr="ＮＴ３００フットスペース比較052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36096" y="5154064"/>
            <a:ext cx="1235844" cy="978752"/>
          </a:xfrm>
          <a:prstGeom prst="rect">
            <a:avLst/>
          </a:prstGeom>
          <a:noFill/>
          <a:ln w="9525">
            <a:noFill/>
            <a:miter lim="800000"/>
            <a:headEnd/>
            <a:tailEnd/>
          </a:ln>
        </p:spPr>
      </p:pic>
      <p:sp>
        <p:nvSpPr>
          <p:cNvPr id="23" name="正方形/長方形 2"/>
          <p:cNvSpPr>
            <a:spLocks noChangeArrowheads="1"/>
          </p:cNvSpPr>
          <p:nvPr/>
        </p:nvSpPr>
        <p:spPr bwMode="auto">
          <a:xfrm>
            <a:off x="5508104" y="6207115"/>
            <a:ext cx="1000595" cy="246221"/>
          </a:xfrm>
          <a:prstGeom prst="rect">
            <a:avLst/>
          </a:prstGeom>
          <a:noFill/>
          <a:ln w="9525">
            <a:noFill/>
            <a:miter lim="800000"/>
            <a:headEnd/>
            <a:tailEnd/>
          </a:ln>
        </p:spPr>
        <p:txBody>
          <a:bodyPr wrap="none">
            <a:spAutoFit/>
          </a:bodyPr>
          <a:lstStyle/>
          <a:p>
            <a:r>
              <a:rPr lang="en-US" altLang="ja-JP" sz="1000" b="0" dirty="0">
                <a:solidFill>
                  <a:srgbClr val="5F5F5F"/>
                </a:solidFill>
                <a:latin typeface="Arial" pitchFamily="34" charset="0"/>
                <a:cs typeface="Arial" pitchFamily="34" charset="0"/>
              </a:rPr>
              <a:t>Small footprint</a:t>
            </a:r>
            <a:endParaRPr lang="ja-JP" altLang="en-US" sz="1000" b="0" dirty="0">
              <a:solidFill>
                <a:srgbClr val="5F5F5F"/>
              </a:solidFill>
              <a:latin typeface="Arial" pitchFamily="34" charset="0"/>
              <a:cs typeface="Arial" pitchFamily="34" charset="0"/>
            </a:endParaRPr>
          </a:p>
        </p:txBody>
      </p:sp>
      <p:sp>
        <p:nvSpPr>
          <p:cNvPr id="25" name="正方形/長方形 2"/>
          <p:cNvSpPr>
            <a:spLocks noChangeArrowheads="1"/>
          </p:cNvSpPr>
          <p:nvPr/>
        </p:nvSpPr>
        <p:spPr bwMode="auto">
          <a:xfrm>
            <a:off x="6876256" y="6176918"/>
            <a:ext cx="1657826" cy="246221"/>
          </a:xfrm>
          <a:prstGeom prst="rect">
            <a:avLst/>
          </a:prstGeom>
          <a:noFill/>
          <a:ln w="9525">
            <a:noFill/>
            <a:miter lim="800000"/>
            <a:headEnd/>
            <a:tailEnd/>
          </a:ln>
        </p:spPr>
        <p:txBody>
          <a:bodyPr wrap="none">
            <a:spAutoFit/>
          </a:bodyPr>
          <a:lstStyle/>
          <a:p>
            <a:r>
              <a:rPr lang="en-US" altLang="ja-JP" sz="1000" b="0" dirty="0">
                <a:solidFill>
                  <a:srgbClr val="5F5F5F"/>
                </a:solidFill>
                <a:latin typeface="Arial" pitchFamily="34" charset="0"/>
                <a:cs typeface="Arial" pitchFamily="34" charset="0"/>
              </a:rPr>
              <a:t>Longer handset curly cord</a:t>
            </a:r>
            <a:endParaRPr lang="ja-JP" altLang="en-US" sz="1000" b="0" dirty="0">
              <a:solidFill>
                <a:srgbClr val="5F5F5F"/>
              </a:solidFill>
              <a:latin typeface="Arial" pitchFamily="34" charset="0"/>
              <a:cs typeface="Arial" pitchFamily="34" charset="0"/>
            </a:endParaRPr>
          </a:p>
        </p:txBody>
      </p:sp>
      <p:sp>
        <p:nvSpPr>
          <p:cNvPr id="26" name="Line 55"/>
          <p:cNvSpPr>
            <a:spLocks noChangeShapeType="1"/>
          </p:cNvSpPr>
          <p:nvPr/>
        </p:nvSpPr>
        <p:spPr bwMode="auto">
          <a:xfrm flipH="1">
            <a:off x="6465292" y="4954427"/>
            <a:ext cx="13212" cy="1131170"/>
          </a:xfrm>
          <a:prstGeom prst="line">
            <a:avLst/>
          </a:prstGeom>
          <a:noFill/>
          <a:ln w="28575" cap="rnd">
            <a:solidFill>
              <a:srgbClr val="EA5550"/>
            </a:solidFill>
            <a:prstDash val="sysDot"/>
            <a:round/>
            <a:headEnd/>
            <a:tailEnd/>
          </a:ln>
        </p:spPr>
        <p:txBody>
          <a:bodyPr/>
          <a:lstStyle/>
          <a:p>
            <a:endParaRPr lang="ja-JP" altLang="en-US" dirty="0"/>
          </a:p>
        </p:txBody>
      </p:sp>
      <p:sp>
        <p:nvSpPr>
          <p:cNvPr id="27" name="Line 56"/>
          <p:cNvSpPr>
            <a:spLocks noChangeShapeType="1"/>
          </p:cNvSpPr>
          <p:nvPr/>
        </p:nvSpPr>
        <p:spPr bwMode="auto">
          <a:xfrm>
            <a:off x="6295624" y="4981859"/>
            <a:ext cx="4568" cy="1102151"/>
          </a:xfrm>
          <a:prstGeom prst="line">
            <a:avLst/>
          </a:prstGeom>
          <a:noFill/>
          <a:ln w="28575" cap="rnd">
            <a:solidFill>
              <a:srgbClr val="EA5550"/>
            </a:solidFill>
            <a:prstDash val="sysDot"/>
            <a:round/>
            <a:headEnd/>
            <a:tailEnd/>
          </a:ln>
        </p:spPr>
        <p:txBody>
          <a:bodyPr/>
          <a:lstStyle/>
          <a:p>
            <a:endParaRPr lang="ja-JP" altLang="en-US" dirty="0"/>
          </a:p>
        </p:txBody>
      </p:sp>
      <p:sp>
        <p:nvSpPr>
          <p:cNvPr id="28" name="テキスト ボックス 2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64</a:t>
            </a:r>
            <a:endParaRPr kumimoji="1" lang="ja-JP" altLang="en-US" sz="1300" dirty="0">
              <a:solidFill>
                <a:srgbClr val="595757"/>
              </a:solidFill>
              <a:latin typeface="Calibri" pitchFamily="34" charset="0"/>
            </a:endParaRPr>
          </a:p>
        </p:txBody>
      </p:sp>
      <p:pic>
        <p:nvPicPr>
          <p:cNvPr id="31" name="Picture 2" descr="C:\Users\5167824\Desktop\NS1000V3.0Sales_Guide\画像\X_KX-NT546B_low\X30_KX-NT546B-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830" y="4797152"/>
            <a:ext cx="2279650" cy="1512168"/>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3065"/>
                </a:solidFill>
                <a:latin typeface="Calibri" pitchFamily="34" charset="0"/>
              </a:rPr>
              <a:t>Digital </a:t>
            </a:r>
            <a:r>
              <a:rPr lang="en-US" altLang="ja-JP" sz="3100" b="1" dirty="0" smtClean="0">
                <a:solidFill>
                  <a:srgbClr val="003065"/>
                </a:solidFill>
                <a:latin typeface="Calibri" pitchFamily="34" charset="0"/>
                <a:cs typeface="Arial" pitchFamily="34" charset="0"/>
              </a:rPr>
              <a:t>Phone </a:t>
            </a:r>
            <a:r>
              <a:rPr lang="en-US" altLang="ja-JP" sz="3100" b="1" dirty="0" smtClean="0">
                <a:solidFill>
                  <a:srgbClr val="003065"/>
                </a:solidFill>
                <a:latin typeface="Calibri" pitchFamily="34" charset="0"/>
              </a:rPr>
              <a:t>'KX-DT5xx Series' </a:t>
            </a:r>
            <a:endParaRPr lang="en-US" altLang="ja-JP" sz="3100" b="1" dirty="0">
              <a:solidFill>
                <a:srgbClr val="003065"/>
              </a:solidFill>
              <a:latin typeface="Calibri" pitchFamily="34" charset="0"/>
            </a:endParaRPr>
          </a:p>
        </p:txBody>
      </p:sp>
      <p:graphicFrame>
        <p:nvGraphicFramePr>
          <p:cNvPr id="4" name="Group 1761"/>
          <p:cNvGraphicFramePr>
            <a:graphicFrameLocks/>
          </p:cNvGraphicFramePr>
          <p:nvPr>
            <p:extLst>
              <p:ext uri="{D42A27DB-BD31-4B8C-83A1-F6EECF244321}">
                <p14:modId xmlns:p14="http://schemas.microsoft.com/office/powerpoint/2010/main" val="3346032924"/>
              </p:ext>
            </p:extLst>
          </p:nvPr>
        </p:nvGraphicFramePr>
        <p:xfrm>
          <a:off x="323528" y="1268760"/>
          <a:ext cx="8434800" cy="4808024"/>
        </p:xfrm>
        <a:graphic>
          <a:graphicData uri="http://schemas.openxmlformats.org/drawingml/2006/table">
            <a:tbl>
              <a:tblPr/>
              <a:tblGrid>
                <a:gridCol w="867600"/>
                <a:gridCol w="1411200"/>
                <a:gridCol w="2052000"/>
                <a:gridCol w="2052000"/>
                <a:gridCol w="2052000"/>
              </a:tblGrid>
              <a:tr h="252000">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Model Number</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KX-DT521</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0871A">
                            <a:tint val="66000"/>
                            <a:satMod val="160000"/>
                          </a:srgbClr>
                        </a:gs>
                        <a:gs pos="50000">
                          <a:srgbClr val="F0871A">
                            <a:tint val="44500"/>
                            <a:satMod val="160000"/>
                          </a:srgbClr>
                        </a:gs>
                        <a:gs pos="100000">
                          <a:srgbClr val="F0871A">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KX-DT543</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0871A">
                            <a:tint val="66000"/>
                            <a:satMod val="160000"/>
                          </a:srgbClr>
                        </a:gs>
                        <a:gs pos="50000">
                          <a:srgbClr val="F0871A">
                            <a:tint val="44500"/>
                            <a:satMod val="160000"/>
                          </a:srgbClr>
                        </a:gs>
                        <a:gs pos="100000">
                          <a:srgbClr val="F0871A">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KX-DT546</a:t>
                      </a:r>
                    </a:p>
                  </a:txBody>
                  <a:tcPr marL="91431" marR="91431"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0871A">
                            <a:tint val="66000"/>
                            <a:satMod val="160000"/>
                          </a:srgbClr>
                        </a:gs>
                        <a:gs pos="50000">
                          <a:srgbClr val="F0871A">
                            <a:tint val="44500"/>
                            <a:satMod val="160000"/>
                          </a:srgbClr>
                        </a:gs>
                        <a:gs pos="100000">
                          <a:srgbClr val="F0871A">
                            <a:tint val="23500"/>
                            <a:satMod val="160000"/>
                          </a:srgbClr>
                        </a:gs>
                      </a:gsLst>
                      <a:lin ang="0" scaled="1"/>
                      <a:tileRect/>
                    </a:gradFill>
                  </a:tcPr>
                </a:tc>
              </a:tr>
              <a:tr h="848024">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kumimoji="1" lang="ja-JP" altLang="en-US" sz="1000" dirty="0">
                        <a:latin typeface="Arial" pitchFamily="34" charset="0"/>
                        <a:cs typeface="Arial" pitchFamily="34" charset="0"/>
                      </a:endParaRPr>
                    </a:p>
                  </a:txBody>
                  <a:tcPr marL="91431" marR="91431"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000">
                <a:tc row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Functions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LCD</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1-Line, Monochrome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3-Line, Monochrome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6-Line, Monochrome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Backlight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Yes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dirty="0"/>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Speakerphone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algn="ctr"/>
                      <a:r>
                        <a:rPr kumimoji="1" lang="en-US" altLang="ja-JP" sz="1000" dirty="0" smtClean="0">
                          <a:solidFill>
                            <a:schemeClr val="tx1"/>
                          </a:solidFill>
                          <a:latin typeface="Arial" pitchFamily="34" charset="0"/>
                          <a:cs typeface="Arial" pitchFamily="34" charset="0"/>
                        </a:rPr>
                        <a:t>Yes (Full Duplex)</a:t>
                      </a:r>
                      <a:endParaRPr kumimoji="1" lang="ja-JP" altLang="en-US" sz="1000" dirty="0">
                        <a:solidFill>
                          <a:schemeClr val="tx1"/>
                        </a:solidFill>
                        <a:latin typeface="Arial" pitchFamily="34" charset="0"/>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algn="ctr"/>
                      <a:endParaRPr kumimoji="1" lang="ja-JP" altLang="en-US" sz="1100" dirty="0">
                        <a:solidFill>
                          <a:schemeClr val="tx1"/>
                        </a:solidFill>
                        <a:latin typeface="+mn-lt"/>
                      </a:endParaRPr>
                    </a:p>
                  </a:txBody>
                  <a:tcPr marL="89992" marR="89992" marT="46780" marB="467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algn="ctr"/>
                      <a:endParaRPr kumimoji="1" lang="ja-JP" altLang="en-US" sz="1100" dirty="0">
                        <a:latin typeface="+mn-lt"/>
                      </a:endParaRPr>
                    </a:p>
                  </a:txBody>
                  <a:tcPr marL="89992" marR="89992" marT="46780" marB="467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FF Button</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8</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24</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smtClean="0">
                        <a:ln>
                          <a:noFill/>
                        </a:ln>
                        <a:solidFill>
                          <a:srgbClr val="FF0000"/>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46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Bluetooth Headset</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Connectability</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468000">
                <a:tc vMerge="1">
                  <a:txBody>
                    <a:bodyPr/>
                    <a:lstStyle/>
                    <a:p>
                      <a:endParaRPr kumimoji="1" lang="ja-JP" altLang="en-US"/>
                    </a:p>
                  </a:txBody>
                  <a:tcPr/>
                </a:tc>
                <a:tc>
                  <a:txBody>
                    <a:bodyPr/>
                    <a:lstStyle/>
                    <a:p>
                      <a:pPr marL="0" marR="0" lvl="0" indent="0" algn="ctr" defTabSz="914400" rtl="0" eaLnBrk="1" fontAlgn="t" latinLnBrk="0" hangingPunct="1">
                        <a:lnSpc>
                          <a:spcPct val="70000"/>
                        </a:lnSpc>
                        <a:spcBef>
                          <a:spcPct val="3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Electronic </a:t>
                      </a:r>
                    </a:p>
                    <a:p>
                      <a:pPr marL="0" marR="0" lvl="0" indent="0" algn="ctr" defTabSz="914400" rtl="0" eaLnBrk="1" fontAlgn="t" latinLnBrk="0" hangingPunct="1">
                        <a:lnSpc>
                          <a:spcPct val="70000"/>
                        </a:lnSpc>
                        <a:spcBef>
                          <a:spcPct val="3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Hook Switch</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Yes</a:t>
                      </a:r>
                      <a:r>
                        <a:rPr kumimoji="1" lang="en-US" altLang="ja-JP" sz="1000" b="0" i="0" u="none" strike="noStrike" cap="none" normalizeH="0" baseline="30000" dirty="0" smtClean="0">
                          <a:ln>
                            <a:noFill/>
                          </a:ln>
                          <a:solidFill>
                            <a:schemeClr val="tx1"/>
                          </a:solidFill>
                          <a:effectLst/>
                          <a:latin typeface="Arial" pitchFamily="34" charset="0"/>
                          <a:ea typeface="MS PGothic" pitchFamily="50" charset="-128"/>
                          <a:cs typeface="Arial" pitchFamily="34" charset="0"/>
                        </a:rPr>
                        <a:t>*1</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Ethernet Port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cap="none" normalizeH="0" baseline="0" dirty="0" smtClean="0">
                        <a:ln>
                          <a:noFill/>
                        </a:ln>
                        <a:solidFill>
                          <a:schemeClr val="tx1"/>
                        </a:solidFill>
                        <a:effectLst/>
                        <a:latin typeface="+mn-lt"/>
                        <a:ea typeface="MS PGothic" pitchFamily="50" charset="-128"/>
                        <a:cs typeface="Arial" pitchFamily="34" charset="0"/>
                      </a:endParaRPr>
                    </a:p>
                  </a:txBody>
                  <a:tcPr marL="89992" marR="89992" marT="46780" marB="467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PoE</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1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Others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Audio Codec (G.711),</a:t>
                      </a:r>
                      <a:r>
                        <a:rPr kumimoji="1" lang="ja-JP" altLang="en-US"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 </a:t>
                      </a: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Echo Cancellation, Microphone, 1 DXDP Port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520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Options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AC Adaptor</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N/A</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1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Wall Mount Kit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KX-A432</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2">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KX-A433</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Wired Headset</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KX-TCA400/430, RP-TCA400/430</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defRPr/>
                      </a:pPr>
                      <a:endParaRPr kumimoji="1" lang="en-US" altLang="ja-JP" sz="1100" b="0" i="0" u="none" strike="noStrike" cap="none" normalizeH="0" baseline="0" dirty="0" smtClean="0">
                        <a:ln>
                          <a:noFill/>
                        </a:ln>
                        <a:solidFill>
                          <a:schemeClr val="tx1"/>
                        </a:solidFill>
                        <a:effectLst/>
                        <a:latin typeface="Arial" pitchFamily="34" charset="0"/>
                        <a:ea typeface="MS PGothic" pitchFamily="50" charset="-128"/>
                        <a:cs typeface="Arial" pitchFamily="34" charset="0"/>
                      </a:endParaRPr>
                    </a:p>
                  </a:txBody>
                  <a:tcPr marL="89992" marR="89992" marT="46780" marB="467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Others</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MS PGothic" pitchFamily="50" charset="-128"/>
                          <a:cs typeface="Arial" pitchFamily="34" charset="0"/>
                        </a:rPr>
                        <a:t>Colour Variation</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38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White, Black</a:t>
                      </a:r>
                    </a:p>
                  </a:txBody>
                  <a:tcPr marL="89992" marR="89992" marT="46780" marB="467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j-lt"/>
                        <a:ea typeface="MS PGothic" pitchFamily="50" charset="-128"/>
                        <a:cs typeface="Arial" pitchFamily="34" charset="0"/>
                      </a:endParaRPr>
                    </a:p>
                  </a:txBody>
                  <a:tcPr marL="89997" marR="89997" marT="46805" marB="46805" anchor="ctr" horzOverflow="overflow">
                    <a:lnL w="12700" cap="flat" cmpd="sng" algn="ctr">
                      <a:solidFill>
                        <a:srgbClr val="7F7F7F"/>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bl>
          </a:graphicData>
        </a:graphic>
      </p:graphicFrame>
      <p:sp>
        <p:nvSpPr>
          <p:cNvPr id="5" name="テキスト ボックス 148"/>
          <p:cNvSpPr txBox="1">
            <a:spLocks noChangeArrowheads="1"/>
          </p:cNvSpPr>
          <p:nvPr/>
        </p:nvSpPr>
        <p:spPr bwMode="auto">
          <a:xfrm>
            <a:off x="252239" y="952500"/>
            <a:ext cx="3173464" cy="307777"/>
          </a:xfrm>
          <a:prstGeom prst="rect">
            <a:avLst/>
          </a:prstGeom>
          <a:noFill/>
          <a:ln w="9525">
            <a:noFill/>
            <a:miter lim="800000"/>
            <a:headEnd/>
            <a:tailEnd/>
          </a:ln>
        </p:spPr>
        <p:txBody>
          <a:bodyPr wrap="square">
            <a:spAutoFit/>
          </a:bodyPr>
          <a:lstStyle/>
          <a:p>
            <a:pPr defTabSz="457200"/>
            <a:r>
              <a:rPr lang="en-US" altLang="ja-JP" sz="1400" b="1" dirty="0" smtClean="0">
                <a:solidFill>
                  <a:srgbClr val="595757"/>
                </a:solidFill>
                <a:latin typeface="Arial" pitchFamily="34" charset="0"/>
                <a:cs typeface="Arial" pitchFamily="34" charset="0"/>
              </a:rPr>
              <a:t>Specifications</a:t>
            </a:r>
            <a:endParaRPr kumimoji="0" lang="en-US" altLang="ja-JP" sz="1400" b="1" dirty="0">
              <a:solidFill>
                <a:srgbClr val="595757"/>
              </a:solidFill>
              <a:latin typeface="Arial" pitchFamily="34" charset="0"/>
              <a:cs typeface="Arial" pitchFamily="34" charset="0"/>
            </a:endParaRPr>
          </a:p>
        </p:txBody>
      </p:sp>
      <p:pic>
        <p:nvPicPr>
          <p:cNvPr id="7" name="Picture 2" descr="C:\Users\5167824\Desktop\CE_KX-NT_250820\png\CE_KX-NT551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5546" y="1538486"/>
            <a:ext cx="1001536" cy="8312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80" descr="Letsnote"/>
          <p:cNvSpPr txBox="1">
            <a:spLocks noChangeArrowheads="1"/>
          </p:cNvSpPr>
          <p:nvPr/>
        </p:nvSpPr>
        <p:spPr bwMode="auto">
          <a:xfrm>
            <a:off x="251520" y="6142482"/>
            <a:ext cx="6145213" cy="338169"/>
          </a:xfrm>
          <a:prstGeom prst="rect">
            <a:avLst/>
          </a:prstGeom>
          <a:noFill/>
          <a:ln w="9525" algn="ctr">
            <a:noFill/>
            <a:miter lim="800000"/>
            <a:headEnd/>
            <a:tailEnd/>
          </a:ln>
        </p:spPr>
        <p:txBody>
          <a:bodyPr>
            <a:spAutoFit/>
          </a:bodyPr>
          <a:lstStyle/>
          <a:p>
            <a:pPr algn="l" fontAlgn="t">
              <a:lnSpc>
                <a:spcPct val="70000"/>
              </a:lnSpc>
              <a:spcBef>
                <a:spcPct val="30000"/>
              </a:spcBef>
            </a:pPr>
            <a:r>
              <a:rPr lang="en-US" altLang="ja-JP" sz="900" b="0" dirty="0">
                <a:solidFill>
                  <a:srgbClr val="595757"/>
                </a:solidFill>
                <a:latin typeface="Arial" pitchFamily="34" charset="0"/>
                <a:cs typeface="Arial" pitchFamily="34" charset="0"/>
              </a:rPr>
              <a:t>*1</a:t>
            </a:r>
            <a:r>
              <a:rPr lang="en-US" altLang="ja-JP" sz="900" b="0" dirty="0" smtClean="0">
                <a:solidFill>
                  <a:srgbClr val="595757"/>
                </a:solidFill>
                <a:latin typeface="Arial" pitchFamily="34" charset="0"/>
                <a:cs typeface="Arial" pitchFamily="34" charset="0"/>
              </a:rPr>
              <a:t>: Only </a:t>
            </a:r>
            <a:r>
              <a:rPr lang="en-US" altLang="ja-JP" sz="900" b="0" dirty="0">
                <a:solidFill>
                  <a:srgbClr val="595757"/>
                </a:solidFill>
                <a:latin typeface="Arial" pitchFamily="34" charset="0"/>
                <a:cs typeface="Arial" pitchFamily="34" charset="0"/>
              </a:rPr>
              <a:t>a Φ3.5mm pin jack is </a:t>
            </a:r>
            <a:r>
              <a:rPr lang="en-US" altLang="ja-JP" sz="900" b="0" dirty="0" smtClean="0">
                <a:solidFill>
                  <a:srgbClr val="595757"/>
                </a:solidFill>
                <a:latin typeface="Arial" pitchFamily="34" charset="0"/>
                <a:cs typeface="Arial" pitchFamily="34" charset="0"/>
              </a:rPr>
              <a:t>connectable.</a:t>
            </a:r>
          </a:p>
          <a:p>
            <a:pPr fontAlgn="t">
              <a:lnSpc>
                <a:spcPct val="70000"/>
              </a:lnSpc>
              <a:spcBef>
                <a:spcPct val="30000"/>
              </a:spcBef>
            </a:pPr>
            <a:r>
              <a:rPr lang="en-US" altLang="ja-JP" sz="900" dirty="0" smtClean="0">
                <a:solidFill>
                  <a:srgbClr val="595757"/>
                </a:solidFill>
                <a:latin typeface="Arial" pitchFamily="34" charset="0"/>
                <a:cs typeface="Arial" pitchFamily="34" charset="0"/>
              </a:rPr>
              <a:t>Note: Some operations may vary depending on the type of telephone being used.</a:t>
            </a:r>
            <a:endParaRPr lang="en-US" altLang="ja-JP" sz="900" b="0" dirty="0">
              <a:solidFill>
                <a:srgbClr val="595757"/>
              </a:solidFill>
              <a:latin typeface="Arial" pitchFamily="34" charset="0"/>
              <a:cs typeface="Arial" pitchFamily="34" charset="0"/>
            </a:endParaRPr>
          </a:p>
        </p:txBody>
      </p:sp>
      <p:pic>
        <p:nvPicPr>
          <p:cNvPr id="8" name="図 7" descr="NE-KX-DT543B_D.png"/>
          <p:cNvPicPr>
            <a:picLocks noChangeAspect="1"/>
          </p:cNvPicPr>
          <p:nvPr/>
        </p:nvPicPr>
        <p:blipFill>
          <a:blip r:embed="rId3" cstate="print"/>
          <a:stretch>
            <a:fillRect/>
          </a:stretch>
        </p:blipFill>
        <p:spPr>
          <a:xfrm>
            <a:off x="5076056" y="1556792"/>
            <a:ext cx="1152128" cy="800897"/>
          </a:xfrm>
          <a:prstGeom prst="rect">
            <a:avLst/>
          </a:prstGeom>
        </p:spPr>
      </p:pic>
      <p:pic>
        <p:nvPicPr>
          <p:cNvPr id="9" name="図 8" descr="X250_KX-NT546B-D.png"/>
          <p:cNvPicPr>
            <a:picLocks noChangeAspect="1"/>
          </p:cNvPicPr>
          <p:nvPr/>
        </p:nvPicPr>
        <p:blipFill>
          <a:blip r:embed="rId4" cstate="print"/>
          <a:stretch>
            <a:fillRect/>
          </a:stretch>
        </p:blipFill>
        <p:spPr>
          <a:xfrm>
            <a:off x="7092280" y="1556792"/>
            <a:ext cx="1152128" cy="800897"/>
          </a:xfrm>
          <a:prstGeom prst="rect">
            <a:avLst/>
          </a:prstGeom>
        </p:spPr>
      </p:pic>
      <p:sp>
        <p:nvSpPr>
          <p:cNvPr id="11" name="テキスト ボックス 10"/>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65</a:t>
            </a:r>
            <a:endParaRPr kumimoji="1" lang="ja-JP" altLang="en-US" sz="1300" dirty="0">
              <a:solidFill>
                <a:srgbClr val="595757"/>
              </a:solidFill>
              <a:latin typeface="Calibri" pitchFamily="34" charset="0"/>
            </a:endParaRPr>
          </a:p>
        </p:txBody>
      </p:sp>
      <p:sp>
        <p:nvSpPr>
          <p:cNvPr id="12" name="テキスト ボックス 11"/>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406F"/>
                </a:solidFill>
                <a:latin typeface="Calibri" pitchFamily="34" charset="0"/>
              </a:rPr>
              <a:t>Wireless</a:t>
            </a:r>
            <a:r>
              <a:rPr lang="ja-JP" altLang="en-US" sz="3100" b="1" dirty="0" smtClean="0">
                <a:solidFill>
                  <a:srgbClr val="00406F"/>
                </a:solidFill>
                <a:latin typeface="Calibri" pitchFamily="34" charset="0"/>
              </a:rPr>
              <a:t> </a:t>
            </a:r>
            <a:r>
              <a:rPr lang="en-US" altLang="ja-JP" sz="3100" b="1" dirty="0" smtClean="0">
                <a:solidFill>
                  <a:srgbClr val="00406F"/>
                </a:solidFill>
                <a:latin typeface="Calibri" pitchFamily="34" charset="0"/>
              </a:rPr>
              <a:t>Terminal</a:t>
            </a:r>
            <a:endParaRPr lang="en-US" altLang="ja-JP" sz="3100" b="1" dirty="0">
              <a:solidFill>
                <a:srgbClr val="00406F"/>
              </a:solidFill>
              <a:latin typeface="Calibri" pitchFamily="34" charset="0"/>
            </a:endParaRPr>
          </a:p>
        </p:txBody>
      </p:sp>
      <p:sp>
        <p:nvSpPr>
          <p:cNvPr id="5" name="テキスト ボックス 148"/>
          <p:cNvSpPr txBox="1">
            <a:spLocks noChangeArrowheads="1"/>
          </p:cNvSpPr>
          <p:nvPr/>
        </p:nvSpPr>
        <p:spPr bwMode="auto">
          <a:xfrm>
            <a:off x="251520" y="980728"/>
            <a:ext cx="115212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Lineup</a:t>
            </a:r>
            <a:endParaRPr lang="en-US" altLang="ja-JP" sz="1400" b="1" dirty="0">
              <a:solidFill>
                <a:srgbClr val="595757"/>
              </a:solidFill>
              <a:latin typeface="Arial" pitchFamily="34" charset="0"/>
              <a:cs typeface="Arial" pitchFamily="34" charset="0"/>
            </a:endParaRPr>
          </a:p>
        </p:txBody>
      </p:sp>
      <p:sp>
        <p:nvSpPr>
          <p:cNvPr id="7" name="正方形/長方形 56"/>
          <p:cNvSpPr>
            <a:spLocks noChangeArrowheads="1"/>
          </p:cNvSpPr>
          <p:nvPr/>
        </p:nvSpPr>
        <p:spPr bwMode="auto">
          <a:xfrm>
            <a:off x="395536" y="5015498"/>
            <a:ext cx="6480720" cy="938719"/>
          </a:xfrm>
          <a:prstGeom prst="rect">
            <a:avLst/>
          </a:prstGeom>
          <a:noFill/>
          <a:ln w="9525">
            <a:noFill/>
            <a:miter lim="800000"/>
            <a:headEnd/>
            <a:tailEnd/>
          </a:ln>
        </p:spPr>
        <p:txBody>
          <a:bodyPr wrap="square">
            <a:spAutoFit/>
          </a:bodyPr>
          <a:lstStyle/>
          <a:p>
            <a:pPr algn="l"/>
            <a:r>
              <a:rPr lang="en-US" altLang="ja-JP" sz="1100" b="0" dirty="0" smtClean="0">
                <a:solidFill>
                  <a:schemeClr val="tx1"/>
                </a:solidFill>
                <a:latin typeface="Arial" pitchFamily="34" charset="0"/>
                <a:cs typeface="Arial" pitchFamily="34" charset="0"/>
              </a:rPr>
              <a:t>- Noise Reduction</a:t>
            </a:r>
            <a:endParaRPr lang="en-US" altLang="ja-JP" sz="1100" b="0" dirty="0">
              <a:solidFill>
                <a:schemeClr val="tx1"/>
              </a:solidFill>
              <a:latin typeface="Arial" pitchFamily="34" charset="0"/>
              <a:cs typeface="Arial" pitchFamily="34" charset="0"/>
            </a:endParaRPr>
          </a:p>
          <a:p>
            <a:pPr algn="l"/>
            <a:r>
              <a:rPr lang="en-US" altLang="ja-JP" sz="1100" b="0" dirty="0" smtClean="0">
                <a:solidFill>
                  <a:schemeClr val="tx1"/>
                </a:solidFill>
                <a:latin typeface="Arial" pitchFamily="34" charset="0"/>
                <a:cs typeface="Arial" pitchFamily="34" charset="0"/>
              </a:rPr>
              <a:t>- Built-in Bluetooth Headset interface (KX-TCA285/KX-TCA385)</a:t>
            </a:r>
          </a:p>
          <a:p>
            <a:pPr algn="l"/>
            <a:r>
              <a:rPr lang="en-US" altLang="ja-JP" sz="1100" b="0" dirty="0" smtClean="0">
                <a:solidFill>
                  <a:schemeClr val="tx1"/>
                </a:solidFill>
                <a:latin typeface="Arial" pitchFamily="34" charset="0"/>
                <a:cs typeface="Arial" pitchFamily="34" charset="0"/>
              </a:rPr>
              <a:t>- DECT Paging</a:t>
            </a:r>
          </a:p>
          <a:p>
            <a:pPr algn="l"/>
            <a:r>
              <a:rPr lang="en-US" altLang="ja-JP" sz="1100" b="0" dirty="0" smtClean="0">
                <a:solidFill>
                  <a:schemeClr val="tx1"/>
                </a:solidFill>
                <a:latin typeface="Arial" pitchFamily="34" charset="0"/>
                <a:cs typeface="Arial" pitchFamily="34" charset="0"/>
              </a:rPr>
              <a:t>- DECT for CTI</a:t>
            </a:r>
          </a:p>
          <a:p>
            <a:pPr lvl="0" algn="l"/>
            <a:r>
              <a:rPr lang="en-US" altLang="ja-JP" sz="1100" b="0" dirty="0" smtClean="0">
                <a:solidFill>
                  <a:schemeClr val="tx1"/>
                </a:solidFill>
                <a:latin typeface="Arial" pitchFamily="34" charset="0"/>
                <a:cs typeface="Arial" pitchFamily="34" charset="0"/>
              </a:rPr>
              <a:t>- Wireless </a:t>
            </a:r>
            <a:r>
              <a:rPr lang="en-US" altLang="ja-JP" sz="1100" b="0" dirty="0">
                <a:solidFill>
                  <a:schemeClr val="tx1"/>
                </a:solidFill>
                <a:latin typeface="Arial" pitchFamily="34" charset="0"/>
                <a:cs typeface="Arial" pitchFamily="34" charset="0"/>
              </a:rPr>
              <a:t>XDP Parallel </a:t>
            </a:r>
            <a:r>
              <a:rPr lang="en-US" altLang="ja-JP" sz="1100" b="0" dirty="0" smtClean="0">
                <a:solidFill>
                  <a:schemeClr val="tx1"/>
                </a:solidFill>
                <a:latin typeface="Arial" pitchFamily="34" charset="0"/>
                <a:cs typeface="Arial" pitchFamily="34" charset="0"/>
              </a:rPr>
              <a:t>Function</a:t>
            </a:r>
            <a:endParaRPr lang="en-US" altLang="ja-JP" sz="1100" b="0" dirty="0">
              <a:solidFill>
                <a:schemeClr val="tx1"/>
              </a:solidFill>
              <a:latin typeface="Arial" pitchFamily="34" charset="0"/>
              <a:cs typeface="Arial" pitchFamily="34" charset="0"/>
            </a:endParaRPr>
          </a:p>
        </p:txBody>
      </p:sp>
      <p:sp>
        <p:nvSpPr>
          <p:cNvPr id="23" name="Text Box 16"/>
          <p:cNvSpPr txBox="1">
            <a:spLocks noChangeArrowheads="1"/>
          </p:cNvSpPr>
          <p:nvPr/>
        </p:nvSpPr>
        <p:spPr bwMode="auto">
          <a:xfrm>
            <a:off x="251520" y="6381328"/>
            <a:ext cx="7486650" cy="2308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1400" b="1">
                <a:solidFill>
                  <a:srgbClr val="003399"/>
                </a:solidFill>
                <a:latin typeface="Arial" charset="0"/>
                <a:ea typeface="ＭＳ Ｐゴシック" charset="-128"/>
              </a:defRPr>
            </a:lvl1pPr>
            <a:lvl2pPr marL="742950" indent="-285750" eaLnBrk="0" hangingPunct="0">
              <a:defRPr kumimoji="1" sz="1400" b="1">
                <a:solidFill>
                  <a:srgbClr val="003399"/>
                </a:solidFill>
                <a:latin typeface="Arial" charset="0"/>
                <a:ea typeface="ＭＳ Ｐゴシック" charset="-128"/>
              </a:defRPr>
            </a:lvl2pPr>
            <a:lvl3pPr marL="1143000" indent="-228600" eaLnBrk="0" hangingPunct="0">
              <a:defRPr kumimoji="1" sz="1400" b="1">
                <a:solidFill>
                  <a:srgbClr val="003399"/>
                </a:solidFill>
                <a:latin typeface="Arial" charset="0"/>
                <a:ea typeface="ＭＳ Ｐゴシック" charset="-128"/>
              </a:defRPr>
            </a:lvl3pPr>
            <a:lvl4pPr marL="1600200" indent="-228600" eaLnBrk="0" hangingPunct="0">
              <a:defRPr kumimoji="1" sz="1400" b="1">
                <a:solidFill>
                  <a:srgbClr val="003399"/>
                </a:solidFill>
                <a:latin typeface="Arial" charset="0"/>
                <a:ea typeface="ＭＳ Ｐゴシック" charset="-128"/>
              </a:defRPr>
            </a:lvl4pPr>
            <a:lvl5pPr marL="2057400" indent="-228600" eaLnBrk="0" hangingPunct="0">
              <a:defRPr kumimoji="1" sz="1400" b="1">
                <a:solidFill>
                  <a:srgbClr val="003399"/>
                </a:solidFill>
                <a:latin typeface="Arial" charset="0"/>
                <a:ea typeface="ＭＳ Ｐゴシック" charset="-128"/>
              </a:defRPr>
            </a:lvl5pPr>
            <a:lvl6pPr marL="2514600" indent="-228600" algn="ctr" eaLnBrk="0" fontAlgn="base" hangingPunct="0">
              <a:spcBef>
                <a:spcPct val="0"/>
              </a:spcBef>
              <a:spcAft>
                <a:spcPct val="0"/>
              </a:spcAft>
              <a:defRPr kumimoji="1" sz="1400" b="1">
                <a:solidFill>
                  <a:srgbClr val="003399"/>
                </a:solidFill>
                <a:latin typeface="Arial" charset="0"/>
                <a:ea typeface="ＭＳ Ｐゴシック" charset="-128"/>
              </a:defRPr>
            </a:lvl6pPr>
            <a:lvl7pPr marL="2971800" indent="-228600" algn="ctr" eaLnBrk="0" fontAlgn="base" hangingPunct="0">
              <a:spcBef>
                <a:spcPct val="0"/>
              </a:spcBef>
              <a:spcAft>
                <a:spcPct val="0"/>
              </a:spcAft>
              <a:defRPr kumimoji="1" sz="1400" b="1">
                <a:solidFill>
                  <a:srgbClr val="003399"/>
                </a:solidFill>
                <a:latin typeface="Arial" charset="0"/>
                <a:ea typeface="ＭＳ Ｐゴシック" charset="-128"/>
              </a:defRPr>
            </a:lvl7pPr>
            <a:lvl8pPr marL="3429000" indent="-228600" algn="ctr" eaLnBrk="0" fontAlgn="base" hangingPunct="0">
              <a:spcBef>
                <a:spcPct val="0"/>
              </a:spcBef>
              <a:spcAft>
                <a:spcPct val="0"/>
              </a:spcAft>
              <a:defRPr kumimoji="1" sz="1400" b="1">
                <a:solidFill>
                  <a:srgbClr val="003399"/>
                </a:solidFill>
                <a:latin typeface="Arial" charset="0"/>
                <a:ea typeface="ＭＳ Ｐゴシック" charset="-128"/>
              </a:defRPr>
            </a:lvl8pPr>
            <a:lvl9pPr marL="3886200" indent="-228600" algn="ctr" eaLnBrk="0" fontAlgn="base" hangingPunct="0">
              <a:spcBef>
                <a:spcPct val="0"/>
              </a:spcBef>
              <a:spcAft>
                <a:spcPct val="0"/>
              </a:spcAft>
              <a:defRPr kumimoji="1" sz="1400" b="1">
                <a:solidFill>
                  <a:srgbClr val="003399"/>
                </a:solidFill>
                <a:latin typeface="Arial" charset="0"/>
                <a:ea typeface="ＭＳ Ｐゴシック" charset="-128"/>
              </a:defRPr>
            </a:lvl9pPr>
          </a:lstStyle>
          <a:p>
            <a:pPr algn="l" eaLnBrk="1" hangingPunct="1">
              <a:defRPr/>
            </a:pPr>
            <a:r>
              <a:rPr lang="en-US" altLang="ja-JP" sz="900" b="0" dirty="0" smtClean="0">
                <a:solidFill>
                  <a:srgbClr val="595757"/>
                </a:solidFill>
              </a:rPr>
              <a:t>*IP65 compliant: Protection against dust entering the handset, and protection against water spraying from any direction.</a:t>
            </a:r>
          </a:p>
        </p:txBody>
      </p:sp>
      <p:grpSp>
        <p:nvGrpSpPr>
          <p:cNvPr id="2" name="グループ化 38"/>
          <p:cNvGrpSpPr/>
          <p:nvPr/>
        </p:nvGrpSpPr>
        <p:grpSpPr>
          <a:xfrm>
            <a:off x="6156176" y="1772816"/>
            <a:ext cx="2265040" cy="3145532"/>
            <a:chOff x="6156176" y="1988840"/>
            <a:chExt cx="2265040" cy="3145532"/>
          </a:xfrm>
        </p:grpSpPr>
        <p:sp>
          <p:nvSpPr>
            <p:cNvPr id="32" name="テキスト ボックス 31"/>
            <p:cNvSpPr txBox="1"/>
            <p:nvPr/>
          </p:nvSpPr>
          <p:spPr>
            <a:xfrm>
              <a:off x="6156176" y="1988840"/>
              <a:ext cx="1160895" cy="307777"/>
            </a:xfrm>
            <a:prstGeom prst="rect">
              <a:avLst/>
            </a:prstGeom>
            <a:noFill/>
            <a:ln>
              <a:noFill/>
            </a:ln>
          </p:spPr>
          <p:txBody>
            <a:bodyPr wrap="none" rtlCol="0">
              <a:spAutoFit/>
            </a:bodyPr>
            <a:lstStyle/>
            <a:p>
              <a:r>
                <a:rPr lang="en-US" altLang="ja-JP" sz="1400" b="1" dirty="0" smtClean="0">
                  <a:solidFill>
                    <a:srgbClr val="003065"/>
                  </a:solidFill>
                  <a:latin typeface="Arial" pitchFamily="34" charset="0"/>
                  <a:cs typeface="Arial" pitchFamily="34" charset="0"/>
                </a:rPr>
                <a:t>KX-TCA385</a:t>
              </a:r>
            </a:p>
          </p:txBody>
        </p:sp>
        <p:pic>
          <p:nvPicPr>
            <p:cNvPr id="41" name="図 40" descr="CE_KX-TCA385-D.png"/>
            <p:cNvPicPr>
              <a:picLocks noChangeAspect="1"/>
            </p:cNvPicPr>
            <p:nvPr/>
          </p:nvPicPr>
          <p:blipFill>
            <a:blip r:embed="rId2" cstate="print"/>
            <a:stretch>
              <a:fillRect/>
            </a:stretch>
          </p:blipFill>
          <p:spPr>
            <a:xfrm>
              <a:off x="6516216" y="2276872"/>
              <a:ext cx="1905000" cy="2857500"/>
            </a:xfrm>
            <a:prstGeom prst="rect">
              <a:avLst/>
            </a:prstGeom>
            <a:ln>
              <a:noFill/>
            </a:ln>
          </p:spPr>
        </p:pic>
      </p:grpSp>
      <p:sp>
        <p:nvSpPr>
          <p:cNvPr id="42" name="テキスト ボックス 41"/>
          <p:cNvSpPr txBox="1"/>
          <p:nvPr/>
        </p:nvSpPr>
        <p:spPr>
          <a:xfrm>
            <a:off x="386769" y="1772816"/>
            <a:ext cx="1160895" cy="307777"/>
          </a:xfrm>
          <a:prstGeom prst="rect">
            <a:avLst/>
          </a:prstGeom>
          <a:noFill/>
        </p:spPr>
        <p:txBody>
          <a:bodyPr wrap="none" rtlCol="0">
            <a:spAutoFit/>
          </a:bodyPr>
          <a:lstStyle/>
          <a:p>
            <a:r>
              <a:rPr lang="en-US" altLang="ja-JP" sz="1400" b="1" dirty="0" smtClean="0">
                <a:solidFill>
                  <a:srgbClr val="003065"/>
                </a:solidFill>
                <a:latin typeface="Arial" pitchFamily="34" charset="0"/>
                <a:cs typeface="Arial" pitchFamily="34" charset="0"/>
              </a:rPr>
              <a:t>KX-TCA185</a:t>
            </a:r>
          </a:p>
        </p:txBody>
      </p:sp>
      <p:pic>
        <p:nvPicPr>
          <p:cNvPr id="44" name="図 43" descr="CE_KX-TCA185_l.png"/>
          <p:cNvPicPr>
            <a:picLocks noChangeAspect="1"/>
          </p:cNvPicPr>
          <p:nvPr/>
        </p:nvPicPr>
        <p:blipFill>
          <a:blip r:embed="rId3" cstate="print"/>
          <a:stretch>
            <a:fillRect/>
          </a:stretch>
        </p:blipFill>
        <p:spPr>
          <a:xfrm>
            <a:off x="804317" y="1939652"/>
            <a:ext cx="1895475" cy="2857500"/>
          </a:xfrm>
          <a:prstGeom prst="rect">
            <a:avLst/>
          </a:prstGeom>
        </p:spPr>
      </p:pic>
      <p:sp>
        <p:nvSpPr>
          <p:cNvPr id="46" name="テキスト ボックス 45"/>
          <p:cNvSpPr txBox="1"/>
          <p:nvPr/>
        </p:nvSpPr>
        <p:spPr>
          <a:xfrm>
            <a:off x="3267089" y="1772816"/>
            <a:ext cx="1160895" cy="307777"/>
          </a:xfrm>
          <a:prstGeom prst="rect">
            <a:avLst/>
          </a:prstGeom>
          <a:noFill/>
        </p:spPr>
        <p:txBody>
          <a:bodyPr wrap="none" rtlCol="0">
            <a:spAutoFit/>
          </a:bodyPr>
          <a:lstStyle/>
          <a:p>
            <a:r>
              <a:rPr lang="en-US" altLang="ja-JP" sz="1400" b="1" dirty="0" smtClean="0">
                <a:solidFill>
                  <a:srgbClr val="003065"/>
                </a:solidFill>
                <a:latin typeface="Arial" pitchFamily="34" charset="0"/>
                <a:cs typeface="Arial" pitchFamily="34" charset="0"/>
              </a:rPr>
              <a:t>KX-TCA285</a:t>
            </a:r>
          </a:p>
        </p:txBody>
      </p:sp>
      <p:pic>
        <p:nvPicPr>
          <p:cNvPr id="47" name="図 46" descr="CE_KX-TCA285_l.png"/>
          <p:cNvPicPr>
            <a:picLocks noChangeAspect="1"/>
          </p:cNvPicPr>
          <p:nvPr/>
        </p:nvPicPr>
        <p:blipFill>
          <a:blip r:embed="rId4" cstate="print"/>
          <a:stretch>
            <a:fillRect/>
          </a:stretch>
        </p:blipFill>
        <p:spPr>
          <a:xfrm>
            <a:off x="3995936" y="2348880"/>
            <a:ext cx="1671785" cy="2520280"/>
          </a:xfrm>
          <a:prstGeom prst="rect">
            <a:avLst/>
          </a:prstGeom>
        </p:spPr>
      </p:pic>
      <p:grpSp>
        <p:nvGrpSpPr>
          <p:cNvPr id="8" name="グループ化 48"/>
          <p:cNvGrpSpPr/>
          <p:nvPr/>
        </p:nvGrpSpPr>
        <p:grpSpPr>
          <a:xfrm>
            <a:off x="301494" y="1473767"/>
            <a:ext cx="2686330" cy="309600"/>
            <a:chOff x="1115616" y="1052735"/>
            <a:chExt cx="3153637" cy="309600"/>
          </a:xfrm>
        </p:grpSpPr>
        <p:pic>
          <p:nvPicPr>
            <p:cNvPr id="50" name="図 49" descr="ぴんく帯.png"/>
            <p:cNvPicPr>
              <a:picLocks noChangeAspect="1"/>
            </p:cNvPicPr>
            <p:nvPr/>
          </p:nvPicPr>
          <p:blipFill>
            <a:blip r:embed="rId5" cstate="print"/>
            <a:stretch>
              <a:fillRect/>
            </a:stretch>
          </p:blipFill>
          <p:spPr>
            <a:xfrm>
              <a:off x="1187624" y="1052735"/>
              <a:ext cx="3081629" cy="309600"/>
            </a:xfrm>
            <a:prstGeom prst="rect">
              <a:avLst/>
            </a:prstGeom>
          </p:spPr>
        </p:pic>
        <p:sp>
          <p:nvSpPr>
            <p:cNvPr id="51" name="テキスト ボックス 38"/>
            <p:cNvSpPr txBox="1">
              <a:spLocks noChangeArrowheads="1"/>
            </p:cNvSpPr>
            <p:nvPr/>
          </p:nvSpPr>
          <p:spPr bwMode="auto">
            <a:xfrm>
              <a:off x="1115616" y="1052736"/>
              <a:ext cx="3127770" cy="307777"/>
            </a:xfrm>
            <a:prstGeom prst="rect">
              <a:avLst/>
            </a:prstGeom>
            <a:noFill/>
            <a:ln w="9525">
              <a:noFill/>
              <a:miter lim="800000"/>
              <a:headEnd/>
              <a:tailEnd/>
            </a:ln>
          </p:spPr>
          <p:txBody>
            <a:bodyPr wrap="square">
              <a:spAutoFit/>
            </a:bodyPr>
            <a:lstStyle/>
            <a:p>
              <a:r>
                <a:rPr lang="en-US" altLang="ja-JP" sz="1400" b="1" dirty="0" smtClean="0">
                  <a:solidFill>
                    <a:schemeClr val="bg1"/>
                  </a:solidFill>
                  <a:latin typeface="Arial" pitchFamily="34" charset="0"/>
                  <a:cs typeface="Arial" pitchFamily="34" charset="0"/>
                </a:rPr>
                <a:t>Standard Model </a:t>
              </a:r>
              <a:endParaRPr lang="en-US" altLang="ja-JP" sz="1400" b="1" dirty="0">
                <a:solidFill>
                  <a:schemeClr val="bg1"/>
                </a:solidFill>
                <a:latin typeface="Arial" pitchFamily="34" charset="0"/>
                <a:cs typeface="Arial" pitchFamily="34" charset="0"/>
              </a:endParaRPr>
            </a:p>
          </p:txBody>
        </p:sp>
      </p:grpSp>
      <p:sp>
        <p:nvSpPr>
          <p:cNvPr id="52" name="正方形/長方形 51"/>
          <p:cNvSpPr/>
          <p:nvPr/>
        </p:nvSpPr>
        <p:spPr>
          <a:xfrm>
            <a:off x="359824" y="1484784"/>
            <a:ext cx="2628000" cy="3312368"/>
          </a:xfrm>
          <a:prstGeom prst="rect">
            <a:avLst/>
          </a:prstGeom>
          <a:noFill/>
          <a:ln>
            <a:solidFill>
              <a:srgbClr val="E84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52"/>
          <p:cNvGrpSpPr/>
          <p:nvPr/>
        </p:nvGrpSpPr>
        <p:grpSpPr>
          <a:xfrm>
            <a:off x="3203848" y="1473767"/>
            <a:ext cx="2686330" cy="309600"/>
            <a:chOff x="1115616" y="1052735"/>
            <a:chExt cx="3153637" cy="309600"/>
          </a:xfrm>
        </p:grpSpPr>
        <p:pic>
          <p:nvPicPr>
            <p:cNvPr id="54" name="図 53" descr="ぴんく帯.png"/>
            <p:cNvPicPr>
              <a:picLocks noChangeAspect="1"/>
            </p:cNvPicPr>
            <p:nvPr/>
          </p:nvPicPr>
          <p:blipFill>
            <a:blip r:embed="rId5" cstate="print"/>
            <a:stretch>
              <a:fillRect/>
            </a:stretch>
          </p:blipFill>
          <p:spPr>
            <a:xfrm>
              <a:off x="1187624" y="1052735"/>
              <a:ext cx="3081629" cy="309600"/>
            </a:xfrm>
            <a:prstGeom prst="rect">
              <a:avLst/>
            </a:prstGeom>
          </p:spPr>
        </p:pic>
        <p:sp>
          <p:nvSpPr>
            <p:cNvPr id="55" name="テキスト ボックス 38"/>
            <p:cNvSpPr txBox="1">
              <a:spLocks noChangeArrowheads="1"/>
            </p:cNvSpPr>
            <p:nvPr/>
          </p:nvSpPr>
          <p:spPr bwMode="auto">
            <a:xfrm>
              <a:off x="1115616" y="1052736"/>
              <a:ext cx="3127770" cy="307777"/>
            </a:xfrm>
            <a:prstGeom prst="rect">
              <a:avLst/>
            </a:prstGeom>
            <a:noFill/>
            <a:ln w="9525">
              <a:noFill/>
              <a:miter lim="800000"/>
              <a:headEnd/>
              <a:tailEnd/>
            </a:ln>
          </p:spPr>
          <p:txBody>
            <a:bodyPr wrap="square">
              <a:spAutoFit/>
            </a:bodyPr>
            <a:lstStyle/>
            <a:p>
              <a:pPr>
                <a:spcBef>
                  <a:spcPct val="20000"/>
                </a:spcBef>
              </a:pPr>
              <a:r>
                <a:rPr lang="en-US" altLang="ja-JP" sz="1400" b="1" dirty="0" smtClean="0">
                  <a:solidFill>
                    <a:schemeClr val="bg1"/>
                  </a:solidFill>
                  <a:latin typeface="Arial" pitchFamily="34" charset="0"/>
                  <a:cs typeface="Arial" pitchFamily="34" charset="0"/>
                </a:rPr>
                <a:t>Slim &amp; Light Model</a:t>
              </a:r>
              <a:endParaRPr lang="en-US" altLang="ja-JP" sz="1400" b="1" dirty="0">
                <a:solidFill>
                  <a:schemeClr val="bg1"/>
                </a:solidFill>
                <a:latin typeface="Arial" pitchFamily="34" charset="0"/>
                <a:cs typeface="Arial" pitchFamily="34" charset="0"/>
              </a:endParaRPr>
            </a:p>
          </p:txBody>
        </p:sp>
      </p:grpSp>
      <p:sp>
        <p:nvSpPr>
          <p:cNvPr id="56" name="正方形/長方形 55"/>
          <p:cNvSpPr/>
          <p:nvPr/>
        </p:nvSpPr>
        <p:spPr>
          <a:xfrm>
            <a:off x="3262178" y="1484784"/>
            <a:ext cx="2628000" cy="3312368"/>
          </a:xfrm>
          <a:prstGeom prst="rect">
            <a:avLst/>
          </a:prstGeom>
          <a:noFill/>
          <a:ln>
            <a:solidFill>
              <a:srgbClr val="E84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56"/>
          <p:cNvGrpSpPr/>
          <p:nvPr/>
        </p:nvGrpSpPr>
        <p:grpSpPr>
          <a:xfrm>
            <a:off x="6084168" y="1462750"/>
            <a:ext cx="2686330" cy="309600"/>
            <a:chOff x="1115616" y="1052735"/>
            <a:chExt cx="3153637" cy="309600"/>
          </a:xfrm>
        </p:grpSpPr>
        <p:pic>
          <p:nvPicPr>
            <p:cNvPr id="58" name="図 57" descr="ぴんく帯.png"/>
            <p:cNvPicPr>
              <a:picLocks noChangeAspect="1"/>
            </p:cNvPicPr>
            <p:nvPr/>
          </p:nvPicPr>
          <p:blipFill>
            <a:blip r:embed="rId5" cstate="print"/>
            <a:stretch>
              <a:fillRect/>
            </a:stretch>
          </p:blipFill>
          <p:spPr>
            <a:xfrm>
              <a:off x="1187624" y="1052735"/>
              <a:ext cx="3081629" cy="309600"/>
            </a:xfrm>
            <a:prstGeom prst="rect">
              <a:avLst/>
            </a:prstGeom>
          </p:spPr>
        </p:pic>
        <p:sp>
          <p:nvSpPr>
            <p:cNvPr id="59" name="テキスト ボックス 38"/>
            <p:cNvSpPr txBox="1">
              <a:spLocks noChangeArrowheads="1"/>
            </p:cNvSpPr>
            <p:nvPr/>
          </p:nvSpPr>
          <p:spPr bwMode="auto">
            <a:xfrm>
              <a:off x="1115616" y="1052736"/>
              <a:ext cx="3127770" cy="307777"/>
            </a:xfrm>
            <a:prstGeom prst="rect">
              <a:avLst/>
            </a:prstGeom>
            <a:noFill/>
            <a:ln w="9525">
              <a:noFill/>
              <a:miter lim="800000"/>
              <a:headEnd/>
              <a:tailEnd/>
            </a:ln>
          </p:spPr>
          <p:txBody>
            <a:bodyPr wrap="square">
              <a:spAutoFit/>
            </a:bodyPr>
            <a:lstStyle/>
            <a:p>
              <a:pPr>
                <a:spcBef>
                  <a:spcPct val="20000"/>
                </a:spcBef>
              </a:pPr>
              <a:r>
                <a:rPr lang="en-US" altLang="ja-JP" sz="1400" b="1" dirty="0" smtClean="0">
                  <a:solidFill>
                    <a:schemeClr val="bg1"/>
                  </a:solidFill>
                  <a:latin typeface="Arial" pitchFamily="34" charset="0"/>
                  <a:cs typeface="Arial" pitchFamily="34" charset="0"/>
                </a:rPr>
                <a:t>IP65</a:t>
              </a:r>
              <a:r>
                <a:rPr lang="ja-JP" altLang="en-US" sz="1400" b="1" dirty="0" smtClean="0">
                  <a:solidFill>
                    <a:schemeClr val="bg1"/>
                  </a:solidFill>
                  <a:latin typeface="Arial" pitchFamily="34" charset="0"/>
                  <a:cs typeface="Arial" pitchFamily="34" charset="0"/>
                </a:rPr>
                <a:t>*</a:t>
              </a:r>
              <a:r>
                <a:rPr lang="en-US" altLang="ja-JP" sz="1400" b="1" dirty="0" smtClean="0">
                  <a:solidFill>
                    <a:schemeClr val="bg1"/>
                  </a:solidFill>
                  <a:latin typeface="Arial" pitchFamily="34" charset="0"/>
                  <a:cs typeface="Arial" pitchFamily="34" charset="0"/>
                </a:rPr>
                <a:t> Tough Type Model</a:t>
              </a:r>
              <a:endParaRPr lang="en-US" altLang="ja-JP" sz="1400" b="1" dirty="0">
                <a:solidFill>
                  <a:schemeClr val="bg1"/>
                </a:solidFill>
                <a:latin typeface="Arial" pitchFamily="34" charset="0"/>
                <a:cs typeface="Arial" pitchFamily="34" charset="0"/>
              </a:endParaRPr>
            </a:p>
          </p:txBody>
        </p:sp>
      </p:grpSp>
      <p:sp>
        <p:nvSpPr>
          <p:cNvPr id="60" name="正方形/長方形 59"/>
          <p:cNvSpPr/>
          <p:nvPr/>
        </p:nvSpPr>
        <p:spPr>
          <a:xfrm>
            <a:off x="6142498" y="1473767"/>
            <a:ext cx="2628000" cy="3312368"/>
          </a:xfrm>
          <a:prstGeom prst="rect">
            <a:avLst/>
          </a:prstGeom>
          <a:noFill/>
          <a:ln>
            <a:solidFill>
              <a:srgbClr val="E84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66</a:t>
            </a:r>
            <a:endParaRPr kumimoji="1" lang="ja-JP" altLang="en-US" sz="1300" dirty="0">
              <a:solidFill>
                <a:srgbClr val="595757"/>
              </a:solidFill>
              <a:latin typeface="Calibri" pitchFamily="34" charset="0"/>
            </a:endParaRPr>
          </a:p>
        </p:txBody>
      </p:sp>
      <p:sp>
        <p:nvSpPr>
          <p:cNvPr id="36" name="テキスト ボックス 35"/>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pic>
        <p:nvPicPr>
          <p:cNvPr id="37" name="図 36" descr="re_shutterstock_115258876.png"/>
          <p:cNvPicPr>
            <a:picLocks noChangeAspect="1"/>
          </p:cNvPicPr>
          <p:nvPr/>
        </p:nvPicPr>
        <p:blipFill>
          <a:blip r:embed="rId6" cstate="print"/>
          <a:stretch>
            <a:fillRect/>
          </a:stretch>
        </p:blipFill>
        <p:spPr>
          <a:xfrm>
            <a:off x="7105996" y="4941168"/>
            <a:ext cx="1498452" cy="1656184"/>
          </a:xfrm>
          <a:prstGeom prst="round2Diag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406F"/>
                </a:solidFill>
                <a:latin typeface="Calibri" pitchFamily="34" charset="0"/>
              </a:rPr>
              <a:t>Wireless</a:t>
            </a:r>
            <a:r>
              <a:rPr lang="ja-JP" altLang="en-US" sz="3100" b="1" dirty="0" smtClean="0">
                <a:solidFill>
                  <a:srgbClr val="00406F"/>
                </a:solidFill>
                <a:latin typeface="Calibri" pitchFamily="34" charset="0"/>
              </a:rPr>
              <a:t> </a:t>
            </a:r>
            <a:r>
              <a:rPr lang="en-US" altLang="ja-JP" sz="3100" b="1" dirty="0" smtClean="0">
                <a:solidFill>
                  <a:srgbClr val="00406F"/>
                </a:solidFill>
                <a:latin typeface="Calibri" pitchFamily="34" charset="0"/>
              </a:rPr>
              <a:t>Terminal</a:t>
            </a:r>
            <a:endParaRPr lang="en-US" altLang="ja-JP" sz="3100" b="1" dirty="0">
              <a:solidFill>
                <a:srgbClr val="00406F"/>
              </a:solidFill>
              <a:latin typeface="Calibri" pitchFamily="34" charset="0"/>
            </a:endParaRPr>
          </a:p>
        </p:txBody>
      </p:sp>
      <p:sp>
        <p:nvSpPr>
          <p:cNvPr id="4" name="テキスト ボックス 148"/>
          <p:cNvSpPr txBox="1">
            <a:spLocks noChangeArrowheads="1"/>
          </p:cNvSpPr>
          <p:nvPr/>
        </p:nvSpPr>
        <p:spPr bwMode="auto">
          <a:xfrm>
            <a:off x="251520" y="980728"/>
            <a:ext cx="115212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Features</a:t>
            </a:r>
            <a:endParaRPr lang="en-US" altLang="ja-JP" sz="1400" b="1" dirty="0">
              <a:solidFill>
                <a:srgbClr val="595757"/>
              </a:solidFill>
              <a:latin typeface="Arial" pitchFamily="34" charset="0"/>
              <a:cs typeface="Arial" pitchFamily="34" charset="0"/>
            </a:endParaRPr>
          </a:p>
        </p:txBody>
      </p:sp>
      <p:sp>
        <p:nvSpPr>
          <p:cNvPr id="5" name="Rectangle 38"/>
          <p:cNvSpPr>
            <a:spLocks noChangeArrowheads="1"/>
          </p:cNvSpPr>
          <p:nvPr/>
        </p:nvSpPr>
        <p:spPr bwMode="auto">
          <a:xfrm flipH="1">
            <a:off x="662972" y="2116012"/>
            <a:ext cx="7725078" cy="1274665"/>
          </a:xfrm>
          <a:prstGeom prst="rect">
            <a:avLst/>
          </a:prstGeom>
          <a:solidFill>
            <a:srgbClr val="EFEFEF"/>
          </a:solidFill>
          <a:ln w="19050" algn="ctr">
            <a:noFill/>
            <a:prstDash val="sysDot"/>
            <a:miter lim="800000"/>
            <a:headEnd/>
            <a:tailEnd/>
          </a:ln>
        </p:spPr>
        <p:txBody>
          <a:bodyPr wrap="none" anchor="ctr"/>
          <a:lstStyle/>
          <a:p>
            <a:pPr algn="l"/>
            <a:endParaRPr lang="ja-JP" altLang="ja-JP" sz="1200" b="0">
              <a:solidFill>
                <a:schemeClr val="tx1"/>
              </a:solidFill>
            </a:endParaRPr>
          </a:p>
        </p:txBody>
      </p:sp>
      <p:sp>
        <p:nvSpPr>
          <p:cNvPr id="7" name="Rectangle 40"/>
          <p:cNvSpPr>
            <a:spLocks noChangeArrowheads="1"/>
          </p:cNvSpPr>
          <p:nvPr/>
        </p:nvSpPr>
        <p:spPr bwMode="auto">
          <a:xfrm>
            <a:off x="329647" y="1268760"/>
            <a:ext cx="2924175" cy="307777"/>
          </a:xfrm>
          <a:prstGeom prst="rect">
            <a:avLst/>
          </a:prstGeom>
          <a:noFill/>
          <a:ln w="9525">
            <a:noFill/>
            <a:miter lim="800000"/>
            <a:headEnd/>
            <a:tailEnd/>
          </a:ln>
        </p:spPr>
        <p:txBody>
          <a:bodyPr>
            <a:spAutoFit/>
          </a:bodyPr>
          <a:lstStyle/>
          <a:p>
            <a:pPr algn="l"/>
            <a:r>
              <a:rPr lang="en-US" altLang="ja-JP" sz="1400" b="1" dirty="0" smtClean="0">
                <a:solidFill>
                  <a:srgbClr val="003065"/>
                </a:solidFill>
                <a:latin typeface="Arial" pitchFamily="34" charset="0"/>
                <a:cs typeface="Arial" pitchFamily="34" charset="0"/>
              </a:rPr>
              <a:t>Noise Countermeasures</a:t>
            </a:r>
            <a:endParaRPr lang="en-US" altLang="ja-JP" sz="1400" b="1" dirty="0">
              <a:solidFill>
                <a:srgbClr val="003065"/>
              </a:solidFill>
              <a:latin typeface="Arial" pitchFamily="34" charset="0"/>
              <a:cs typeface="Arial" pitchFamily="34" charset="0"/>
            </a:endParaRPr>
          </a:p>
        </p:txBody>
      </p:sp>
      <p:sp>
        <p:nvSpPr>
          <p:cNvPr id="8" name="Text Box 57"/>
          <p:cNvSpPr txBox="1">
            <a:spLocks noChangeArrowheads="1"/>
          </p:cNvSpPr>
          <p:nvPr/>
        </p:nvSpPr>
        <p:spPr bwMode="auto">
          <a:xfrm>
            <a:off x="323156" y="1543422"/>
            <a:ext cx="8065268" cy="2554545"/>
          </a:xfrm>
          <a:prstGeom prst="rect">
            <a:avLst/>
          </a:prstGeom>
          <a:noFill/>
          <a:ln>
            <a:noFill/>
          </a:ln>
          <a:effectLs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buClr>
                <a:srgbClr val="EA5550"/>
              </a:buClr>
              <a:buFont typeface="Wingdings" pitchFamily="2" charset="2"/>
              <a:buChar char="Ø"/>
              <a:defRPr/>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Noise reduction</a:t>
            </a:r>
          </a:p>
          <a:p>
            <a:pPr algn="l" eaLnBrk="1" hangingPunct="1">
              <a:buClr>
                <a:srgbClr val="3333FF"/>
              </a:buClr>
              <a:defRPr/>
            </a:pPr>
            <a:r>
              <a:rPr lang="en-US" altLang="ja-JP" sz="1200" b="0" dirty="0" smtClean="0">
                <a:solidFill>
                  <a:schemeClr val="tx1"/>
                </a:solidFill>
                <a:ea typeface="HGP創英角ｺﾞｼｯｸUB" pitchFamily="50" charset="-128"/>
              </a:rPr>
              <a:t>    Detect and reduce the noise parts of transmitted voices</a:t>
            </a:r>
          </a:p>
          <a:p>
            <a:pPr algn="l" eaLnBrk="1" hangingPunct="1">
              <a:buClr>
                <a:srgbClr val="3333FF"/>
              </a:buClr>
              <a:defRPr/>
            </a:pPr>
            <a:endParaRPr lang="en-US" altLang="ja-JP" sz="1200" b="0" dirty="0" smtClean="0">
              <a:solidFill>
                <a:schemeClr val="tx1"/>
              </a:solidFill>
              <a:ea typeface="HGP創英角ｺﾞｼｯｸUB" pitchFamily="50" charset="-128"/>
            </a:endParaRPr>
          </a:p>
          <a:p>
            <a:pPr algn="l" eaLnBrk="1" hangingPunct="1">
              <a:buClr>
                <a:srgbClr val="3333FF"/>
              </a:buClr>
              <a:defRPr/>
            </a:pPr>
            <a:endParaRPr lang="en-US" altLang="ja-JP" sz="1200" b="0" dirty="0">
              <a:solidFill>
                <a:schemeClr val="tx1"/>
              </a:solidFill>
              <a:ea typeface="HGP創英角ｺﾞｼｯｸUB" pitchFamily="50" charset="-128"/>
            </a:endParaRPr>
          </a:p>
          <a:p>
            <a:pPr algn="l" eaLnBrk="1" hangingPunct="1">
              <a:buClr>
                <a:srgbClr val="3333FF"/>
              </a:buClr>
              <a:defRPr/>
            </a:pPr>
            <a:endParaRPr lang="en-US" altLang="ja-JP" sz="1200" b="0" dirty="0" smtClean="0">
              <a:solidFill>
                <a:schemeClr val="tx1"/>
              </a:solidFill>
              <a:ea typeface="HGP創英角ｺﾞｼｯｸUB" pitchFamily="50" charset="-128"/>
            </a:endParaRPr>
          </a:p>
          <a:p>
            <a:pPr algn="l" eaLnBrk="1" hangingPunct="1">
              <a:buClr>
                <a:srgbClr val="3333FF"/>
              </a:buClr>
              <a:defRPr/>
            </a:pPr>
            <a:endParaRPr lang="en-US" altLang="ja-JP" sz="1200" b="0" dirty="0">
              <a:solidFill>
                <a:schemeClr val="tx1"/>
              </a:solidFill>
              <a:ea typeface="HGP創英角ｺﾞｼｯｸUB" pitchFamily="50" charset="-128"/>
            </a:endParaRPr>
          </a:p>
          <a:p>
            <a:pPr algn="l" eaLnBrk="1" hangingPunct="1">
              <a:buClr>
                <a:srgbClr val="3333FF"/>
              </a:buClr>
              <a:defRPr/>
            </a:pPr>
            <a:endParaRPr lang="en-US" altLang="ja-JP" sz="1200" b="0" dirty="0" smtClean="0">
              <a:solidFill>
                <a:schemeClr val="tx1"/>
              </a:solidFill>
              <a:ea typeface="HGP創英角ｺﾞｼｯｸUB" pitchFamily="50" charset="-128"/>
            </a:endParaRPr>
          </a:p>
          <a:p>
            <a:pPr algn="l" eaLnBrk="1" hangingPunct="1">
              <a:buClr>
                <a:srgbClr val="3333FF"/>
              </a:buClr>
              <a:defRPr/>
            </a:pPr>
            <a:endParaRPr lang="en-US" altLang="ja-JP" sz="1200" b="0" dirty="0">
              <a:solidFill>
                <a:schemeClr val="tx1"/>
              </a:solidFill>
              <a:ea typeface="HGP創英角ｺﾞｼｯｸUB" pitchFamily="50" charset="-128"/>
            </a:endParaRPr>
          </a:p>
          <a:p>
            <a:pPr algn="l" eaLnBrk="1" hangingPunct="1">
              <a:buClr>
                <a:srgbClr val="3333FF"/>
              </a:buClr>
              <a:defRPr/>
            </a:pPr>
            <a:endParaRPr lang="en-US" altLang="ja-JP" sz="1200" b="0" dirty="0" smtClean="0">
              <a:solidFill>
                <a:schemeClr val="tx1"/>
              </a:solidFill>
              <a:ea typeface="HGP創英角ｺﾞｼｯｸUB" pitchFamily="50" charset="-128"/>
            </a:endParaRPr>
          </a:p>
          <a:p>
            <a:pPr algn="l" eaLnBrk="1" hangingPunct="1">
              <a:buClr>
                <a:srgbClr val="3333FF"/>
              </a:buClr>
              <a:defRPr/>
            </a:pPr>
            <a:endParaRPr lang="en-US" altLang="ja-JP" sz="1200" b="0" dirty="0" smtClean="0">
              <a:solidFill>
                <a:schemeClr val="tx1"/>
              </a:solidFill>
              <a:ea typeface="HGP創英角ｺﾞｼｯｸUB" pitchFamily="50" charset="-128"/>
            </a:endParaRPr>
          </a:p>
          <a:p>
            <a:pPr algn="l" eaLnBrk="1" hangingPunct="1">
              <a:buClr>
                <a:srgbClr val="3333FF"/>
              </a:buClr>
              <a:defRPr/>
            </a:pPr>
            <a:endParaRPr lang="en-US" altLang="ja-JP" sz="1200" b="0" dirty="0">
              <a:solidFill>
                <a:schemeClr val="tx1"/>
              </a:solidFill>
              <a:ea typeface="HGP創英角ｺﾞｼｯｸUB" pitchFamily="50" charset="-128"/>
            </a:endParaRPr>
          </a:p>
          <a:p>
            <a:pPr algn="l" eaLnBrk="1" hangingPunct="1">
              <a:buClr>
                <a:srgbClr val="EA5550"/>
              </a:buClr>
              <a:buFont typeface="Wingdings" pitchFamily="2" charset="2"/>
              <a:buChar char="Ø"/>
              <a:defRPr/>
            </a:pPr>
            <a:r>
              <a:rPr lang="en-US" altLang="ja-JP" dirty="0" smtClean="0">
                <a:solidFill>
                  <a:schemeClr val="tx1"/>
                </a:solidFill>
              </a:rPr>
              <a:t> </a:t>
            </a:r>
            <a:r>
              <a:rPr lang="en-US" altLang="ja-JP" sz="1300" dirty="0" smtClean="0">
                <a:solidFill>
                  <a:schemeClr val="tx1"/>
                </a:solidFill>
              </a:rPr>
              <a:t>Dynamic listening volume control</a:t>
            </a:r>
          </a:p>
          <a:p>
            <a:pPr algn="l" eaLnBrk="1" hangingPunct="1">
              <a:buClr>
                <a:srgbClr val="3333FF"/>
              </a:buClr>
              <a:defRPr/>
            </a:pPr>
            <a:r>
              <a:rPr lang="en-US" altLang="ja-JP" sz="1200" b="0" dirty="0" smtClean="0">
                <a:solidFill>
                  <a:schemeClr val="tx1"/>
                </a:solidFill>
              </a:rPr>
              <a:t>    When </a:t>
            </a:r>
            <a:r>
              <a:rPr lang="en-US" altLang="ja-JP" sz="1200" b="0" dirty="0">
                <a:solidFill>
                  <a:schemeClr val="tx1"/>
                </a:solidFill>
              </a:rPr>
              <a:t>the </a:t>
            </a:r>
            <a:r>
              <a:rPr lang="en-US" altLang="ja-JP" sz="1200" b="0" dirty="0" smtClean="0">
                <a:solidFill>
                  <a:schemeClr val="tx1"/>
                </a:solidFill>
              </a:rPr>
              <a:t>KX-TCA series </a:t>
            </a:r>
            <a:r>
              <a:rPr lang="en-US" altLang="ja-JP" sz="1200" b="0" dirty="0">
                <a:solidFill>
                  <a:schemeClr val="tx1"/>
                </a:solidFill>
              </a:rPr>
              <a:t>detects noise, it automatically increases </a:t>
            </a:r>
            <a:r>
              <a:rPr lang="en-US" altLang="ja-JP" sz="1200" b="0" dirty="0" smtClean="0">
                <a:solidFill>
                  <a:schemeClr val="tx1"/>
                </a:solidFill>
              </a:rPr>
              <a:t>the receiver </a:t>
            </a:r>
            <a:r>
              <a:rPr lang="en-US" altLang="ja-JP" sz="1200" b="0" dirty="0">
                <a:solidFill>
                  <a:schemeClr val="tx1"/>
                </a:solidFill>
              </a:rPr>
              <a:t>volume to an easy-to-hear level</a:t>
            </a:r>
            <a:r>
              <a:rPr lang="en-US" altLang="ja-JP" sz="1200" b="0" dirty="0" smtClean="0">
                <a:solidFill>
                  <a:schemeClr val="tx1"/>
                </a:solidFill>
              </a:rPr>
              <a:t>.</a:t>
            </a:r>
            <a:endParaRPr lang="en-US" altLang="ja-JP" sz="1200" b="0" dirty="0" smtClean="0">
              <a:solidFill>
                <a:schemeClr val="tx1"/>
              </a:solidFill>
              <a:ea typeface="HGP創英角ｺﾞｼｯｸUB" pitchFamily="50" charset="-128"/>
            </a:endParaRPr>
          </a:p>
        </p:txBody>
      </p:sp>
      <p:sp>
        <p:nvSpPr>
          <p:cNvPr id="9" name="Rectangle 40"/>
          <p:cNvSpPr>
            <a:spLocks noChangeArrowheads="1"/>
          </p:cNvSpPr>
          <p:nvPr/>
        </p:nvSpPr>
        <p:spPr bwMode="auto">
          <a:xfrm>
            <a:off x="323528" y="5301208"/>
            <a:ext cx="3824288" cy="307777"/>
          </a:xfrm>
          <a:prstGeom prst="rect">
            <a:avLst/>
          </a:prstGeom>
          <a:noFill/>
          <a:ln w="9525">
            <a:noFill/>
            <a:miter lim="800000"/>
            <a:headEnd/>
            <a:tailEnd/>
          </a:ln>
        </p:spPr>
        <p:txBody>
          <a:bodyPr>
            <a:spAutoFit/>
          </a:bodyPr>
          <a:lstStyle/>
          <a:p>
            <a:pPr algn="l"/>
            <a:r>
              <a:rPr lang="en-US" altLang="ja-JP" sz="1400" b="1" dirty="0" smtClean="0">
                <a:solidFill>
                  <a:srgbClr val="003065"/>
                </a:solidFill>
                <a:latin typeface="Arial" pitchFamily="34" charset="0"/>
                <a:cs typeface="Arial" pitchFamily="34" charset="0"/>
              </a:rPr>
              <a:t>Hands Free </a:t>
            </a:r>
            <a:r>
              <a:rPr lang="en-US" altLang="ja-JP" sz="1400" b="1" dirty="0">
                <a:solidFill>
                  <a:srgbClr val="003065"/>
                </a:solidFill>
                <a:latin typeface="Arial" pitchFamily="34" charset="0"/>
                <a:cs typeface="Arial" pitchFamily="34" charset="0"/>
              </a:rPr>
              <a:t>C</a:t>
            </a:r>
            <a:r>
              <a:rPr lang="en-US" altLang="ja-JP" sz="1400" b="1" dirty="0" smtClean="0">
                <a:solidFill>
                  <a:srgbClr val="003065"/>
                </a:solidFill>
                <a:latin typeface="Arial" pitchFamily="34" charset="0"/>
                <a:cs typeface="Arial" pitchFamily="34" charset="0"/>
              </a:rPr>
              <a:t>ommunication</a:t>
            </a:r>
            <a:endParaRPr lang="en-US" altLang="ja-JP" sz="1400" b="1" dirty="0">
              <a:solidFill>
                <a:srgbClr val="003065"/>
              </a:solidFill>
              <a:latin typeface="Arial" pitchFamily="34" charset="0"/>
              <a:cs typeface="Arial" pitchFamily="34" charset="0"/>
            </a:endParaRPr>
          </a:p>
        </p:txBody>
      </p:sp>
      <p:sp>
        <p:nvSpPr>
          <p:cNvPr id="10" name="Text Box 57"/>
          <p:cNvSpPr txBox="1">
            <a:spLocks noChangeArrowheads="1"/>
          </p:cNvSpPr>
          <p:nvPr/>
        </p:nvSpPr>
        <p:spPr bwMode="auto">
          <a:xfrm>
            <a:off x="323528" y="5589240"/>
            <a:ext cx="4620952" cy="523220"/>
          </a:xfrm>
          <a:prstGeom prst="rect">
            <a:avLst/>
          </a:prstGeom>
          <a:noFill/>
          <a:ln>
            <a:noFill/>
          </a:ln>
          <a:effectLs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a:buClr>
                <a:srgbClr val="EA5550"/>
              </a:buClr>
              <a:buFont typeface="Wingdings" pitchFamily="2" charset="2"/>
              <a:buChar char="Ø"/>
            </a:pPr>
            <a:r>
              <a:rPr lang="en-US" altLang="ja-JP" dirty="0" smtClean="0">
                <a:solidFill>
                  <a:schemeClr val="tx1"/>
                </a:solidFill>
                <a:cs typeface="Arial" pitchFamily="34" charset="0"/>
              </a:rPr>
              <a:t> </a:t>
            </a:r>
            <a:r>
              <a:rPr lang="en-US" altLang="ja-JP" sz="1300" dirty="0" smtClean="0">
                <a:solidFill>
                  <a:schemeClr val="tx1"/>
                </a:solidFill>
                <a:cs typeface="Arial" pitchFamily="34" charset="0"/>
              </a:rPr>
              <a:t>Built-in Bluetooth (KX-TCA285/KX-TCA385)</a:t>
            </a:r>
          </a:p>
          <a:p>
            <a:pPr algn="l"/>
            <a:r>
              <a:rPr lang="en-US" altLang="ja-JP" b="0" dirty="0" smtClean="0"/>
              <a:t>    </a:t>
            </a:r>
            <a:r>
              <a:rPr lang="en-US" altLang="ja-JP" sz="1200" b="0" dirty="0" smtClean="0">
                <a:solidFill>
                  <a:schemeClr val="tx1"/>
                </a:solidFill>
              </a:rPr>
              <a:t>Bluetooth for wireless calls using a supported headset.</a:t>
            </a:r>
          </a:p>
        </p:txBody>
      </p:sp>
      <p:sp>
        <p:nvSpPr>
          <p:cNvPr id="12" name="Text Box 24"/>
          <p:cNvSpPr txBox="1">
            <a:spLocks noChangeArrowheads="1"/>
          </p:cNvSpPr>
          <p:nvPr/>
        </p:nvSpPr>
        <p:spPr bwMode="auto">
          <a:xfrm>
            <a:off x="3954474" y="2135120"/>
            <a:ext cx="15536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ja-JP" sz="1100" dirty="0" smtClean="0">
                <a:latin typeface="Arial" pitchFamily="34" charset="0"/>
                <a:ea typeface="HGP創英角ｺﾞｼｯｸUB" pitchFamily="50" charset="-128"/>
                <a:cs typeface="Arial" pitchFamily="34" charset="0"/>
              </a:rPr>
              <a:t>Detect and remove </a:t>
            </a:r>
          </a:p>
          <a:p>
            <a:pPr>
              <a:spcBef>
                <a:spcPct val="0"/>
              </a:spcBef>
              <a:buFontTx/>
              <a:buNone/>
            </a:pPr>
            <a:r>
              <a:rPr lang="en-US" altLang="ja-JP" sz="1100" dirty="0" smtClean="0">
                <a:latin typeface="Arial" pitchFamily="34" charset="0"/>
                <a:ea typeface="HGP創英角ｺﾞｼｯｸUB" pitchFamily="50" charset="-128"/>
                <a:cs typeface="Arial" pitchFamily="34" charset="0"/>
              </a:rPr>
              <a:t>the background noise</a:t>
            </a:r>
            <a:endParaRPr lang="en-US" altLang="ja-JP" sz="1100" dirty="0">
              <a:latin typeface="Arial" pitchFamily="34" charset="0"/>
              <a:ea typeface="HGP創英角ｺﾞｼｯｸUB" pitchFamily="50" charset="-128"/>
              <a:cs typeface="Arial" pitchFamily="34" charset="0"/>
            </a:endParaRPr>
          </a:p>
        </p:txBody>
      </p:sp>
      <p:sp>
        <p:nvSpPr>
          <p:cNvPr id="13" name="Line 25"/>
          <p:cNvSpPr>
            <a:spLocks noChangeShapeType="1"/>
          </p:cNvSpPr>
          <p:nvPr/>
        </p:nvSpPr>
        <p:spPr bwMode="auto">
          <a:xfrm flipV="1">
            <a:off x="1528887" y="3029432"/>
            <a:ext cx="360363" cy="155575"/>
          </a:xfrm>
          <a:prstGeom prst="line">
            <a:avLst/>
          </a:prstGeom>
          <a:noFill/>
          <a:ln w="2857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FF9933"/>
              </a:solidFill>
            </a:endParaRPr>
          </a:p>
        </p:txBody>
      </p:sp>
      <p:sp>
        <p:nvSpPr>
          <p:cNvPr id="14" name="Text Box 26"/>
          <p:cNvSpPr txBox="1">
            <a:spLocks noChangeArrowheads="1"/>
          </p:cNvSpPr>
          <p:nvPr/>
        </p:nvSpPr>
        <p:spPr bwMode="auto">
          <a:xfrm>
            <a:off x="971600" y="3079993"/>
            <a:ext cx="603050"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ja-JP" sz="1200" b="1" dirty="0">
                <a:solidFill>
                  <a:srgbClr val="FF9933"/>
                </a:solidFill>
                <a:latin typeface="Arial" pitchFamily="34" charset="0"/>
                <a:ea typeface="HGP創英角ｺﾞｼｯｸUB" pitchFamily="50" charset="-128"/>
                <a:cs typeface="Arial" pitchFamily="34" charset="0"/>
              </a:rPr>
              <a:t>Noise</a:t>
            </a:r>
          </a:p>
        </p:txBody>
      </p:sp>
      <p:sp>
        <p:nvSpPr>
          <p:cNvPr id="15" name="Line 27"/>
          <p:cNvSpPr>
            <a:spLocks noChangeShapeType="1"/>
          </p:cNvSpPr>
          <p:nvPr/>
        </p:nvSpPr>
        <p:spPr bwMode="auto">
          <a:xfrm>
            <a:off x="1551683" y="2565276"/>
            <a:ext cx="363537" cy="155575"/>
          </a:xfrm>
          <a:prstGeom prst="line">
            <a:avLst/>
          </a:prstGeom>
          <a:noFill/>
          <a:ln w="28575">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B0F0"/>
              </a:solidFill>
            </a:endParaRPr>
          </a:p>
        </p:txBody>
      </p:sp>
      <p:sp>
        <p:nvSpPr>
          <p:cNvPr id="16" name="Text Box 28"/>
          <p:cNvSpPr txBox="1">
            <a:spLocks noChangeArrowheads="1"/>
          </p:cNvSpPr>
          <p:nvPr/>
        </p:nvSpPr>
        <p:spPr bwMode="auto">
          <a:xfrm>
            <a:off x="971600" y="2431921"/>
            <a:ext cx="583621"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ja-JP" sz="1200" b="1" dirty="0">
                <a:solidFill>
                  <a:srgbClr val="00B0F0"/>
                </a:solidFill>
                <a:latin typeface="Arial" pitchFamily="34" charset="0"/>
                <a:ea typeface="HGP創英角ｺﾞｼｯｸUB" pitchFamily="50" charset="-128"/>
                <a:cs typeface="Arial" pitchFamily="34" charset="0"/>
              </a:rPr>
              <a:t>Voice</a:t>
            </a:r>
          </a:p>
        </p:txBody>
      </p:sp>
      <p:pic>
        <p:nvPicPr>
          <p:cNvPr id="17" name="Picture 8" descr="C:\Users\y-okawa\Desktop\名称未設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621" y="2406526"/>
            <a:ext cx="6129606" cy="9720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y-okawa\Desktop\noise_measures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059" y="4134718"/>
            <a:ext cx="3863777" cy="1002494"/>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67</a:t>
            </a:r>
            <a:endParaRPr kumimoji="1" lang="ja-JP" altLang="en-US" sz="1300" dirty="0">
              <a:solidFill>
                <a:srgbClr val="595757"/>
              </a:solidFill>
              <a:latin typeface="Calibri" pitchFamily="34" charset="0"/>
            </a:endParaRPr>
          </a:p>
        </p:txBody>
      </p:sp>
      <p:sp>
        <p:nvSpPr>
          <p:cNvPr id="21" name="テキスト ボックス 20"/>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pic>
        <p:nvPicPr>
          <p:cNvPr id="22" name="図 21" descr="re_shutterstock_84640087.png"/>
          <p:cNvPicPr>
            <a:picLocks noChangeAspect="1"/>
          </p:cNvPicPr>
          <p:nvPr/>
        </p:nvPicPr>
        <p:blipFill>
          <a:blip r:embed="rId4" cstate="print"/>
          <a:stretch>
            <a:fillRect/>
          </a:stretch>
        </p:blipFill>
        <p:spPr>
          <a:xfrm>
            <a:off x="6732240" y="4941168"/>
            <a:ext cx="1847282" cy="1656184"/>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406F"/>
                </a:solidFill>
                <a:latin typeface="Calibri" pitchFamily="34" charset="0"/>
              </a:rPr>
              <a:t>Wireless</a:t>
            </a:r>
            <a:r>
              <a:rPr lang="ja-JP" altLang="en-US" sz="3100" b="1" dirty="0" smtClean="0">
                <a:solidFill>
                  <a:srgbClr val="00406F"/>
                </a:solidFill>
                <a:latin typeface="Calibri" pitchFamily="34" charset="0"/>
              </a:rPr>
              <a:t> </a:t>
            </a:r>
            <a:r>
              <a:rPr lang="en-US" altLang="ja-JP" sz="3100" b="1" dirty="0" smtClean="0">
                <a:solidFill>
                  <a:srgbClr val="00406F"/>
                </a:solidFill>
                <a:latin typeface="Calibri" pitchFamily="34" charset="0"/>
              </a:rPr>
              <a:t>Terminal</a:t>
            </a:r>
            <a:endParaRPr lang="en-US" altLang="ja-JP" sz="3100" b="1" dirty="0">
              <a:solidFill>
                <a:srgbClr val="00406F"/>
              </a:solidFill>
              <a:latin typeface="Calibri" pitchFamily="34" charset="0"/>
            </a:endParaRPr>
          </a:p>
        </p:txBody>
      </p:sp>
      <p:sp>
        <p:nvSpPr>
          <p:cNvPr id="4" name="テキスト ボックス 148"/>
          <p:cNvSpPr txBox="1">
            <a:spLocks noChangeArrowheads="1"/>
          </p:cNvSpPr>
          <p:nvPr/>
        </p:nvSpPr>
        <p:spPr bwMode="auto">
          <a:xfrm>
            <a:off x="252239" y="952500"/>
            <a:ext cx="3173464" cy="307777"/>
          </a:xfrm>
          <a:prstGeom prst="rect">
            <a:avLst/>
          </a:prstGeom>
          <a:noFill/>
          <a:ln w="9525">
            <a:noFill/>
            <a:miter lim="800000"/>
            <a:headEnd/>
            <a:tailEnd/>
          </a:ln>
        </p:spPr>
        <p:txBody>
          <a:bodyPr wrap="square">
            <a:spAutoFit/>
          </a:bodyPr>
          <a:lstStyle/>
          <a:p>
            <a:pPr defTabSz="457200"/>
            <a:r>
              <a:rPr lang="en-US" altLang="ja-JP" sz="1400" b="1" dirty="0" smtClean="0">
                <a:solidFill>
                  <a:srgbClr val="595757"/>
                </a:solidFill>
                <a:latin typeface="Arial" pitchFamily="34" charset="0"/>
                <a:cs typeface="Arial" pitchFamily="34" charset="0"/>
              </a:rPr>
              <a:t>Specifications</a:t>
            </a:r>
            <a:endParaRPr kumimoji="0" lang="en-US" altLang="ja-JP" sz="1400" b="1" dirty="0">
              <a:solidFill>
                <a:srgbClr val="595757"/>
              </a:solidFill>
              <a:latin typeface="Arial" pitchFamily="34" charset="0"/>
              <a:cs typeface="Arial" pitchFamily="34" charset="0"/>
            </a:endParaRPr>
          </a:p>
        </p:txBody>
      </p:sp>
      <p:graphicFrame>
        <p:nvGraphicFramePr>
          <p:cNvPr id="5" name="Group 1761"/>
          <p:cNvGraphicFramePr>
            <a:graphicFrameLocks noGrp="1"/>
          </p:cNvGraphicFramePr>
          <p:nvPr>
            <p:extLst>
              <p:ext uri="{D42A27DB-BD31-4B8C-83A1-F6EECF244321}">
                <p14:modId xmlns:p14="http://schemas.microsoft.com/office/powerpoint/2010/main" val="3471971220"/>
              </p:ext>
            </p:extLst>
          </p:nvPr>
        </p:nvGraphicFramePr>
        <p:xfrm>
          <a:off x="323528" y="1345704"/>
          <a:ext cx="8496000" cy="4819600"/>
        </p:xfrm>
        <a:graphic>
          <a:graphicData uri="http://schemas.openxmlformats.org/drawingml/2006/table">
            <a:tbl>
              <a:tblPr/>
              <a:tblGrid>
                <a:gridCol w="2124000"/>
                <a:gridCol w="2124000"/>
                <a:gridCol w="2124000"/>
                <a:gridCol w="2124000"/>
              </a:tblGrid>
              <a:tr h="360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Model Number</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Standard Model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KX-TCA185</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E84572">
                            <a:tint val="66000"/>
                            <a:satMod val="160000"/>
                          </a:srgbClr>
                        </a:gs>
                        <a:gs pos="50000">
                          <a:srgbClr val="E84572">
                            <a:tint val="44500"/>
                            <a:satMod val="160000"/>
                          </a:srgbClr>
                        </a:gs>
                        <a:gs pos="100000">
                          <a:srgbClr val="E8457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Slim &amp; Light Model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KX-TCA285</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E84572">
                            <a:tint val="66000"/>
                            <a:satMod val="160000"/>
                          </a:srgbClr>
                        </a:gs>
                        <a:gs pos="50000">
                          <a:srgbClr val="E84572">
                            <a:tint val="44500"/>
                            <a:satMod val="160000"/>
                          </a:srgbClr>
                        </a:gs>
                        <a:gs pos="100000">
                          <a:srgbClr val="E8457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IP65 Tough Type Model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KX-TCA385</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E84572">
                            <a:tint val="66000"/>
                            <a:satMod val="160000"/>
                          </a:srgbClr>
                        </a:gs>
                        <a:gs pos="50000">
                          <a:srgbClr val="E84572">
                            <a:tint val="44500"/>
                            <a:satMod val="160000"/>
                          </a:srgbClr>
                        </a:gs>
                        <a:gs pos="100000">
                          <a:srgbClr val="E84572">
                            <a:tint val="23500"/>
                            <a:satMod val="160000"/>
                          </a:srgbClr>
                        </a:gs>
                      </a:gsLst>
                      <a:lin ang="0" scaled="1"/>
                      <a:tileRect/>
                    </a:gradFill>
                  </a:tcPr>
                </a:tc>
              </a:tr>
              <a:tr h="9652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8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1000" dirty="0">
                        <a:solidFill>
                          <a:schemeClr val="tx1"/>
                        </a:solidFill>
                        <a:latin typeface="Arial" pitchFamily="34" charset="0"/>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LCD</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1.8 inch TFT </a:t>
                      </a:r>
                      <a:r>
                        <a:rPr kumimoji="1" lang="en-GB" altLang="ja-JP" sz="1000" b="0" i="0" u="none" strike="noStrike" cap="none" normalizeH="0" baseline="0" noProof="0" dirty="0" smtClean="0">
                          <a:ln>
                            <a:noFill/>
                          </a:ln>
                          <a:solidFill>
                            <a:schemeClr val="tx1"/>
                          </a:solidFill>
                          <a:effectLst/>
                          <a:latin typeface="Arial" pitchFamily="34" charset="0"/>
                          <a:ea typeface="ＭＳ Ｐゴシック" pitchFamily="50" charset="-128"/>
                          <a:cs typeface="Arial" pitchFamily="34" charset="0"/>
                        </a:rPr>
                        <a:t>Colour</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1" lang="en-US" altLang="ja-JP" sz="11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PBX Linked Feature</a:t>
                      </a:r>
                      <a:r>
                        <a:rPr kumimoji="1" lang="ja-JP" altLang="en-US" sz="1000" b="1" i="0" u="none" strike="noStrike" cap="none" normalizeH="0" baseline="30000" dirty="0" smtClean="0">
                          <a:ln>
                            <a:noFill/>
                          </a:ln>
                          <a:solidFill>
                            <a:schemeClr val="tx1"/>
                          </a:solidFill>
                          <a:effectLst/>
                          <a:latin typeface="Arial" pitchFamily="34" charset="0"/>
                          <a:ea typeface="ＭＳ Ｐゴシック" pitchFamily="50" charset="-128"/>
                          <a:cs typeface="Arial" pitchFamily="34" charset="0"/>
                        </a:rPr>
                        <a:t>*</a:t>
                      </a:r>
                      <a:r>
                        <a:rPr kumimoji="1" lang="en-US" altLang="ja-JP" sz="1000" b="1" i="0" u="none" strike="noStrike" cap="none" normalizeH="0" baseline="30000" dirty="0" smtClean="0">
                          <a:ln>
                            <a:noFill/>
                          </a:ln>
                          <a:solidFill>
                            <a:schemeClr val="tx1"/>
                          </a:solidFill>
                          <a:effectLst/>
                          <a:latin typeface="Arial" pitchFamily="34" charset="0"/>
                          <a:ea typeface="ＭＳ Ｐゴシック" pitchFamily="50" charset="-128"/>
                          <a:cs typeface="Arial" pitchFamily="34" charset="0"/>
                        </a:rPr>
                        <a:t>1</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Yes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Speakerphone</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Arial" pitchFamily="34" charset="0"/>
                          <a:ea typeface="MS PGothic" pitchFamily="50" charset="-128"/>
                          <a:cs typeface="Arial" pitchFamily="34" charset="0"/>
                        </a:rPr>
                        <a:t>Yes (Full Duplex)</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PBX Flexible CO Button</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12</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Soft Keys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3</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Headset Jack</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Yes</a:t>
                      </a:r>
                      <a:r>
                        <a:rPr kumimoji="1" lang="en-US" altLang="ja-JP" sz="1000" b="0" i="0" u="none" strike="noStrike" cap="none" normalizeH="0" baseline="30000" dirty="0" smtClean="0">
                          <a:ln>
                            <a:noFill/>
                          </a:ln>
                          <a:solidFill>
                            <a:schemeClr val="tx1"/>
                          </a:solidFill>
                          <a:effectLst/>
                          <a:latin typeface="Arial" pitchFamily="34" charset="0"/>
                          <a:ea typeface="ＭＳ Ｐゴシック" pitchFamily="50" charset="-128"/>
                          <a:cs typeface="Arial" pitchFamily="34" charset="0"/>
                        </a:rPr>
                        <a:t>*2</a:t>
                      </a:r>
                      <a:endParaRPr kumimoji="1" lang="ja-JP" altLang="en-US" sz="1000" b="0" i="0" u="none" strike="noStrike" cap="none" normalizeH="0" baseline="3000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N/A</a:t>
                      </a:r>
                      <a:endPar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Noise Reduction</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Yes</a:t>
                      </a:r>
                      <a:r>
                        <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Wireless XDP Parallel Function</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Yes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Conference Function</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Yes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Arial" pitchFamily="34" charset="0"/>
                        <a:ea typeface="ＭＳ Ｐゴシック" pitchFamily="50" charset="-128"/>
                        <a:cs typeface="Arial" pitchFamily="34" charset="0"/>
                      </a:endParaRPr>
                    </a:p>
                  </a:txBody>
                  <a:tcPr marL="36000" marR="36000" marT="36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DECT Paging</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Yes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PS Ring Group</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Yes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Vibration</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Yes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Splash and Dust Resistant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N/A</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IP65</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4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DECT Encryption</a:t>
                      </a:r>
                      <a:endParaRPr lang="ja-JP" altLang="en-US" sz="1000" b="1" dirty="0" smtClean="0">
                        <a:solidFill>
                          <a:schemeClr val="tx1"/>
                        </a:solidFill>
                        <a:latin typeface="Arial" pitchFamily="34" charset="0"/>
                        <a:cs typeface="Arial"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A5"/>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Ready</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9" name="Text Box 74"/>
          <p:cNvSpPr txBox="1">
            <a:spLocks noChangeArrowheads="1"/>
          </p:cNvSpPr>
          <p:nvPr/>
        </p:nvSpPr>
        <p:spPr bwMode="auto">
          <a:xfrm>
            <a:off x="251520" y="6237312"/>
            <a:ext cx="4864645" cy="277813"/>
          </a:xfrm>
          <a:prstGeom prst="rect">
            <a:avLst/>
          </a:prstGeom>
          <a:noFill/>
          <a:ln>
            <a:noFill/>
          </a:ln>
          <a:effectLst/>
          <a:extLst/>
        </p:spPr>
        <p:txBody>
          <a:bodyPr wrap="none" anchor="ctr"/>
          <a:lstStyle>
            <a:lvl1pPr eaLnBrk="0" hangingPunct="0">
              <a:defRPr kumimoji="1" sz="1400" b="1">
                <a:solidFill>
                  <a:srgbClr val="003399"/>
                </a:solidFill>
                <a:latin typeface="Arial" charset="0"/>
                <a:ea typeface="ＭＳ Ｐゴシック" pitchFamily="50" charset="-128"/>
              </a:defRPr>
            </a:lvl1pPr>
            <a:lvl2pPr marL="742950" indent="-285750" eaLnBrk="0" hangingPunct="0">
              <a:defRPr kumimoji="1" sz="1400" b="1">
                <a:solidFill>
                  <a:srgbClr val="003399"/>
                </a:solidFill>
                <a:latin typeface="Arial" charset="0"/>
                <a:ea typeface="ＭＳ Ｐゴシック" pitchFamily="50" charset="-128"/>
              </a:defRPr>
            </a:lvl2pPr>
            <a:lvl3pPr marL="1143000" indent="-228600" eaLnBrk="0" hangingPunct="0">
              <a:defRPr kumimoji="1" sz="1400" b="1">
                <a:solidFill>
                  <a:srgbClr val="003399"/>
                </a:solidFill>
                <a:latin typeface="Arial" charset="0"/>
                <a:ea typeface="ＭＳ Ｐゴシック" pitchFamily="50" charset="-128"/>
              </a:defRPr>
            </a:lvl3pPr>
            <a:lvl4pPr marL="1600200" indent="-228600" eaLnBrk="0" hangingPunct="0">
              <a:defRPr kumimoji="1" sz="1400" b="1">
                <a:solidFill>
                  <a:srgbClr val="003399"/>
                </a:solidFill>
                <a:latin typeface="Arial" charset="0"/>
                <a:ea typeface="ＭＳ Ｐゴシック" pitchFamily="50" charset="-128"/>
              </a:defRPr>
            </a:lvl4pPr>
            <a:lvl5pPr marL="2057400" indent="-228600" eaLnBrk="0" hangingPunct="0">
              <a:defRPr kumimoji="1" sz="1400" b="1">
                <a:solidFill>
                  <a:srgbClr val="003399"/>
                </a:solidFill>
                <a:latin typeface="Arial"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charset="0"/>
                <a:ea typeface="ＭＳ Ｐゴシック" pitchFamily="50" charset="-128"/>
              </a:defRPr>
            </a:lvl9pPr>
          </a:lstStyle>
          <a:p>
            <a:pPr algn="l" eaLnBrk="1" hangingPunct="1">
              <a:defRPr/>
            </a:pPr>
            <a:r>
              <a:rPr lang="en-US" altLang="ja-JP" sz="900" b="0" dirty="0" smtClean="0">
                <a:solidFill>
                  <a:srgbClr val="595757"/>
                </a:solidFill>
                <a:latin typeface="Arial" pitchFamily="34" charset="0"/>
                <a:cs typeface="Arial" pitchFamily="34" charset="0"/>
              </a:rPr>
              <a:t>*1</a:t>
            </a:r>
            <a:r>
              <a:rPr lang="ja-JP" altLang="en-US" sz="900" b="0" dirty="0" smtClean="0">
                <a:solidFill>
                  <a:srgbClr val="595757"/>
                </a:solidFill>
                <a:latin typeface="Arial" pitchFamily="34" charset="0"/>
                <a:cs typeface="Arial" pitchFamily="34" charset="0"/>
              </a:rPr>
              <a:t> </a:t>
            </a:r>
            <a:r>
              <a:rPr lang="en-US" altLang="ja-JP" sz="900" b="0" dirty="0" smtClean="0">
                <a:solidFill>
                  <a:srgbClr val="595757"/>
                </a:solidFill>
                <a:latin typeface="Arial" pitchFamily="34" charset="0"/>
                <a:cs typeface="Arial" pitchFamily="34" charset="0"/>
              </a:rPr>
              <a:t>Examples: PBX Call Log/PBX System Phonebook/PBX Personal Programming</a:t>
            </a:r>
            <a:r>
              <a:rPr lang="ja-JP" altLang="en-US" sz="900" b="0" dirty="0" smtClean="0">
                <a:solidFill>
                  <a:srgbClr val="595757"/>
                </a:solidFill>
                <a:latin typeface="Arial" pitchFamily="34" charset="0"/>
                <a:cs typeface="Arial" pitchFamily="34" charset="0"/>
              </a:rPr>
              <a:t> </a:t>
            </a:r>
            <a:r>
              <a:rPr lang="en-US" altLang="ja-JP" sz="900" b="0" dirty="0" smtClean="0">
                <a:solidFill>
                  <a:srgbClr val="595757"/>
                </a:solidFill>
                <a:latin typeface="Arial" pitchFamily="34" charset="0"/>
                <a:cs typeface="Arial" pitchFamily="34" charset="0"/>
              </a:rPr>
              <a:t>etc.</a:t>
            </a:r>
          </a:p>
          <a:p>
            <a:pPr eaLnBrk="1" hangingPunct="1">
              <a:defRPr/>
            </a:pPr>
            <a:r>
              <a:rPr lang="en-US" altLang="ja-JP" sz="900" b="0" dirty="0" smtClean="0">
                <a:solidFill>
                  <a:srgbClr val="595757"/>
                </a:solidFill>
                <a:latin typeface="Arial" pitchFamily="34" charset="0"/>
                <a:cs typeface="Arial" pitchFamily="34" charset="0"/>
              </a:rPr>
              <a:t>*2 Only a Φ2.5mm pin jack is connectable.</a:t>
            </a:r>
          </a:p>
        </p:txBody>
      </p:sp>
      <p:pic>
        <p:nvPicPr>
          <p:cNvPr id="7" name="図 6" descr="CE_KX-TCA185_c.png"/>
          <p:cNvPicPr>
            <a:picLocks noChangeAspect="1"/>
          </p:cNvPicPr>
          <p:nvPr/>
        </p:nvPicPr>
        <p:blipFill>
          <a:blip r:embed="rId2" cstate="print"/>
          <a:stretch>
            <a:fillRect/>
          </a:stretch>
        </p:blipFill>
        <p:spPr>
          <a:xfrm>
            <a:off x="3131840" y="1556792"/>
            <a:ext cx="792088" cy="1194102"/>
          </a:xfrm>
          <a:prstGeom prst="rect">
            <a:avLst/>
          </a:prstGeom>
        </p:spPr>
      </p:pic>
      <p:pic>
        <p:nvPicPr>
          <p:cNvPr id="8" name="図 7" descr="CE_KX-TCA285_c.png"/>
          <p:cNvPicPr>
            <a:picLocks noChangeAspect="1"/>
          </p:cNvPicPr>
          <p:nvPr/>
        </p:nvPicPr>
        <p:blipFill>
          <a:blip r:embed="rId3" cstate="print"/>
          <a:stretch>
            <a:fillRect/>
          </a:stretch>
        </p:blipFill>
        <p:spPr>
          <a:xfrm>
            <a:off x="5292080" y="1803937"/>
            <a:ext cx="648071" cy="976991"/>
          </a:xfrm>
          <a:prstGeom prst="rect">
            <a:avLst/>
          </a:prstGeom>
        </p:spPr>
      </p:pic>
      <p:pic>
        <p:nvPicPr>
          <p:cNvPr id="10" name="図 9" descr="CE_KX-TCA385-F.png"/>
          <p:cNvPicPr>
            <a:picLocks noChangeAspect="1"/>
          </p:cNvPicPr>
          <p:nvPr/>
        </p:nvPicPr>
        <p:blipFill>
          <a:blip r:embed="rId4" cstate="print"/>
          <a:stretch>
            <a:fillRect/>
          </a:stretch>
        </p:blipFill>
        <p:spPr>
          <a:xfrm>
            <a:off x="7332307" y="1650834"/>
            <a:ext cx="768085" cy="1152128"/>
          </a:xfrm>
          <a:prstGeom prst="rect">
            <a:avLst/>
          </a:prstGeom>
        </p:spPr>
      </p:pic>
      <p:sp>
        <p:nvSpPr>
          <p:cNvPr id="11" name="テキスト ボックス 10"/>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68</a:t>
            </a:r>
            <a:endParaRPr kumimoji="1" lang="ja-JP" altLang="en-US" sz="1300" dirty="0">
              <a:solidFill>
                <a:srgbClr val="595757"/>
              </a:solidFill>
              <a:latin typeface="Calibri" pitchFamily="34" charset="0"/>
            </a:endParaRPr>
          </a:p>
        </p:txBody>
      </p:sp>
      <p:sp>
        <p:nvSpPr>
          <p:cNvPr id="12" name="テキスト ボックス 11"/>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406F"/>
                </a:solidFill>
                <a:latin typeface="Calibri" pitchFamily="34" charset="0"/>
              </a:rPr>
              <a:t>Wireless</a:t>
            </a:r>
            <a:r>
              <a:rPr lang="ja-JP" altLang="en-US" sz="3100" b="1" dirty="0" smtClean="0">
                <a:solidFill>
                  <a:srgbClr val="00406F"/>
                </a:solidFill>
                <a:latin typeface="Calibri" pitchFamily="34" charset="0"/>
              </a:rPr>
              <a:t> </a:t>
            </a:r>
            <a:r>
              <a:rPr lang="en-US" altLang="ja-JP" sz="3100" b="1" dirty="0" smtClean="0">
                <a:solidFill>
                  <a:srgbClr val="00406F"/>
                </a:solidFill>
                <a:latin typeface="Calibri" pitchFamily="34" charset="0"/>
              </a:rPr>
              <a:t>Terminal</a:t>
            </a:r>
            <a:endParaRPr lang="en-US" altLang="ja-JP" sz="3100" b="1" dirty="0">
              <a:solidFill>
                <a:srgbClr val="00406F"/>
              </a:solidFill>
              <a:latin typeface="Calibri" pitchFamily="34" charset="0"/>
            </a:endParaRPr>
          </a:p>
        </p:txBody>
      </p:sp>
      <p:graphicFrame>
        <p:nvGraphicFramePr>
          <p:cNvPr id="4" name="表 3"/>
          <p:cNvGraphicFramePr>
            <a:graphicFrameLocks noGrp="1"/>
          </p:cNvGraphicFramePr>
          <p:nvPr/>
        </p:nvGraphicFramePr>
        <p:xfrm>
          <a:off x="323528" y="1268760"/>
          <a:ext cx="8496944" cy="4212272"/>
        </p:xfrm>
        <a:graphic>
          <a:graphicData uri="http://schemas.openxmlformats.org/drawingml/2006/table">
            <a:tbl>
              <a:tblPr/>
              <a:tblGrid>
                <a:gridCol w="4248472"/>
                <a:gridCol w="4248472"/>
              </a:tblGrid>
              <a:tr h="41233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000" b="1" dirty="0" smtClean="0">
                          <a:solidFill>
                            <a:srgbClr val="000000"/>
                          </a:solidFill>
                          <a:latin typeface="Arial" pitchFamily="34" charset="0"/>
                          <a:cs typeface="Arial" pitchFamily="34" charset="0"/>
                        </a:rPr>
                        <a:t>IP Cell Station</a:t>
                      </a:r>
                      <a:br>
                        <a:rPr lang="en-US" altLang="ja-JP" sz="1000" b="1" dirty="0" smtClean="0">
                          <a:solidFill>
                            <a:srgbClr val="000000"/>
                          </a:solidFill>
                          <a:latin typeface="Arial" pitchFamily="34" charset="0"/>
                          <a:cs typeface="Arial" pitchFamily="34" charset="0"/>
                        </a:rPr>
                      </a:br>
                      <a:r>
                        <a:rPr lang="en-US" altLang="ja-JP" sz="1000" b="1" dirty="0" smtClean="0">
                          <a:solidFill>
                            <a:srgbClr val="000000"/>
                          </a:solidFill>
                          <a:latin typeface="Arial" pitchFamily="34" charset="0"/>
                          <a:cs typeface="Arial" pitchFamily="34" charset="0"/>
                        </a:rPr>
                        <a:t>KX-NCP0158</a:t>
                      </a: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E84572">
                            <a:tint val="66000"/>
                            <a:satMod val="160000"/>
                          </a:srgbClr>
                        </a:gs>
                        <a:gs pos="50000">
                          <a:srgbClr val="E84572">
                            <a:tint val="44500"/>
                            <a:satMod val="160000"/>
                          </a:srgbClr>
                        </a:gs>
                        <a:gs pos="100000">
                          <a:srgbClr val="E8457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000" b="1" dirty="0" smtClean="0">
                          <a:solidFill>
                            <a:schemeClr val="tx1"/>
                          </a:solidFill>
                          <a:latin typeface="Arial" pitchFamily="34" charset="0"/>
                          <a:cs typeface="Arial" pitchFamily="34" charset="0"/>
                        </a:rPr>
                        <a:t>Cell Station</a:t>
                      </a:r>
                      <a:br>
                        <a:rPr lang="en-US" altLang="ja-JP" sz="1000" b="1" dirty="0" smtClean="0">
                          <a:solidFill>
                            <a:schemeClr val="tx1"/>
                          </a:solidFill>
                          <a:latin typeface="Arial" pitchFamily="34" charset="0"/>
                          <a:cs typeface="Arial" pitchFamily="34" charset="0"/>
                        </a:rPr>
                      </a:br>
                      <a:r>
                        <a:rPr lang="en-US" altLang="ja-JP" sz="1000" b="1" dirty="0" smtClean="0">
                          <a:solidFill>
                            <a:schemeClr val="tx1"/>
                          </a:solidFill>
                          <a:latin typeface="Arial" pitchFamily="34" charset="0"/>
                          <a:cs typeface="Arial" pitchFamily="34" charset="0"/>
                        </a:rPr>
                        <a:t>KX-TDA0158</a:t>
                      </a: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E84572">
                            <a:tint val="66000"/>
                            <a:satMod val="160000"/>
                          </a:srgbClr>
                        </a:gs>
                        <a:gs pos="50000">
                          <a:srgbClr val="E84572">
                            <a:tint val="44500"/>
                            <a:satMod val="160000"/>
                          </a:srgbClr>
                        </a:gs>
                        <a:gs pos="100000">
                          <a:srgbClr val="E84572">
                            <a:tint val="23500"/>
                            <a:satMod val="160000"/>
                          </a:srgbClr>
                        </a:gs>
                      </a:gsLst>
                      <a:lin ang="0" scaled="1"/>
                      <a:tileRect/>
                    </a:gradFill>
                  </a:tcPr>
                </a:tc>
              </a:tr>
              <a:tr h="20359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Arial" pitchFamily="34" charset="0"/>
                        <a:ea typeface="MS PGothic" pitchFamily="50" charset="-128"/>
                        <a:cs typeface="Arial" pitchFamily="34" charset="0"/>
                      </a:endParaRPr>
                    </a:p>
                  </a:txBody>
                  <a:tcPr marL="91437" marR="9143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Arial" pitchFamily="34" charset="0"/>
                        <a:ea typeface="MS PGothic" pitchFamily="50" charset="-128"/>
                        <a:cs typeface="Arial" pitchFamily="34" charset="0"/>
                      </a:endParaRPr>
                    </a:p>
                  </a:txBody>
                  <a:tcPr marL="91437" marR="9143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4000">
                <a:tc>
                  <a:txBody>
                    <a:bodyPr/>
                    <a:lstStyle/>
                    <a:p>
                      <a:pPr marL="228600" indent="-228600" algn="l">
                        <a:spcBef>
                          <a:spcPct val="50000"/>
                        </a:spcBef>
                        <a:buClr>
                          <a:srgbClr val="595757"/>
                        </a:buClr>
                        <a:buFont typeface="Wingdings" pitchFamily="2" charset="2"/>
                        <a:buChar char="l"/>
                        <a:defRPr/>
                      </a:pPr>
                      <a:r>
                        <a:rPr lang="en-US" altLang="ja-JP" sz="1000" dirty="0" smtClean="0">
                          <a:solidFill>
                            <a:schemeClr val="tx1"/>
                          </a:solidFill>
                          <a:effectLst/>
                          <a:latin typeface="Arial" pitchFamily="34" charset="0"/>
                          <a:cs typeface="Arial" pitchFamily="34" charset="0"/>
                        </a:rPr>
                        <a:t>Wireless solution for remote office communication</a:t>
                      </a:r>
                    </a:p>
                    <a:p>
                      <a:pPr marL="228600" indent="-228600" algn="l">
                        <a:spcBef>
                          <a:spcPct val="50000"/>
                        </a:spcBef>
                        <a:buClr>
                          <a:srgbClr val="595757"/>
                        </a:buClr>
                        <a:buFont typeface="Wingdings" pitchFamily="2" charset="2"/>
                        <a:buChar char="l"/>
                        <a:defRPr/>
                      </a:pPr>
                      <a:r>
                        <a:rPr lang="en-US" altLang="ja-JP" sz="1000" dirty="0" smtClean="0">
                          <a:solidFill>
                            <a:schemeClr val="tx1"/>
                          </a:solidFill>
                          <a:effectLst/>
                          <a:latin typeface="Arial" pitchFamily="34" charset="0"/>
                          <a:cs typeface="Arial" pitchFamily="34" charset="0"/>
                        </a:rPr>
                        <a:t>Provides 8 call user connections over 10/100Mbit LAN</a:t>
                      </a:r>
                    </a:p>
                    <a:p>
                      <a:pPr marL="228600" indent="-228600" algn="l">
                        <a:spcBef>
                          <a:spcPct val="50000"/>
                        </a:spcBef>
                        <a:buClr>
                          <a:srgbClr val="595757"/>
                        </a:buClr>
                        <a:buFont typeface="Wingdings" pitchFamily="2" charset="2"/>
                        <a:buChar char="l"/>
                        <a:defRPr/>
                      </a:pPr>
                      <a:r>
                        <a:rPr lang="en-US" altLang="ja-JP" sz="1000" dirty="0" smtClean="0">
                          <a:solidFill>
                            <a:schemeClr val="tx1"/>
                          </a:solidFill>
                          <a:effectLst/>
                          <a:latin typeface="Arial" pitchFamily="34" charset="0"/>
                          <a:cs typeface="Arial" pitchFamily="34" charset="0"/>
                        </a:rPr>
                        <a:t>No special cabling required (overcomes distance issues)</a:t>
                      </a:r>
                    </a:p>
                    <a:p>
                      <a:pPr marL="228600" indent="-228600" algn="l">
                        <a:spcBef>
                          <a:spcPct val="50000"/>
                        </a:spcBef>
                        <a:buClr>
                          <a:srgbClr val="595757"/>
                        </a:buClr>
                        <a:buFont typeface="Wingdings" pitchFamily="2" charset="2"/>
                        <a:buChar char="l"/>
                        <a:defRPr/>
                      </a:pPr>
                      <a:r>
                        <a:rPr lang="en-US" altLang="ja-JP" sz="1000" dirty="0" smtClean="0">
                          <a:solidFill>
                            <a:schemeClr val="tx1"/>
                          </a:solidFill>
                          <a:effectLst/>
                          <a:latin typeface="Arial" pitchFamily="34" charset="0"/>
                          <a:cs typeface="Arial" pitchFamily="34" charset="0"/>
                        </a:rPr>
                        <a:t>Air synchronization technology</a:t>
                      </a:r>
                    </a:p>
                    <a:p>
                      <a:pPr marL="228600" indent="-228600" algn="l">
                        <a:spcBef>
                          <a:spcPct val="50000"/>
                        </a:spcBef>
                        <a:buClr>
                          <a:srgbClr val="595757"/>
                        </a:buClr>
                        <a:buFont typeface="Wingdings" pitchFamily="2" charset="2"/>
                        <a:buChar char="l"/>
                        <a:defRPr/>
                      </a:pPr>
                      <a:r>
                        <a:rPr lang="en-US" altLang="ja-JP" sz="1000" dirty="0" smtClean="0">
                          <a:solidFill>
                            <a:schemeClr val="tx1"/>
                          </a:solidFill>
                          <a:effectLst/>
                          <a:latin typeface="Arial" pitchFamily="34" charset="0"/>
                          <a:cs typeface="Arial" pitchFamily="34" charset="0"/>
                        </a:rPr>
                        <a:t>Powered by both PoE and AC adaptor (sold separately)</a:t>
                      </a:r>
                    </a:p>
                    <a:p>
                      <a:pPr marL="228600" indent="-228600" algn="l">
                        <a:spcBef>
                          <a:spcPct val="50000"/>
                        </a:spcBef>
                        <a:buClr>
                          <a:srgbClr val="595757"/>
                        </a:buClr>
                        <a:buFont typeface="Wingdings" pitchFamily="2" charset="2"/>
                        <a:buChar char="l"/>
                        <a:defRPr/>
                      </a:pPr>
                      <a:r>
                        <a:rPr lang="en-GB" altLang="ja-JP" sz="1000" dirty="0" smtClean="0">
                          <a:solidFill>
                            <a:schemeClr val="tx1"/>
                          </a:solidFill>
                          <a:effectLst/>
                          <a:latin typeface="Arial" pitchFamily="34" charset="0"/>
                          <a:cs typeface="Arial" pitchFamily="34" charset="0"/>
                        </a:rPr>
                        <a:t>No </a:t>
                      </a:r>
                      <a:r>
                        <a:rPr lang="en-US" altLang="ja-JP" sz="1000" dirty="0" smtClean="0">
                          <a:solidFill>
                            <a:schemeClr val="tx1"/>
                          </a:solidFill>
                          <a:effectLst/>
                          <a:latin typeface="Arial" pitchFamily="34" charset="0"/>
                          <a:cs typeface="Arial" pitchFamily="34" charset="0"/>
                        </a:rPr>
                        <a:t>activation</a:t>
                      </a:r>
                      <a:r>
                        <a:rPr lang="en-GB" altLang="ja-JP" sz="1000" dirty="0" smtClean="0">
                          <a:solidFill>
                            <a:schemeClr val="tx1"/>
                          </a:solidFill>
                          <a:effectLst/>
                          <a:latin typeface="Arial" pitchFamily="34" charset="0"/>
                          <a:cs typeface="Arial" pitchFamily="34" charset="0"/>
                        </a:rPr>
                        <a:t> </a:t>
                      </a:r>
                      <a:r>
                        <a:rPr lang="en-US" altLang="ja-JP" sz="1000" dirty="0" smtClean="0">
                          <a:solidFill>
                            <a:schemeClr val="tx1"/>
                          </a:solidFill>
                          <a:effectLst/>
                          <a:latin typeface="Arial" pitchFamily="34" charset="0"/>
                          <a:cs typeface="Arial" pitchFamily="34" charset="0"/>
                        </a:rPr>
                        <a:t>key</a:t>
                      </a:r>
                      <a:r>
                        <a:rPr lang="en-GB" altLang="ja-JP" sz="1000" dirty="0" smtClean="0">
                          <a:solidFill>
                            <a:schemeClr val="tx1"/>
                          </a:solidFill>
                          <a:effectLst/>
                          <a:latin typeface="Arial" pitchFamily="34" charset="0"/>
                          <a:cs typeface="Arial" pitchFamily="34" charset="0"/>
                        </a:rPr>
                        <a:t> requirements</a:t>
                      </a:r>
                    </a:p>
                    <a:p>
                      <a:pPr marL="228600" indent="-228600" algn="l">
                        <a:spcBef>
                          <a:spcPct val="50000"/>
                        </a:spcBef>
                        <a:buClr>
                          <a:srgbClr val="595757"/>
                        </a:buClr>
                        <a:buFont typeface="Wingdings" pitchFamily="2" charset="2"/>
                        <a:buChar char="l"/>
                        <a:defRPr/>
                      </a:pPr>
                      <a:r>
                        <a:rPr lang="en-US" altLang="ja-JP" sz="1000" dirty="0" smtClean="0">
                          <a:solidFill>
                            <a:schemeClr val="tx1"/>
                          </a:solidFill>
                          <a:effectLst/>
                          <a:latin typeface="Arial" pitchFamily="34" charset="0"/>
                          <a:cs typeface="Arial" pitchFamily="34" charset="0"/>
                        </a:rPr>
                        <a:t>DHCP client/static address</a:t>
                      </a:r>
                    </a:p>
                  </a:txBody>
                  <a:tcPr marL="91437" marR="9143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indent="-228600">
                        <a:spcBef>
                          <a:spcPct val="50000"/>
                        </a:spcBef>
                        <a:buClr>
                          <a:srgbClr val="595757"/>
                        </a:buClr>
                        <a:buFont typeface="Wingdings" pitchFamily="2" charset="2"/>
                        <a:buChar char="l"/>
                        <a:defRPr/>
                      </a:pPr>
                      <a:r>
                        <a:rPr lang="en-US" altLang="ja-JP" sz="1000" dirty="0" smtClean="0">
                          <a:solidFill>
                            <a:schemeClr val="tx1"/>
                          </a:solidFill>
                          <a:latin typeface="Arial" pitchFamily="34" charset="0"/>
                          <a:cs typeface="Arial" pitchFamily="34" charset="0"/>
                        </a:rPr>
                        <a:t>Solution to the office with dense population of user customer</a:t>
                      </a:r>
                    </a:p>
                    <a:p>
                      <a:pPr marL="228600" indent="-228600">
                        <a:spcBef>
                          <a:spcPct val="50000"/>
                        </a:spcBef>
                        <a:buClr>
                          <a:srgbClr val="595757"/>
                        </a:buClr>
                        <a:buFont typeface="Wingdings" pitchFamily="2" charset="2"/>
                        <a:buChar char="l"/>
                        <a:defRPr/>
                      </a:pPr>
                      <a:r>
                        <a:rPr lang="en-US" altLang="ja-JP" sz="1000" dirty="0" smtClean="0">
                          <a:solidFill>
                            <a:schemeClr val="tx1"/>
                          </a:solidFill>
                          <a:latin typeface="Arial" pitchFamily="34" charset="0"/>
                          <a:cs typeface="Arial" pitchFamily="34" charset="0"/>
                        </a:rPr>
                        <a:t>Up to 8 simultaneous calls</a:t>
                      </a:r>
                    </a:p>
                    <a:p>
                      <a:pPr marL="228600" indent="-228600">
                        <a:spcBef>
                          <a:spcPct val="50000"/>
                        </a:spcBef>
                        <a:buClr>
                          <a:srgbClr val="595757"/>
                        </a:buClr>
                        <a:buFont typeface="Wingdings" pitchFamily="2" charset="2"/>
                        <a:buChar char="l"/>
                        <a:defRPr/>
                      </a:pPr>
                      <a:r>
                        <a:rPr lang="en-US" altLang="ja-JP" sz="1000" dirty="0" smtClean="0">
                          <a:solidFill>
                            <a:schemeClr val="tx1"/>
                          </a:solidFill>
                          <a:latin typeface="Arial" pitchFamily="34" charset="0"/>
                          <a:cs typeface="Arial" pitchFamily="34" charset="0"/>
                        </a:rPr>
                        <a:t>DTP-IF (4 DPT port)</a:t>
                      </a:r>
                    </a:p>
                    <a:p>
                      <a:pPr marL="228600" indent="-228600">
                        <a:spcBef>
                          <a:spcPct val="50000"/>
                        </a:spcBef>
                        <a:buClr>
                          <a:srgbClr val="595757"/>
                        </a:buClr>
                        <a:buFont typeface="Wingdings" pitchFamily="2" charset="2"/>
                        <a:buChar char="l"/>
                        <a:defRPr/>
                      </a:pPr>
                      <a:r>
                        <a:rPr lang="en-GB" altLang="ja-JP" sz="1000" dirty="0" smtClean="0">
                          <a:solidFill>
                            <a:schemeClr val="tx1"/>
                          </a:solidFill>
                          <a:latin typeface="Arial" pitchFamily="34" charset="0"/>
                          <a:ea typeface="ＭＳ Ｐゴシック" pitchFamily="50" charset="-128"/>
                          <a:cs typeface="Arial" pitchFamily="34" charset="0"/>
                        </a:rPr>
                        <a:t>Powered by PBX</a:t>
                      </a:r>
                    </a:p>
                    <a:p>
                      <a:pPr marL="228600" indent="-228600">
                        <a:spcBef>
                          <a:spcPct val="50000"/>
                        </a:spcBef>
                        <a:buClr>
                          <a:srgbClr val="595757"/>
                        </a:buClr>
                        <a:buFont typeface="Wingdings" pitchFamily="2" charset="2"/>
                        <a:buChar char="l"/>
                        <a:defRPr/>
                      </a:pPr>
                      <a:r>
                        <a:rPr lang="en-GB" altLang="ja-JP" sz="1000" dirty="0" smtClean="0">
                          <a:solidFill>
                            <a:schemeClr val="tx1"/>
                          </a:solidFill>
                          <a:latin typeface="Arial" pitchFamily="34" charset="0"/>
                          <a:cs typeface="Arial" pitchFamily="34" charset="0"/>
                        </a:rPr>
                        <a:t>No </a:t>
                      </a:r>
                      <a:r>
                        <a:rPr lang="en-US" altLang="ja-JP" sz="1000" dirty="0" smtClean="0">
                          <a:solidFill>
                            <a:schemeClr val="tx1"/>
                          </a:solidFill>
                          <a:latin typeface="Arial" pitchFamily="34" charset="0"/>
                          <a:cs typeface="Arial" pitchFamily="34" charset="0"/>
                        </a:rPr>
                        <a:t>activation</a:t>
                      </a:r>
                      <a:r>
                        <a:rPr lang="en-GB" altLang="ja-JP" sz="1000" dirty="0" smtClean="0">
                          <a:solidFill>
                            <a:schemeClr val="tx1"/>
                          </a:solidFill>
                          <a:latin typeface="Arial" pitchFamily="34" charset="0"/>
                          <a:cs typeface="Arial" pitchFamily="34" charset="0"/>
                        </a:rPr>
                        <a:t> </a:t>
                      </a:r>
                      <a:r>
                        <a:rPr lang="en-US" altLang="ja-JP" sz="1000" dirty="0" smtClean="0">
                          <a:solidFill>
                            <a:schemeClr val="tx1"/>
                          </a:solidFill>
                          <a:latin typeface="Arial" pitchFamily="34" charset="0"/>
                          <a:cs typeface="Arial" pitchFamily="34" charset="0"/>
                        </a:rPr>
                        <a:t>key</a:t>
                      </a:r>
                      <a:r>
                        <a:rPr lang="en-GB" altLang="ja-JP" sz="1000" dirty="0" smtClean="0">
                          <a:solidFill>
                            <a:schemeClr val="tx1"/>
                          </a:solidFill>
                          <a:latin typeface="Arial" pitchFamily="34" charset="0"/>
                          <a:cs typeface="Arial" pitchFamily="34" charset="0"/>
                        </a:rPr>
                        <a:t> requirements</a:t>
                      </a:r>
                    </a:p>
                    <a:p>
                      <a:pPr marL="171450" indent="-171450" algn="l">
                        <a:spcBef>
                          <a:spcPct val="50000"/>
                        </a:spcBef>
                        <a:buClr>
                          <a:srgbClr val="595757"/>
                        </a:buClr>
                        <a:buFont typeface="Wingdings" pitchFamily="2" charset="2"/>
                        <a:buNone/>
                        <a:defRPr/>
                      </a:pPr>
                      <a:endParaRPr lang="en-GB" altLang="ja-JP" sz="1000" dirty="0" smtClean="0">
                        <a:solidFill>
                          <a:schemeClr val="tx1"/>
                        </a:solidFill>
                        <a:effectLst/>
                        <a:latin typeface="Arial" pitchFamily="34" charset="0"/>
                        <a:ea typeface="ＭＳ Ｐゴシック" pitchFamily="50" charset="-128"/>
                        <a:cs typeface="Arial" pitchFamily="34" charset="0"/>
                      </a:endParaRPr>
                    </a:p>
                  </a:txBody>
                  <a:tcPr marL="91437" marR="9143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テキスト ボックス 148"/>
          <p:cNvSpPr txBox="1">
            <a:spLocks noChangeArrowheads="1"/>
          </p:cNvSpPr>
          <p:nvPr/>
        </p:nvSpPr>
        <p:spPr bwMode="auto">
          <a:xfrm>
            <a:off x="252239" y="952500"/>
            <a:ext cx="3173464" cy="307777"/>
          </a:xfrm>
          <a:prstGeom prst="rect">
            <a:avLst/>
          </a:prstGeom>
          <a:noFill/>
          <a:ln w="9525">
            <a:noFill/>
            <a:miter lim="800000"/>
            <a:headEnd/>
            <a:tailEnd/>
          </a:ln>
        </p:spPr>
        <p:txBody>
          <a:bodyPr wrap="square">
            <a:spAutoFit/>
          </a:bodyPr>
          <a:lstStyle/>
          <a:p>
            <a:pPr defTabSz="457200"/>
            <a:r>
              <a:rPr lang="en-GB" altLang="ja-JP" sz="1400" b="1" dirty="0" smtClean="0">
                <a:solidFill>
                  <a:srgbClr val="595757"/>
                </a:solidFill>
                <a:latin typeface="Arial" pitchFamily="34" charset="0"/>
                <a:cs typeface="Arial" pitchFamily="34" charset="0"/>
              </a:rPr>
              <a:t>Specifications</a:t>
            </a:r>
            <a:endParaRPr kumimoji="0" lang="en-GB" altLang="ja-JP" sz="1400" b="1" dirty="0">
              <a:solidFill>
                <a:srgbClr val="595757"/>
              </a:solidFill>
              <a:latin typeface="Arial" pitchFamily="34" charset="0"/>
              <a:cs typeface="Arial" pitchFamily="34" charset="0"/>
            </a:endParaRPr>
          </a:p>
        </p:txBody>
      </p:sp>
      <p:pic>
        <p:nvPicPr>
          <p:cNvPr id="8" name="図 3"/>
          <p:cNvPicPr>
            <a:picLocks noChangeAspect="1"/>
          </p:cNvPicPr>
          <p:nvPr/>
        </p:nvPicPr>
        <p:blipFill>
          <a:blip r:embed="rId2" cstate="print"/>
          <a:srcRect/>
          <a:stretch>
            <a:fillRect/>
          </a:stretch>
        </p:blipFill>
        <p:spPr bwMode="auto">
          <a:xfrm>
            <a:off x="899592" y="1628800"/>
            <a:ext cx="2968625" cy="1970088"/>
          </a:xfrm>
          <a:prstGeom prst="rect">
            <a:avLst/>
          </a:prstGeom>
          <a:noFill/>
          <a:ln w="9525">
            <a:noFill/>
            <a:miter lim="800000"/>
            <a:headEnd/>
            <a:tailEnd/>
          </a:ln>
        </p:spPr>
      </p:pic>
      <p:sp>
        <p:nvSpPr>
          <p:cNvPr id="10" name="テキスト ボックス 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69</a:t>
            </a:r>
            <a:endParaRPr kumimoji="1" lang="ja-JP" altLang="en-US" sz="1300" dirty="0">
              <a:solidFill>
                <a:srgbClr val="595757"/>
              </a:solidFill>
              <a:latin typeface="Calibri" pitchFamily="34" charset="0"/>
            </a:endParaRPr>
          </a:p>
        </p:txBody>
      </p:sp>
      <p:sp>
        <p:nvSpPr>
          <p:cNvPr id="11" name="テキスト ボックス 10"/>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pic>
        <p:nvPicPr>
          <p:cNvPr id="12" name="Picture 7" descr="tda0158_t_l"/>
          <p:cNvPicPr>
            <a:picLocks noChangeAspect="1" noChangeArrowheads="1"/>
          </p:cNvPicPr>
          <p:nvPr/>
        </p:nvPicPr>
        <p:blipFill>
          <a:blip r:embed="rId3" cstate="print"/>
          <a:srcRect/>
          <a:stretch>
            <a:fillRect/>
          </a:stretch>
        </p:blipFill>
        <p:spPr bwMode="auto">
          <a:xfrm>
            <a:off x="6084118" y="1857392"/>
            <a:ext cx="1368202" cy="1571608"/>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404664"/>
            <a:ext cx="8928992" cy="584775"/>
          </a:xfrm>
          <a:prstGeom prst="rect">
            <a:avLst/>
          </a:prstGeom>
          <a:noFill/>
        </p:spPr>
        <p:txBody>
          <a:bodyPr wrap="square" rtlCol="0">
            <a:spAutoFit/>
          </a:bodyPr>
          <a:lstStyle/>
          <a:p>
            <a:pPr algn="ctr" defTabSz="457200"/>
            <a:r>
              <a:rPr lang="en-US" altLang="ja-JP" sz="3100" b="1" dirty="0" smtClean="0">
                <a:solidFill>
                  <a:srgbClr val="00406F"/>
                </a:solidFill>
                <a:latin typeface="Calibri" pitchFamily="34" charset="0"/>
              </a:rPr>
              <a:t>Wireless</a:t>
            </a:r>
            <a:r>
              <a:rPr lang="ja-JP" altLang="en-US" sz="3100" b="1" dirty="0" smtClean="0">
                <a:solidFill>
                  <a:srgbClr val="00406F"/>
                </a:solidFill>
                <a:latin typeface="Calibri" pitchFamily="34" charset="0"/>
              </a:rPr>
              <a:t> </a:t>
            </a:r>
            <a:r>
              <a:rPr lang="en-US" altLang="ja-JP" sz="3100" b="1" dirty="0" smtClean="0">
                <a:solidFill>
                  <a:srgbClr val="00406F"/>
                </a:solidFill>
                <a:latin typeface="Calibri" pitchFamily="34" charset="0"/>
              </a:rPr>
              <a:t>Terminal</a:t>
            </a:r>
            <a:endParaRPr lang="en-US" altLang="ja-JP" sz="3100" b="1" dirty="0">
              <a:solidFill>
                <a:srgbClr val="00406F"/>
              </a:solidFill>
              <a:latin typeface="Calibri"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2841442592"/>
              </p:ext>
            </p:extLst>
          </p:nvPr>
        </p:nvGraphicFramePr>
        <p:xfrm>
          <a:off x="323528" y="1268760"/>
          <a:ext cx="8496944" cy="4212272"/>
        </p:xfrm>
        <a:graphic>
          <a:graphicData uri="http://schemas.openxmlformats.org/drawingml/2006/table">
            <a:tbl>
              <a:tblPr/>
              <a:tblGrid>
                <a:gridCol w="4248472"/>
                <a:gridCol w="4248472"/>
              </a:tblGrid>
              <a:tr h="41233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000" b="1" dirty="0" smtClean="0">
                          <a:solidFill>
                            <a:schemeClr val="tx1"/>
                          </a:solidFill>
                          <a:latin typeface="Arial" pitchFamily="34" charset="0"/>
                          <a:cs typeface="Arial" pitchFamily="34" charset="0"/>
                        </a:rPr>
                        <a:t>Cell Station</a:t>
                      </a:r>
                      <a:br>
                        <a:rPr lang="en-US" altLang="ja-JP" sz="1000" b="1" dirty="0" smtClean="0">
                          <a:solidFill>
                            <a:schemeClr val="tx1"/>
                          </a:solidFill>
                          <a:latin typeface="Arial" pitchFamily="34" charset="0"/>
                          <a:cs typeface="Arial" pitchFamily="34" charset="0"/>
                        </a:rPr>
                      </a:br>
                      <a:r>
                        <a:rPr lang="en-US" altLang="ja-JP" sz="1000" b="1" dirty="0" smtClean="0">
                          <a:solidFill>
                            <a:schemeClr val="tx1"/>
                          </a:solidFill>
                          <a:latin typeface="Arial" pitchFamily="34" charset="0"/>
                          <a:cs typeface="Arial" pitchFamily="34" charset="0"/>
                        </a:rPr>
                        <a:t>KX-TDA0155</a:t>
                      </a: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E84572">
                            <a:tint val="66000"/>
                            <a:satMod val="160000"/>
                          </a:srgbClr>
                        </a:gs>
                        <a:gs pos="50000">
                          <a:srgbClr val="E84572">
                            <a:tint val="44500"/>
                            <a:satMod val="160000"/>
                          </a:srgbClr>
                        </a:gs>
                        <a:gs pos="100000">
                          <a:srgbClr val="E84572">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000" b="1" dirty="0" smtClean="0">
                          <a:solidFill>
                            <a:srgbClr val="000000"/>
                          </a:solidFill>
                          <a:latin typeface="Arial" pitchFamily="34" charset="0"/>
                          <a:cs typeface="Arial" pitchFamily="34" charset="0"/>
                        </a:rPr>
                        <a:t>Repeater</a:t>
                      </a:r>
                      <a:br>
                        <a:rPr lang="en-US" altLang="ja-JP" sz="1000" b="1" dirty="0" smtClean="0">
                          <a:solidFill>
                            <a:srgbClr val="000000"/>
                          </a:solidFill>
                          <a:latin typeface="Arial" pitchFamily="34" charset="0"/>
                          <a:cs typeface="Arial" pitchFamily="34" charset="0"/>
                        </a:rPr>
                      </a:br>
                      <a:r>
                        <a:rPr lang="en-US" altLang="ja-JP" sz="1000" b="1" dirty="0" smtClean="0">
                          <a:solidFill>
                            <a:srgbClr val="000000"/>
                          </a:solidFill>
                          <a:latin typeface="Arial" pitchFamily="34" charset="0"/>
                          <a:cs typeface="Arial" pitchFamily="34" charset="0"/>
                        </a:rPr>
                        <a:t>KX-A405</a:t>
                      </a: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E84572">
                            <a:tint val="66000"/>
                            <a:satMod val="160000"/>
                          </a:srgbClr>
                        </a:gs>
                        <a:gs pos="50000">
                          <a:srgbClr val="E84572">
                            <a:tint val="44500"/>
                            <a:satMod val="160000"/>
                          </a:srgbClr>
                        </a:gs>
                        <a:gs pos="100000">
                          <a:srgbClr val="E84572">
                            <a:tint val="23500"/>
                            <a:satMod val="160000"/>
                          </a:srgbClr>
                        </a:gs>
                      </a:gsLst>
                      <a:lin ang="0" scaled="1"/>
                      <a:tileRect/>
                    </a:gradFill>
                  </a:tcPr>
                </a:tc>
              </a:tr>
              <a:tr h="20359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Arial" pitchFamily="34" charset="0"/>
                        <a:ea typeface="MS PGothic" pitchFamily="50" charset="-128"/>
                        <a:cs typeface="Arial" pitchFamily="34" charset="0"/>
                      </a:endParaRPr>
                    </a:p>
                  </a:txBody>
                  <a:tcPr marL="91437" marR="9143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Arial" pitchFamily="34" charset="0"/>
                        <a:ea typeface="MS PGothic" pitchFamily="50" charset="-128"/>
                        <a:cs typeface="Arial" pitchFamily="34" charset="0"/>
                      </a:endParaRPr>
                    </a:p>
                  </a:txBody>
                  <a:tcPr marL="91437" marR="9143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4000">
                <a:tc>
                  <a:txBody>
                    <a:bodyPr/>
                    <a:lstStyle/>
                    <a:p>
                      <a:pPr marL="228600" indent="-228600" algn="l">
                        <a:spcBef>
                          <a:spcPct val="50000"/>
                        </a:spcBef>
                        <a:buClr>
                          <a:srgbClr val="595757"/>
                        </a:buClr>
                        <a:buFont typeface="Wingdings" pitchFamily="2" charset="2"/>
                        <a:buChar char="l"/>
                        <a:defRPr/>
                      </a:pPr>
                      <a:r>
                        <a:rPr lang="en-US" altLang="ja-JP" sz="1000" dirty="0" smtClean="0">
                          <a:solidFill>
                            <a:schemeClr val="tx1"/>
                          </a:solidFill>
                          <a:effectLst/>
                          <a:latin typeface="Arial" pitchFamily="34" charset="0"/>
                          <a:cs typeface="Arial" pitchFamily="34" charset="0"/>
                        </a:rPr>
                        <a:t>Up to 2</a:t>
                      </a:r>
                      <a:r>
                        <a:rPr lang="en-US" altLang="ja-JP" sz="1000" baseline="0" dirty="0" smtClean="0">
                          <a:solidFill>
                            <a:schemeClr val="tx1"/>
                          </a:solidFill>
                          <a:effectLst/>
                          <a:latin typeface="Arial" pitchFamily="34" charset="0"/>
                          <a:cs typeface="Arial" pitchFamily="34" charset="0"/>
                        </a:rPr>
                        <a:t> simultaneous calls</a:t>
                      </a:r>
                    </a:p>
                    <a:p>
                      <a:pPr marL="228600" indent="-228600" algn="l">
                        <a:spcBef>
                          <a:spcPct val="50000"/>
                        </a:spcBef>
                        <a:buClr>
                          <a:srgbClr val="595757"/>
                        </a:buClr>
                        <a:buFont typeface="Wingdings" pitchFamily="2" charset="2"/>
                        <a:buChar char="l"/>
                        <a:defRPr/>
                      </a:pPr>
                      <a:r>
                        <a:rPr lang="en-US" altLang="ja-JP" sz="1000" baseline="0" dirty="0" smtClean="0">
                          <a:solidFill>
                            <a:schemeClr val="tx1"/>
                          </a:solidFill>
                          <a:effectLst/>
                          <a:latin typeface="Arial" pitchFamily="34" charset="0"/>
                          <a:cs typeface="Arial" pitchFamily="34" charset="0"/>
                        </a:rPr>
                        <a:t>DTP-IF</a:t>
                      </a:r>
                    </a:p>
                    <a:p>
                      <a:pPr marL="228600" marR="0" indent="-228600" algn="l" defTabSz="914400" rtl="0" eaLnBrk="1" fontAlgn="auto" latinLnBrk="0" hangingPunct="1">
                        <a:lnSpc>
                          <a:spcPct val="100000"/>
                        </a:lnSpc>
                        <a:spcBef>
                          <a:spcPct val="50000"/>
                        </a:spcBef>
                        <a:spcAft>
                          <a:spcPts val="0"/>
                        </a:spcAft>
                        <a:buClr>
                          <a:srgbClr val="595757"/>
                        </a:buClr>
                        <a:buSzTx/>
                        <a:buFont typeface="Wingdings" pitchFamily="2" charset="2"/>
                        <a:buChar char="l"/>
                        <a:tabLst/>
                        <a:defRPr/>
                      </a:pPr>
                      <a:r>
                        <a:rPr lang="en-GB" altLang="ja-JP" sz="1000" dirty="0" smtClean="0">
                          <a:solidFill>
                            <a:schemeClr val="tx1"/>
                          </a:solidFill>
                          <a:effectLst/>
                          <a:latin typeface="Arial" pitchFamily="34" charset="0"/>
                          <a:ea typeface="ＭＳ Ｐゴシック" pitchFamily="50" charset="-128"/>
                          <a:cs typeface="Arial" pitchFamily="34" charset="0"/>
                        </a:rPr>
                        <a:t>Powered</a:t>
                      </a:r>
                      <a:r>
                        <a:rPr lang="en-GB" altLang="ja-JP" sz="1000" baseline="0" dirty="0" smtClean="0">
                          <a:solidFill>
                            <a:schemeClr val="tx1"/>
                          </a:solidFill>
                          <a:effectLst/>
                          <a:latin typeface="Arial" pitchFamily="34" charset="0"/>
                          <a:ea typeface="ＭＳ Ｐゴシック" pitchFamily="50" charset="-128"/>
                          <a:cs typeface="Arial" pitchFamily="34" charset="0"/>
                        </a:rPr>
                        <a:t> by PBX</a:t>
                      </a:r>
                    </a:p>
                    <a:p>
                      <a:pPr marL="228600" marR="0" indent="-228600" algn="l" defTabSz="914400" rtl="0" eaLnBrk="1" fontAlgn="auto" latinLnBrk="0" hangingPunct="1">
                        <a:lnSpc>
                          <a:spcPct val="100000"/>
                        </a:lnSpc>
                        <a:spcBef>
                          <a:spcPct val="50000"/>
                        </a:spcBef>
                        <a:spcAft>
                          <a:spcPts val="0"/>
                        </a:spcAft>
                        <a:buClr>
                          <a:srgbClr val="595757"/>
                        </a:buClr>
                        <a:buSzTx/>
                        <a:buFont typeface="Wingdings" pitchFamily="2" charset="2"/>
                        <a:buChar char="l"/>
                        <a:tabLst/>
                        <a:defRPr/>
                      </a:pPr>
                      <a:r>
                        <a:rPr lang="en-GB" altLang="ja-JP" sz="1000" dirty="0" smtClean="0">
                          <a:solidFill>
                            <a:schemeClr val="tx1"/>
                          </a:solidFill>
                          <a:effectLst/>
                          <a:latin typeface="Arial" pitchFamily="34" charset="0"/>
                          <a:cs typeface="Arial" pitchFamily="34" charset="0"/>
                        </a:rPr>
                        <a:t>No </a:t>
                      </a:r>
                      <a:r>
                        <a:rPr lang="en-US" altLang="ja-JP" sz="1000" dirty="0" smtClean="0">
                          <a:solidFill>
                            <a:schemeClr val="tx1"/>
                          </a:solidFill>
                          <a:effectLst/>
                          <a:latin typeface="Arial" pitchFamily="34" charset="0"/>
                          <a:cs typeface="Arial" pitchFamily="34" charset="0"/>
                        </a:rPr>
                        <a:t>activation</a:t>
                      </a:r>
                      <a:r>
                        <a:rPr lang="en-GB" altLang="ja-JP" sz="1000" dirty="0" smtClean="0">
                          <a:solidFill>
                            <a:schemeClr val="tx1"/>
                          </a:solidFill>
                          <a:effectLst/>
                          <a:latin typeface="Arial" pitchFamily="34" charset="0"/>
                          <a:cs typeface="Arial" pitchFamily="34" charset="0"/>
                        </a:rPr>
                        <a:t> </a:t>
                      </a:r>
                      <a:r>
                        <a:rPr lang="en-US" altLang="ja-JP" sz="1000" dirty="0" smtClean="0">
                          <a:solidFill>
                            <a:schemeClr val="tx1"/>
                          </a:solidFill>
                          <a:effectLst/>
                          <a:latin typeface="Arial" pitchFamily="34" charset="0"/>
                          <a:cs typeface="Arial" pitchFamily="34" charset="0"/>
                        </a:rPr>
                        <a:t>key</a:t>
                      </a:r>
                      <a:r>
                        <a:rPr lang="en-GB" altLang="ja-JP" sz="1000" dirty="0" smtClean="0">
                          <a:solidFill>
                            <a:schemeClr val="tx1"/>
                          </a:solidFill>
                          <a:effectLst/>
                          <a:latin typeface="Arial" pitchFamily="34" charset="0"/>
                          <a:cs typeface="Arial" pitchFamily="34" charset="0"/>
                        </a:rPr>
                        <a:t> requirements</a:t>
                      </a:r>
                    </a:p>
                    <a:p>
                      <a:pPr marL="228600" marR="0" indent="-228600" algn="l" defTabSz="914400" rtl="0" eaLnBrk="1" fontAlgn="auto" latinLnBrk="0" hangingPunct="1">
                        <a:lnSpc>
                          <a:spcPct val="100000"/>
                        </a:lnSpc>
                        <a:spcBef>
                          <a:spcPct val="50000"/>
                        </a:spcBef>
                        <a:spcAft>
                          <a:spcPts val="0"/>
                        </a:spcAft>
                        <a:buClr>
                          <a:srgbClr val="595757"/>
                        </a:buClr>
                        <a:buSzTx/>
                        <a:buFont typeface="Wingdings" pitchFamily="2" charset="2"/>
                        <a:buChar char="l"/>
                        <a:tabLst/>
                        <a:defRPr/>
                      </a:pPr>
                      <a:endParaRPr lang="en-GB" altLang="ja-JP" sz="1000" dirty="0" smtClean="0">
                        <a:solidFill>
                          <a:schemeClr val="tx1"/>
                        </a:solidFill>
                        <a:effectLst/>
                        <a:latin typeface="Arial" pitchFamily="34" charset="0"/>
                        <a:cs typeface="Arial" pitchFamily="34" charset="0"/>
                      </a:endParaRPr>
                    </a:p>
                    <a:p>
                      <a:pPr marL="171450" indent="-171450" algn="l">
                        <a:spcBef>
                          <a:spcPct val="50000"/>
                        </a:spcBef>
                        <a:buClr>
                          <a:srgbClr val="595757"/>
                        </a:buClr>
                        <a:buFont typeface="Wingdings" pitchFamily="2" charset="2"/>
                        <a:buChar char="l"/>
                        <a:defRPr/>
                      </a:pPr>
                      <a:endParaRPr lang="en-GB" altLang="ja-JP" sz="1000" b="1" baseline="0" dirty="0" smtClean="0">
                        <a:solidFill>
                          <a:schemeClr val="tx1"/>
                        </a:solidFill>
                        <a:effectLst/>
                        <a:latin typeface="Arial" pitchFamily="34" charset="0"/>
                        <a:ea typeface="ＭＳ Ｐゴシック" pitchFamily="50" charset="-128"/>
                        <a:cs typeface="Arial" pitchFamily="34" charset="0"/>
                      </a:endParaRPr>
                    </a:p>
                    <a:p>
                      <a:pPr marL="171450" indent="-171450" algn="l">
                        <a:spcBef>
                          <a:spcPct val="50000"/>
                        </a:spcBef>
                        <a:buClr>
                          <a:srgbClr val="595757"/>
                        </a:buClr>
                        <a:buFont typeface="Wingdings" pitchFamily="2" charset="2"/>
                        <a:buNone/>
                        <a:defRPr/>
                      </a:pPr>
                      <a:endParaRPr lang="en-GB" altLang="ja-JP" sz="1000" dirty="0" smtClean="0">
                        <a:solidFill>
                          <a:schemeClr val="tx1"/>
                        </a:solidFill>
                        <a:effectLst/>
                        <a:latin typeface="Arial" pitchFamily="34" charset="0"/>
                        <a:ea typeface="ＭＳ Ｐゴシック" pitchFamily="50" charset="-128"/>
                        <a:cs typeface="Arial" pitchFamily="34" charset="0"/>
                      </a:endParaRPr>
                    </a:p>
                  </a:txBody>
                  <a:tcPr marL="91437" marR="9143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indent="-228600" algn="l" defTabSz="914400" rtl="0" eaLnBrk="1" fontAlgn="auto" latinLnBrk="0" hangingPunct="1">
                        <a:lnSpc>
                          <a:spcPct val="100000"/>
                        </a:lnSpc>
                        <a:spcBef>
                          <a:spcPct val="50000"/>
                        </a:spcBef>
                        <a:spcAft>
                          <a:spcPts val="0"/>
                        </a:spcAft>
                        <a:buClr>
                          <a:srgbClr val="595757"/>
                        </a:buClr>
                        <a:buSzTx/>
                        <a:buFont typeface="Wingdings" pitchFamily="2" charset="2"/>
                        <a:buChar char="l"/>
                        <a:tabLst/>
                        <a:defRPr/>
                      </a:pPr>
                      <a:r>
                        <a:rPr lang="en-US" altLang="ja-JP" sz="1000" dirty="0" smtClean="0">
                          <a:solidFill>
                            <a:schemeClr val="tx1"/>
                          </a:solidFill>
                          <a:effectLst/>
                          <a:latin typeface="Arial" pitchFamily="34" charset="0"/>
                          <a:ea typeface="ＭＳ Ｐゴシック" pitchFamily="50" charset="-128"/>
                          <a:cs typeface="Arial" pitchFamily="34" charset="0"/>
                        </a:rPr>
                        <a:t>Designed to extend the range of a DECT Portable station </a:t>
                      </a:r>
                    </a:p>
                    <a:p>
                      <a:pPr marL="228600" marR="0" indent="-228600" algn="l" defTabSz="914400" rtl="0" eaLnBrk="1" fontAlgn="auto" latinLnBrk="0" hangingPunct="1">
                        <a:lnSpc>
                          <a:spcPct val="100000"/>
                        </a:lnSpc>
                        <a:spcBef>
                          <a:spcPct val="50000"/>
                        </a:spcBef>
                        <a:spcAft>
                          <a:spcPts val="0"/>
                        </a:spcAft>
                        <a:buClr>
                          <a:srgbClr val="595757"/>
                        </a:buClr>
                        <a:buSzTx/>
                        <a:buFont typeface="Wingdings" pitchFamily="2" charset="2"/>
                        <a:buChar char="l"/>
                        <a:tabLst/>
                        <a:defRPr/>
                      </a:pPr>
                      <a:r>
                        <a:rPr lang="en-US" altLang="ja-JP" sz="1000" dirty="0" smtClean="0">
                          <a:solidFill>
                            <a:schemeClr val="tx1"/>
                          </a:solidFill>
                          <a:effectLst/>
                          <a:latin typeface="Arial" pitchFamily="34" charset="0"/>
                          <a:ea typeface="ＭＳ Ｐゴシック" pitchFamily="50" charset="-128"/>
                          <a:cs typeface="Arial" pitchFamily="34" charset="0"/>
                        </a:rPr>
                        <a:t>Up to 6 repeaters can be registered to one cell station*</a:t>
                      </a:r>
                    </a:p>
                    <a:p>
                      <a:pPr marL="228600" marR="0" indent="-228600" algn="l" defTabSz="914400" rtl="0" eaLnBrk="1" fontAlgn="auto" latinLnBrk="0" hangingPunct="1">
                        <a:lnSpc>
                          <a:spcPct val="100000"/>
                        </a:lnSpc>
                        <a:spcBef>
                          <a:spcPct val="50000"/>
                        </a:spcBef>
                        <a:spcAft>
                          <a:spcPts val="0"/>
                        </a:spcAft>
                        <a:buClr>
                          <a:srgbClr val="595757"/>
                        </a:buClr>
                        <a:buSzTx/>
                        <a:buFont typeface="Wingdings" pitchFamily="2" charset="2"/>
                        <a:buChar char="l"/>
                        <a:tabLst/>
                        <a:defRPr/>
                      </a:pPr>
                      <a:r>
                        <a:rPr lang="en-US" altLang="ja-JP" sz="1000" dirty="0" smtClean="0">
                          <a:solidFill>
                            <a:schemeClr val="tx1"/>
                          </a:solidFill>
                          <a:effectLst/>
                          <a:latin typeface="Arial" pitchFamily="34" charset="0"/>
                          <a:ea typeface="ＭＳ Ｐゴシック" pitchFamily="50" charset="-128"/>
                          <a:cs typeface="Arial" pitchFamily="34" charset="0"/>
                        </a:rPr>
                        <a:t>Up to 3 repeaters can be registered in a cascade configuration </a:t>
                      </a:r>
                    </a:p>
                    <a:p>
                      <a:pPr marL="228600" marR="0" indent="-228600" algn="l" defTabSz="914400" rtl="0" eaLnBrk="1" fontAlgn="auto" latinLnBrk="0" hangingPunct="1">
                        <a:lnSpc>
                          <a:spcPct val="100000"/>
                        </a:lnSpc>
                        <a:spcBef>
                          <a:spcPct val="50000"/>
                        </a:spcBef>
                        <a:spcAft>
                          <a:spcPts val="0"/>
                        </a:spcAft>
                        <a:buClr>
                          <a:srgbClr val="595757"/>
                        </a:buClr>
                        <a:buSzTx/>
                        <a:buFont typeface="Wingdings" pitchFamily="2" charset="2"/>
                        <a:buChar char="l"/>
                        <a:tabLst/>
                        <a:defRPr/>
                      </a:pPr>
                      <a:r>
                        <a:rPr lang="en-US" altLang="ja-JP" sz="1000" dirty="0" smtClean="0">
                          <a:solidFill>
                            <a:schemeClr val="tx1"/>
                          </a:solidFill>
                          <a:effectLst/>
                          <a:latin typeface="Arial" pitchFamily="34" charset="0"/>
                          <a:ea typeface="ＭＳ Ｐゴシック" pitchFamily="50" charset="-128"/>
                          <a:cs typeface="Arial" pitchFamily="34" charset="0"/>
                        </a:rPr>
                        <a:t>Powered by AC adaptor</a:t>
                      </a:r>
                    </a:p>
                    <a:p>
                      <a:pPr marL="228600" marR="0" indent="-228600" algn="l" defTabSz="914400" rtl="0" eaLnBrk="1" fontAlgn="auto" latinLnBrk="0" hangingPunct="1">
                        <a:lnSpc>
                          <a:spcPct val="100000"/>
                        </a:lnSpc>
                        <a:spcBef>
                          <a:spcPct val="50000"/>
                        </a:spcBef>
                        <a:spcAft>
                          <a:spcPts val="0"/>
                        </a:spcAft>
                        <a:buClr>
                          <a:srgbClr val="595757"/>
                        </a:buClr>
                        <a:buSzTx/>
                        <a:buFont typeface="Wingdings" pitchFamily="2" charset="2"/>
                        <a:buChar char="l"/>
                        <a:tabLst/>
                        <a:defRPr/>
                      </a:pPr>
                      <a:r>
                        <a:rPr lang="en-GB" altLang="ja-JP" sz="1000" dirty="0" smtClean="0">
                          <a:solidFill>
                            <a:schemeClr val="tx1"/>
                          </a:solidFill>
                          <a:effectLst/>
                          <a:latin typeface="Arial" pitchFamily="34" charset="0"/>
                          <a:ea typeface="ＭＳ Ｐゴシック" pitchFamily="50" charset="-128"/>
                          <a:cs typeface="Arial" pitchFamily="34" charset="0"/>
                        </a:rPr>
                        <a:t>Wall mountable</a:t>
                      </a:r>
                    </a:p>
                    <a:p>
                      <a:pPr marL="228600" indent="-228600" algn="l">
                        <a:spcBef>
                          <a:spcPct val="50000"/>
                        </a:spcBef>
                        <a:buClr>
                          <a:srgbClr val="595757"/>
                        </a:buClr>
                        <a:buFont typeface="Wingdings" pitchFamily="2" charset="2"/>
                        <a:buNone/>
                        <a:defRPr/>
                      </a:pPr>
                      <a:endParaRPr lang="en-GB" altLang="ja-JP" sz="1000" dirty="0" smtClean="0">
                        <a:solidFill>
                          <a:schemeClr val="tx1"/>
                        </a:solidFill>
                        <a:effectLst/>
                        <a:latin typeface="Arial" pitchFamily="34" charset="0"/>
                        <a:cs typeface="Arial" pitchFamily="34" charset="0"/>
                      </a:endParaRPr>
                    </a:p>
                  </a:txBody>
                  <a:tcPr marL="91437" marR="91437"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テキスト ボックス 148"/>
          <p:cNvSpPr txBox="1">
            <a:spLocks noChangeArrowheads="1"/>
          </p:cNvSpPr>
          <p:nvPr/>
        </p:nvSpPr>
        <p:spPr bwMode="auto">
          <a:xfrm>
            <a:off x="252239" y="952500"/>
            <a:ext cx="3173464" cy="307777"/>
          </a:xfrm>
          <a:prstGeom prst="rect">
            <a:avLst/>
          </a:prstGeom>
          <a:noFill/>
          <a:ln w="9525">
            <a:noFill/>
            <a:miter lim="800000"/>
            <a:headEnd/>
            <a:tailEnd/>
          </a:ln>
        </p:spPr>
        <p:txBody>
          <a:bodyPr wrap="square">
            <a:spAutoFit/>
          </a:bodyPr>
          <a:lstStyle/>
          <a:p>
            <a:pPr defTabSz="457200"/>
            <a:r>
              <a:rPr lang="en-GB" altLang="ja-JP" sz="1400" b="1" dirty="0" smtClean="0">
                <a:solidFill>
                  <a:srgbClr val="595757"/>
                </a:solidFill>
                <a:latin typeface="Arial" pitchFamily="34" charset="0"/>
                <a:cs typeface="Arial" pitchFamily="34" charset="0"/>
              </a:rPr>
              <a:t>Specifications</a:t>
            </a:r>
            <a:endParaRPr kumimoji="0" lang="en-GB" altLang="ja-JP" sz="1400" b="1" dirty="0">
              <a:solidFill>
                <a:srgbClr val="595757"/>
              </a:solidFill>
              <a:latin typeface="Arial" pitchFamily="34" charset="0"/>
              <a:cs typeface="Arial" pitchFamily="34" charset="0"/>
            </a:endParaRPr>
          </a:p>
        </p:txBody>
      </p:sp>
      <p:sp>
        <p:nvSpPr>
          <p:cNvPr id="10" name="テキスト ボックス 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70</a:t>
            </a:r>
            <a:endParaRPr kumimoji="1" lang="ja-JP" altLang="en-US" sz="1300" dirty="0">
              <a:solidFill>
                <a:srgbClr val="595757"/>
              </a:solidFill>
              <a:latin typeface="Calibri" pitchFamily="34" charset="0"/>
            </a:endParaRPr>
          </a:p>
        </p:txBody>
      </p:sp>
      <p:sp>
        <p:nvSpPr>
          <p:cNvPr id="11" name="テキスト ボックス 10"/>
          <p:cNvSpPr txBox="1"/>
          <p:nvPr/>
        </p:nvSpPr>
        <p:spPr>
          <a:xfrm>
            <a:off x="1785218" y="151800"/>
            <a:ext cx="2147502" cy="276999"/>
          </a:xfrm>
          <a:prstGeom prst="rect">
            <a:avLst/>
          </a:prstGeom>
          <a:solidFill>
            <a:srgbClr val="D6D8E4"/>
          </a:solidFill>
        </p:spPr>
        <p:txBody>
          <a:bodyPr wrap="none" lIns="36000" tIns="0" rIns="36000" bIns="0" rtlCol="0">
            <a:spAutoFit/>
          </a:bodyPr>
          <a:lstStyle/>
          <a:p>
            <a:pPr algn="ctr"/>
            <a:r>
              <a:rPr lang="en-US" altLang="ja-JP" b="1" dirty="0" smtClean="0">
                <a:solidFill>
                  <a:srgbClr val="003065"/>
                </a:solidFill>
                <a:latin typeface="Calibri" pitchFamily="34" charset="0"/>
              </a:rPr>
              <a:t>Terminal Information </a:t>
            </a:r>
            <a:endParaRPr lang="ja-JP" altLang="en-US" b="1" dirty="0" smtClean="0">
              <a:solidFill>
                <a:srgbClr val="003065"/>
              </a:solidFill>
              <a:latin typeface="Calibri" pitchFamily="34" charset="0"/>
            </a:endParaRPr>
          </a:p>
        </p:txBody>
      </p:sp>
      <p:pic>
        <p:nvPicPr>
          <p:cNvPr id="225282" name="Picture 2" descr="C:\Documents and Settings\miwa_mochida\デスクトップ\kx_tda0155_t.png"/>
          <p:cNvPicPr>
            <a:picLocks noChangeAspect="1" noChangeArrowheads="1"/>
          </p:cNvPicPr>
          <p:nvPr/>
        </p:nvPicPr>
        <p:blipFill>
          <a:blip r:embed="rId2" cstate="print"/>
          <a:srcRect/>
          <a:stretch>
            <a:fillRect/>
          </a:stretch>
        </p:blipFill>
        <p:spPr bwMode="auto">
          <a:xfrm>
            <a:off x="1066428" y="1484784"/>
            <a:ext cx="2857500" cy="2295525"/>
          </a:xfrm>
          <a:prstGeom prst="rect">
            <a:avLst/>
          </a:prstGeom>
          <a:noFill/>
        </p:spPr>
      </p:pic>
      <p:pic>
        <p:nvPicPr>
          <p:cNvPr id="13" name="Picture 20" descr="C:\Users\5167824\Desktop\KX-A405_c.gif"/>
          <p:cNvPicPr>
            <a:picLocks noChangeAspect="1" noChangeArrowheads="1"/>
          </p:cNvPicPr>
          <p:nvPr/>
        </p:nvPicPr>
        <p:blipFill>
          <a:blip r:embed="rId3" cstate="print"/>
          <a:srcRect/>
          <a:stretch>
            <a:fillRect/>
          </a:stretch>
        </p:blipFill>
        <p:spPr bwMode="auto">
          <a:xfrm>
            <a:off x="5868144" y="1916832"/>
            <a:ext cx="1656184" cy="2143658"/>
          </a:xfrm>
          <a:prstGeom prst="rect">
            <a:avLst/>
          </a:prstGeom>
          <a:noFill/>
          <a:ln w="9525">
            <a:noFill/>
            <a:miter lim="800000"/>
            <a:headEnd/>
            <a:tailEnd/>
          </a:ln>
        </p:spPr>
      </p:pic>
      <p:sp>
        <p:nvSpPr>
          <p:cNvPr id="14" name="テキスト ボックス 13"/>
          <p:cNvSpPr txBox="1"/>
          <p:nvPr/>
        </p:nvSpPr>
        <p:spPr>
          <a:xfrm>
            <a:off x="251520" y="6381328"/>
            <a:ext cx="2864887" cy="230832"/>
          </a:xfrm>
          <a:prstGeom prst="rect">
            <a:avLst/>
          </a:prstGeom>
          <a:noFill/>
        </p:spPr>
        <p:txBody>
          <a:bodyPr wrap="none" rtlCol="0">
            <a:spAutoFit/>
          </a:bodyPr>
          <a:lstStyle/>
          <a:p>
            <a:r>
              <a:rPr lang="en-US" altLang="ja-JP" sz="900" dirty="0" smtClean="0">
                <a:solidFill>
                  <a:srgbClr val="595757"/>
                </a:solidFill>
                <a:latin typeface="Arial" pitchFamily="34" charset="0"/>
                <a:cs typeface="Arial" pitchFamily="34" charset="0"/>
              </a:rPr>
              <a:t>* With the KX-</a:t>
            </a:r>
            <a:r>
              <a:rPr lang="en-US" altLang="ja-JP" sz="900" dirty="0" smtClean="0">
                <a:solidFill>
                  <a:srgbClr val="595757"/>
                </a:solidFill>
                <a:latin typeface="Arial" pitchFamily="34" charset="0"/>
                <a:ea typeface="ＭＳ Ｐゴシック" pitchFamily="50" charset="-128"/>
                <a:cs typeface="Arial" pitchFamily="34" charset="0"/>
              </a:rPr>
              <a:t>NCP0158/KX-TDA0158/KX-TDA0155</a:t>
            </a:r>
            <a:endParaRPr lang="en-US" altLang="ja-JP" sz="900" dirty="0">
              <a:solidFill>
                <a:srgbClr val="595757"/>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05712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3203848" y="1988840"/>
            <a:ext cx="2448272" cy="2088232"/>
          </a:xfrm>
          <a:prstGeom prst="ellipse">
            <a:avLst/>
          </a:prstGeom>
          <a:solidFill>
            <a:srgbClr val="DFEFFA"/>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504" y="404664"/>
            <a:ext cx="8928992" cy="584775"/>
          </a:xfrm>
          <a:prstGeom prst="rect">
            <a:avLst/>
          </a:prstGeom>
          <a:noFill/>
        </p:spPr>
        <p:txBody>
          <a:bodyPr wrap="square" rtlCol="0">
            <a:spAutoFit/>
          </a:bodyPr>
          <a:lstStyle/>
          <a:p>
            <a:pPr algn="ctr"/>
            <a:r>
              <a:rPr lang="en-US" altLang="ja-JP" sz="3100" b="1" dirty="0" smtClean="0">
                <a:solidFill>
                  <a:srgbClr val="003065"/>
                </a:solidFill>
                <a:cs typeface="Arial" pitchFamily="34" charset="0"/>
              </a:rPr>
              <a:t>Preinstalled</a:t>
            </a:r>
            <a:r>
              <a:rPr lang="ja-JP" altLang="en-US" sz="3100" b="1" dirty="0" smtClean="0">
                <a:solidFill>
                  <a:srgbClr val="003065"/>
                </a:solidFill>
                <a:cs typeface="Arial" pitchFamily="34" charset="0"/>
              </a:rPr>
              <a:t> </a:t>
            </a:r>
            <a:r>
              <a:rPr lang="en-US" altLang="ja-JP" sz="3100" b="1" dirty="0" smtClean="0">
                <a:solidFill>
                  <a:srgbClr val="003065"/>
                </a:solidFill>
                <a:cs typeface="Arial" pitchFamily="34" charset="0"/>
              </a:rPr>
              <a:t>Activation Keys</a:t>
            </a:r>
            <a:endParaRPr lang="ja-JP" altLang="en-US" sz="3100" b="1" dirty="0">
              <a:solidFill>
                <a:srgbClr val="003065"/>
              </a:solidFill>
              <a:cs typeface="Arial" pitchFamily="34" charset="0"/>
            </a:endParaRPr>
          </a:p>
        </p:txBody>
      </p:sp>
      <p:cxnSp>
        <p:nvCxnSpPr>
          <p:cNvPr id="6" name="直線コネクタ 5"/>
          <p:cNvCxnSpPr/>
          <p:nvPr/>
        </p:nvCxnSpPr>
        <p:spPr>
          <a:xfrm>
            <a:off x="121187" y="1556792"/>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8" name="テキスト ボックス 148"/>
          <p:cNvSpPr txBox="1">
            <a:spLocks noChangeArrowheads="1"/>
          </p:cNvSpPr>
          <p:nvPr/>
        </p:nvSpPr>
        <p:spPr bwMode="auto">
          <a:xfrm>
            <a:off x="3299871" y="1844824"/>
            <a:ext cx="2304256" cy="707886"/>
          </a:xfrm>
          <a:prstGeom prst="rect">
            <a:avLst/>
          </a:prstGeom>
          <a:noFill/>
          <a:ln w="9525">
            <a:noFill/>
            <a:miter lim="800000"/>
            <a:headEnd/>
            <a:tailEnd/>
          </a:ln>
        </p:spPr>
        <p:txBody>
          <a:bodyPr wrap="square">
            <a:spAutoFit/>
          </a:bodyPr>
          <a:lstStyle/>
          <a:p>
            <a:pPr algn="ctr"/>
            <a:r>
              <a:rPr lang="en-US" altLang="ja-JP" sz="1600" b="1" dirty="0" smtClean="0">
                <a:solidFill>
                  <a:srgbClr val="003065"/>
                </a:solidFill>
                <a:latin typeface="Arial" pitchFamily="34" charset="0"/>
                <a:cs typeface="Arial" pitchFamily="34" charset="0"/>
              </a:rPr>
              <a:t>Smart Hybrid PBX</a:t>
            </a:r>
          </a:p>
          <a:p>
            <a:pPr algn="ctr"/>
            <a:r>
              <a:rPr lang="en-US" altLang="ja-JP" sz="2400" b="1" dirty="0" smtClean="0">
                <a:solidFill>
                  <a:srgbClr val="003065"/>
                </a:solidFill>
                <a:latin typeface="Arial" pitchFamily="34" charset="0"/>
                <a:cs typeface="Arial" pitchFamily="34" charset="0"/>
              </a:rPr>
              <a:t>KX-NS500</a:t>
            </a:r>
            <a:endParaRPr lang="en-US" altLang="ja-JP" sz="2400" b="1" dirty="0">
              <a:solidFill>
                <a:srgbClr val="003065"/>
              </a:solidFill>
              <a:latin typeface="Arial" pitchFamily="34" charset="0"/>
              <a:cs typeface="Arial" pitchFamily="34" charset="0"/>
            </a:endParaRPr>
          </a:p>
        </p:txBody>
      </p:sp>
      <p:sp>
        <p:nvSpPr>
          <p:cNvPr id="26" name="Rectangle 76"/>
          <p:cNvSpPr>
            <a:spLocks noChangeArrowheads="1"/>
          </p:cNvSpPr>
          <p:nvPr/>
        </p:nvSpPr>
        <p:spPr bwMode="auto">
          <a:xfrm>
            <a:off x="722586" y="5013176"/>
            <a:ext cx="2664296" cy="688256"/>
          </a:xfrm>
          <a:prstGeom prst="rect">
            <a:avLst/>
          </a:prstGeom>
          <a:noFill/>
          <a:ln w="25400" algn="ctr">
            <a:noFill/>
            <a:miter lim="800000"/>
            <a:headEnd/>
            <a:tailEnd/>
          </a:ln>
        </p:spPr>
        <p:txBody>
          <a:bodyPr wrap="square" tIns="36000" bIns="36000">
            <a:spAutoFit/>
          </a:bodyPr>
          <a:lstStyle/>
          <a:p>
            <a:pPr>
              <a:spcBef>
                <a:spcPts val="600"/>
              </a:spcBef>
              <a:buFont typeface="Wingdings" pitchFamily="2" charset="2"/>
              <a:buChar char="Ø"/>
            </a:pPr>
            <a:r>
              <a:rPr lang="en-US" altLang="ja-JP" sz="1000" dirty="0" smtClean="0">
                <a:solidFill>
                  <a:srgbClr val="003065"/>
                </a:solidFill>
                <a:latin typeface="Arial" pitchFamily="34" charset="0"/>
                <a:cs typeface="Arial" pitchFamily="34" charset="0"/>
              </a:rPr>
              <a:t> </a:t>
            </a:r>
            <a:r>
              <a:rPr lang="en-US" altLang="ja-JP" sz="1000" b="1" dirty="0" smtClean="0">
                <a:solidFill>
                  <a:srgbClr val="003065"/>
                </a:solidFill>
                <a:latin typeface="Arial" pitchFamily="34" charset="0"/>
                <a:cs typeface="Arial" pitchFamily="34" charset="0"/>
              </a:rPr>
              <a:t>4 </a:t>
            </a:r>
            <a:r>
              <a:rPr lang="en-US" altLang="ja-JP" sz="1000" b="1" dirty="0">
                <a:solidFill>
                  <a:srgbClr val="003065"/>
                </a:solidFill>
                <a:latin typeface="Arial" pitchFamily="34" charset="0"/>
                <a:cs typeface="Arial" pitchFamily="34" charset="0"/>
              </a:rPr>
              <a:t>IP-PTs </a:t>
            </a:r>
            <a:r>
              <a:rPr lang="en-US" altLang="ja-JP" sz="1000" b="1" dirty="0" smtClean="0">
                <a:solidFill>
                  <a:srgbClr val="003065"/>
                </a:solidFill>
                <a:latin typeface="Arial" pitchFamily="34" charset="0"/>
                <a:cs typeface="Arial" pitchFamily="34" charset="0"/>
              </a:rPr>
              <a:t>user</a:t>
            </a:r>
          </a:p>
          <a:p>
            <a:pPr algn="l">
              <a:spcBef>
                <a:spcPts val="600"/>
              </a:spcBef>
              <a:buFont typeface="Wingdings" pitchFamily="2" charset="2"/>
              <a:buChar char="Ø"/>
            </a:pPr>
            <a:r>
              <a:rPr lang="en-US" altLang="ja-JP" sz="1000" dirty="0" smtClean="0">
                <a:solidFill>
                  <a:srgbClr val="003065"/>
                </a:solidFill>
                <a:latin typeface="Arial" pitchFamily="34" charset="0"/>
                <a:cs typeface="Arial" pitchFamily="34" charset="0"/>
              </a:rPr>
              <a:t> </a:t>
            </a:r>
            <a:r>
              <a:rPr lang="en-US" altLang="ja-JP" sz="1000" b="1" dirty="0" smtClean="0">
                <a:solidFill>
                  <a:srgbClr val="003065"/>
                </a:solidFill>
                <a:latin typeface="Arial" pitchFamily="34" charset="0"/>
                <a:cs typeface="Arial" pitchFamily="34" charset="0"/>
              </a:rPr>
              <a:t>2</a:t>
            </a:r>
            <a:r>
              <a:rPr lang="ja-JP" altLang="en-US" sz="1000" b="1" dirty="0" smtClean="0">
                <a:solidFill>
                  <a:srgbClr val="003065"/>
                </a:solidFill>
                <a:latin typeface="Arial" pitchFamily="34" charset="0"/>
                <a:cs typeface="Arial" pitchFamily="34" charset="0"/>
              </a:rPr>
              <a:t> </a:t>
            </a:r>
            <a:r>
              <a:rPr lang="en-US" altLang="ja-JP" sz="1000" b="1" dirty="0" smtClean="0">
                <a:solidFill>
                  <a:srgbClr val="003065"/>
                </a:solidFill>
                <a:latin typeface="Arial" pitchFamily="34" charset="0"/>
                <a:cs typeface="Arial" pitchFamily="34" charset="0"/>
              </a:rPr>
              <a:t>ch Unified Messages</a:t>
            </a:r>
            <a:endParaRPr lang="en-US" altLang="ja-JP" sz="1000" dirty="0" smtClean="0">
              <a:solidFill>
                <a:srgbClr val="003065"/>
              </a:solidFill>
              <a:latin typeface="Arial" pitchFamily="34" charset="0"/>
              <a:cs typeface="Arial" pitchFamily="34" charset="0"/>
            </a:endParaRPr>
          </a:p>
          <a:p>
            <a:pPr>
              <a:spcBef>
                <a:spcPts val="600"/>
              </a:spcBef>
              <a:buFont typeface="Wingdings" pitchFamily="2" charset="2"/>
              <a:buChar char="Ø"/>
            </a:pPr>
            <a:r>
              <a:rPr lang="en-US" altLang="ja-JP" sz="1000" dirty="0" smtClean="0">
                <a:solidFill>
                  <a:srgbClr val="003065"/>
                </a:solidFill>
                <a:latin typeface="Arial" pitchFamily="34" charset="0"/>
                <a:cs typeface="Arial" pitchFamily="34" charset="0"/>
              </a:rPr>
              <a:t> </a:t>
            </a:r>
            <a:r>
              <a:rPr lang="en-US" altLang="ja-JP" sz="1000" b="1" dirty="0" smtClean="0">
                <a:solidFill>
                  <a:srgbClr val="003065"/>
                </a:solidFill>
                <a:latin typeface="Arial" pitchFamily="34" charset="0"/>
                <a:cs typeface="Arial" pitchFamily="34" charset="0"/>
              </a:rPr>
              <a:t>CA Basic-Express for all users</a:t>
            </a:r>
            <a:endParaRPr lang="en-US" altLang="ja-JP" sz="1000" dirty="0">
              <a:solidFill>
                <a:srgbClr val="003065"/>
              </a:solidFill>
              <a:latin typeface="Arial" pitchFamily="34" charset="0"/>
              <a:cs typeface="Arial" pitchFamily="34" charset="0"/>
            </a:endParaRPr>
          </a:p>
        </p:txBody>
      </p:sp>
      <p:sp>
        <p:nvSpPr>
          <p:cNvPr id="30" name="テキスト ボックス 3"/>
          <p:cNvSpPr txBox="1">
            <a:spLocks noChangeArrowheads="1"/>
          </p:cNvSpPr>
          <p:nvPr/>
        </p:nvSpPr>
        <p:spPr bwMode="auto">
          <a:xfrm>
            <a:off x="728092" y="4725144"/>
            <a:ext cx="1539652" cy="276999"/>
          </a:xfrm>
          <a:prstGeom prst="rect">
            <a:avLst/>
          </a:prstGeom>
          <a:noFill/>
          <a:ln w="9525">
            <a:noFill/>
            <a:miter lim="800000"/>
            <a:headEnd/>
            <a:tailEnd/>
          </a:ln>
        </p:spPr>
        <p:txBody>
          <a:bodyPr wrap="square">
            <a:spAutoFit/>
          </a:bodyPr>
          <a:lstStyle/>
          <a:p>
            <a:r>
              <a:rPr lang="en-US" altLang="ja-JP" sz="1200" b="1" i="1" dirty="0">
                <a:solidFill>
                  <a:srgbClr val="FF6600"/>
                </a:solidFill>
              </a:rPr>
              <a:t>Free</a:t>
            </a:r>
            <a:r>
              <a:rPr lang="ja-JP" altLang="en-US" sz="1200" b="1" i="1" dirty="0">
                <a:solidFill>
                  <a:srgbClr val="FF6600"/>
                </a:solidFill>
              </a:rPr>
              <a:t> </a:t>
            </a:r>
            <a:r>
              <a:rPr lang="en-US" altLang="ja-JP" sz="1200" b="1" i="1" dirty="0" smtClean="0">
                <a:solidFill>
                  <a:srgbClr val="FF6600"/>
                </a:solidFill>
              </a:rPr>
              <a:t>Activation Keys</a:t>
            </a:r>
            <a:endParaRPr lang="ja-JP" altLang="en-US" sz="1200" b="1" i="1" dirty="0">
              <a:solidFill>
                <a:srgbClr val="FF6600"/>
              </a:solidFill>
            </a:endParaRPr>
          </a:p>
        </p:txBody>
      </p:sp>
      <p:sp>
        <p:nvSpPr>
          <p:cNvPr id="44" name="AutoShape 66"/>
          <p:cNvSpPr>
            <a:spLocks noChangeArrowheads="1"/>
          </p:cNvSpPr>
          <p:nvPr/>
        </p:nvSpPr>
        <p:spPr bwMode="auto">
          <a:xfrm>
            <a:off x="539552" y="4365104"/>
            <a:ext cx="8064896" cy="2016224"/>
          </a:xfrm>
          <a:prstGeom prst="roundRect">
            <a:avLst>
              <a:gd name="adj" fmla="val 5264"/>
            </a:avLst>
          </a:prstGeom>
          <a:noFill/>
          <a:ln w="19050" algn="ctr">
            <a:solidFill>
              <a:srgbClr val="00A33E"/>
            </a:solidFill>
            <a:prstDash val="solid"/>
            <a:round/>
            <a:headEnd/>
            <a:tailEnd/>
          </a:ln>
        </p:spPr>
        <p:txBody>
          <a:bodyPr wrap="none" anchor="ctr"/>
          <a:lstStyle/>
          <a:p>
            <a:endParaRPr lang="ja-JP" altLang="ja-JP">
              <a:solidFill>
                <a:srgbClr val="003366"/>
              </a:solidFill>
            </a:endParaRPr>
          </a:p>
        </p:txBody>
      </p:sp>
      <p:sp>
        <p:nvSpPr>
          <p:cNvPr id="46" name="AutoShape 68"/>
          <p:cNvSpPr>
            <a:spLocks noChangeArrowheads="1"/>
          </p:cNvSpPr>
          <p:nvPr/>
        </p:nvSpPr>
        <p:spPr bwMode="auto">
          <a:xfrm rot="10800000" flipV="1">
            <a:off x="2843809" y="3717032"/>
            <a:ext cx="3168352" cy="576064"/>
          </a:xfrm>
          <a:prstGeom prst="triangle">
            <a:avLst>
              <a:gd name="adj" fmla="val 50000"/>
            </a:avLst>
          </a:prstGeom>
          <a:gradFill flip="none" rotWithShape="1">
            <a:gsLst>
              <a:gs pos="100000">
                <a:srgbClr val="00A33E">
                  <a:alpha val="0"/>
                </a:srgbClr>
              </a:gs>
              <a:gs pos="6000">
                <a:srgbClr val="00A33E">
                  <a:alpha val="66000"/>
                </a:srgbClr>
              </a:gs>
              <a:gs pos="100000">
                <a:srgbClr val="C4D6EB"/>
              </a:gs>
              <a:gs pos="100000">
                <a:srgbClr val="FFEBFA">
                  <a:alpha val="0"/>
                </a:srgbClr>
              </a:gs>
            </a:gsLst>
            <a:lin ang="5400000" scaled="1"/>
            <a:tileRect/>
          </a:gradFill>
          <a:ln w="9525">
            <a:noFill/>
            <a:miter lim="800000"/>
            <a:headEnd/>
            <a:tailEnd/>
          </a:ln>
        </p:spPr>
        <p:txBody>
          <a:bodyPr wrap="none" anchor="ctr"/>
          <a:lstStyle/>
          <a:p>
            <a:endParaRPr lang="ja-JP" altLang="en-US"/>
          </a:p>
        </p:txBody>
      </p:sp>
      <p:pic>
        <p:nvPicPr>
          <p:cNvPr id="33" name="図 32" descr="KX-NS500-F.png"/>
          <p:cNvPicPr>
            <a:picLocks noChangeAspect="1"/>
          </p:cNvPicPr>
          <p:nvPr/>
        </p:nvPicPr>
        <p:blipFill>
          <a:blip r:embed="rId2" cstate="print"/>
          <a:stretch>
            <a:fillRect/>
          </a:stretch>
        </p:blipFill>
        <p:spPr>
          <a:xfrm>
            <a:off x="3183795" y="2564904"/>
            <a:ext cx="2520280" cy="714079"/>
          </a:xfrm>
          <a:prstGeom prst="rect">
            <a:avLst/>
          </a:prstGeom>
        </p:spPr>
      </p:pic>
      <p:sp>
        <p:nvSpPr>
          <p:cNvPr id="34" name="テキスト ボックス 33"/>
          <p:cNvSpPr txBox="1"/>
          <p:nvPr/>
        </p:nvSpPr>
        <p:spPr>
          <a:xfrm>
            <a:off x="8707917" y="6407678"/>
            <a:ext cx="288032"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a:t>
            </a:r>
            <a:endParaRPr kumimoji="1" lang="ja-JP" altLang="en-US" sz="1300" dirty="0">
              <a:solidFill>
                <a:srgbClr val="595757"/>
              </a:solidFill>
              <a:latin typeface="Calibri" pitchFamily="34" charset="0"/>
            </a:endParaRPr>
          </a:p>
        </p:txBody>
      </p:sp>
      <p:sp>
        <p:nvSpPr>
          <p:cNvPr id="19" name="テキスト ボックス 18"/>
          <p:cNvSpPr txBox="1"/>
          <p:nvPr/>
        </p:nvSpPr>
        <p:spPr>
          <a:xfrm>
            <a:off x="1979712" y="147805"/>
            <a:ext cx="1951224" cy="276999"/>
          </a:xfrm>
          <a:prstGeom prst="rect">
            <a:avLst/>
          </a:prstGeom>
          <a:noFill/>
        </p:spPr>
        <p:txBody>
          <a:bodyPr wrap="square" lIns="36000" tIns="0" rIns="36000" bIns="0" rtlCol="0">
            <a:spAutoFit/>
          </a:bodyPr>
          <a:lstStyle/>
          <a:p>
            <a:pPr algn="ctr"/>
            <a:r>
              <a:rPr lang="en-US" altLang="ja-JP" b="1" dirty="0" smtClean="0">
                <a:solidFill>
                  <a:schemeClr val="bg1"/>
                </a:solidFill>
                <a:latin typeface="Calibri" pitchFamily="34" charset="0"/>
              </a:rPr>
              <a:t>- Product Overview</a:t>
            </a:r>
            <a:endParaRPr lang="ja-JP" altLang="en-US" b="1" dirty="0">
              <a:solidFill>
                <a:schemeClr val="bg1"/>
              </a:solidFill>
              <a:latin typeface="Calibri" pitchFamily="34" charset="0"/>
            </a:endParaRPr>
          </a:p>
        </p:txBody>
      </p:sp>
      <p:grpSp>
        <p:nvGrpSpPr>
          <p:cNvPr id="43" name="グループ化 42"/>
          <p:cNvGrpSpPr/>
          <p:nvPr/>
        </p:nvGrpSpPr>
        <p:grpSpPr>
          <a:xfrm>
            <a:off x="2195736" y="4869160"/>
            <a:ext cx="1172217" cy="1296144"/>
            <a:chOff x="1730698" y="4869160"/>
            <a:chExt cx="1606775" cy="1296144"/>
          </a:xfrm>
        </p:grpSpPr>
        <p:cxnSp>
          <p:nvCxnSpPr>
            <p:cNvPr id="37" name="直線コネクタ 6"/>
            <p:cNvCxnSpPr>
              <a:cxnSpLocks noChangeShapeType="1"/>
            </p:cNvCxnSpPr>
            <p:nvPr/>
          </p:nvCxnSpPr>
          <p:spPr bwMode="auto">
            <a:xfrm>
              <a:off x="1730698" y="4869160"/>
              <a:ext cx="1591717" cy="0"/>
            </a:xfrm>
            <a:prstGeom prst="line">
              <a:avLst/>
            </a:prstGeom>
            <a:noFill/>
            <a:ln w="12700" algn="ctr">
              <a:solidFill>
                <a:srgbClr val="003065"/>
              </a:solidFill>
              <a:round/>
              <a:headEnd/>
              <a:tailEnd/>
            </a:ln>
          </p:spPr>
        </p:cxnSp>
        <p:cxnSp>
          <p:nvCxnSpPr>
            <p:cNvPr id="21" name="直線コネクタ 6"/>
            <p:cNvCxnSpPr>
              <a:cxnSpLocks noChangeShapeType="1"/>
            </p:cNvCxnSpPr>
            <p:nvPr/>
          </p:nvCxnSpPr>
          <p:spPr bwMode="auto">
            <a:xfrm>
              <a:off x="3337473" y="4869160"/>
              <a:ext cx="0" cy="1296144"/>
            </a:xfrm>
            <a:prstGeom prst="line">
              <a:avLst/>
            </a:prstGeom>
            <a:noFill/>
            <a:ln w="12700" algn="ctr">
              <a:solidFill>
                <a:srgbClr val="003065"/>
              </a:solidFill>
              <a:round/>
              <a:headEnd/>
              <a:tailEnd/>
            </a:ln>
          </p:spPr>
        </p:cxnSp>
      </p:grpSp>
      <p:grpSp>
        <p:nvGrpSpPr>
          <p:cNvPr id="49" name="グループ化 48"/>
          <p:cNvGrpSpPr/>
          <p:nvPr/>
        </p:nvGrpSpPr>
        <p:grpSpPr>
          <a:xfrm>
            <a:off x="3602906" y="4725144"/>
            <a:ext cx="4857526" cy="1440160"/>
            <a:chOff x="3458890" y="4725144"/>
            <a:chExt cx="4857526" cy="1440160"/>
          </a:xfrm>
        </p:grpSpPr>
        <p:sp>
          <p:nvSpPr>
            <p:cNvPr id="31" name="テキスト ボックス 30"/>
            <p:cNvSpPr txBox="1"/>
            <p:nvPr/>
          </p:nvSpPr>
          <p:spPr>
            <a:xfrm>
              <a:off x="3458890" y="4725144"/>
              <a:ext cx="1625600" cy="276225"/>
            </a:xfrm>
            <a:prstGeom prst="rect">
              <a:avLst/>
            </a:prstGeom>
            <a:noFill/>
          </p:spPr>
          <p:txBody>
            <a:bodyPr>
              <a:spAutoFit/>
            </a:bodyPr>
            <a:lstStyle/>
            <a:p>
              <a:pPr>
                <a:defRPr/>
              </a:pPr>
              <a:r>
                <a:rPr lang="en-US" altLang="ja-JP" sz="1200" b="1" i="1" dirty="0">
                  <a:solidFill>
                    <a:srgbClr val="FF6600"/>
                  </a:solidFill>
                  <a:latin typeface="+mn-lt"/>
                  <a:ea typeface="MS PGothic" pitchFamily="50" charset="-128"/>
                </a:rPr>
                <a:t>60-days free</a:t>
              </a:r>
              <a:r>
                <a:rPr lang="ja-JP" altLang="en-US" sz="1200" b="1" i="1" dirty="0">
                  <a:solidFill>
                    <a:srgbClr val="FF6600"/>
                  </a:solidFill>
                  <a:latin typeface="+mn-lt"/>
                  <a:ea typeface="MS PGothic" pitchFamily="50" charset="-128"/>
                </a:rPr>
                <a:t> </a:t>
              </a:r>
              <a:r>
                <a:rPr lang="en-US" altLang="ja-JP" sz="1200" b="1" i="1" dirty="0">
                  <a:solidFill>
                    <a:srgbClr val="FF6600"/>
                  </a:solidFill>
                  <a:latin typeface="+mn-lt"/>
                  <a:ea typeface="MS PGothic" pitchFamily="50" charset="-128"/>
                </a:rPr>
                <a:t>trial</a:t>
              </a:r>
            </a:p>
          </p:txBody>
        </p:sp>
        <p:sp>
          <p:nvSpPr>
            <p:cNvPr id="32" name="正方形/長方形 31"/>
            <p:cNvSpPr/>
            <p:nvPr/>
          </p:nvSpPr>
          <p:spPr>
            <a:xfrm>
              <a:off x="5835154" y="5015383"/>
              <a:ext cx="2481262" cy="1149921"/>
            </a:xfrm>
            <a:prstGeom prst="rect">
              <a:avLst/>
            </a:prstGeom>
          </p:spPr>
          <p:txBody>
            <a:bodyPr tIns="36000" bIns="36000">
              <a:spAutoFit/>
            </a:bodyPr>
            <a:lstStyle/>
            <a:p>
              <a:pPr>
                <a:spcBef>
                  <a:spcPts val="600"/>
                </a:spcBef>
                <a:buFont typeface="Wingdings" pitchFamily="2" charset="2"/>
                <a:buChar char="Ø"/>
                <a:defRPr/>
              </a:pPr>
              <a:r>
                <a:rPr lang="en-US" altLang="ja-JP" sz="1000" b="1" dirty="0" smtClean="0">
                  <a:solidFill>
                    <a:srgbClr val="005BAC"/>
                  </a:solidFill>
                  <a:latin typeface="Arial" pitchFamily="34" charset="0"/>
                  <a:ea typeface="ArialMT" charset="-128"/>
                  <a:cs typeface="Arial" pitchFamily="34" charset="0"/>
                </a:rPr>
                <a:t> </a:t>
              </a:r>
              <a:r>
                <a:rPr lang="en-US" altLang="ja-JP" sz="1000" b="1" dirty="0" smtClean="0">
                  <a:solidFill>
                    <a:srgbClr val="003065"/>
                  </a:solidFill>
                  <a:latin typeface="Arial" pitchFamily="34" charset="0"/>
                  <a:ea typeface="ArialMT" charset="-128"/>
                  <a:cs typeface="Arial" pitchFamily="34" charset="0"/>
                </a:rPr>
                <a:t>Communication Assistant</a:t>
              </a:r>
            </a:p>
            <a:p>
              <a:pPr>
                <a:defRPr/>
              </a:pPr>
              <a:r>
                <a:rPr lang="en-US" altLang="ja-JP" sz="1000" b="0" dirty="0" smtClean="0">
                  <a:solidFill>
                    <a:schemeClr val="tx1"/>
                  </a:solidFill>
                  <a:latin typeface="Arial" pitchFamily="34" charset="0"/>
                  <a:ea typeface="ArialMT" charset="-128"/>
                  <a:cs typeface="Arial" pitchFamily="34" charset="0"/>
                </a:rPr>
                <a:t>(CA PRO/CA Supervisor/CA Operator Console/CA Thin </a:t>
              </a:r>
              <a:r>
                <a:rPr lang="en-US" altLang="ja-JP" sz="1000" b="0" dirty="0">
                  <a:solidFill>
                    <a:schemeClr val="tx1"/>
                  </a:solidFill>
                  <a:latin typeface="Arial" pitchFamily="34" charset="0"/>
                  <a:ea typeface="ArialMT" charset="-128"/>
                  <a:cs typeface="Arial" pitchFamily="34" charset="0"/>
                </a:rPr>
                <a:t>Client Server/CSTA Multiplexer</a:t>
              </a:r>
              <a:r>
                <a:rPr lang="en-US" altLang="ja-JP" sz="1000" b="0" dirty="0" smtClean="0">
                  <a:solidFill>
                    <a:schemeClr val="tx1"/>
                  </a:solidFill>
                  <a:latin typeface="Arial" pitchFamily="34" charset="0"/>
                  <a:ea typeface="ArialMT" charset="-128"/>
                  <a:cs typeface="Arial" pitchFamily="34" charset="0"/>
                </a:rPr>
                <a:t>)</a:t>
              </a:r>
              <a:endParaRPr lang="en-US" altLang="ja-JP" sz="1000" dirty="0">
                <a:solidFill>
                  <a:srgbClr val="FF0000"/>
                </a:solidFill>
                <a:latin typeface="Arial" pitchFamily="34" charset="0"/>
                <a:ea typeface="ArialMT" charset="-128"/>
                <a:cs typeface="Arial" pitchFamily="34" charset="0"/>
              </a:endParaRPr>
            </a:p>
            <a:p>
              <a:pPr algn="l">
                <a:spcBef>
                  <a:spcPts val="600"/>
                </a:spcBef>
                <a:buFont typeface="Wingdings" pitchFamily="2" charset="2"/>
                <a:buChar char="Ø"/>
                <a:defRPr/>
              </a:pPr>
              <a:r>
                <a:rPr lang="en-US" altLang="ja-JP" sz="1000" b="1" dirty="0" smtClean="0">
                  <a:solidFill>
                    <a:srgbClr val="003065"/>
                  </a:solidFill>
                  <a:latin typeface="Arial" pitchFamily="34" charset="0"/>
                  <a:ea typeface="ArialMT" charset="-128"/>
                  <a:cs typeface="Arial" pitchFamily="34" charset="0"/>
                </a:rPr>
                <a:t> 3</a:t>
              </a:r>
              <a:r>
                <a:rPr lang="en-US" altLang="ja-JP" sz="1000" b="1" baseline="30000" dirty="0" smtClean="0">
                  <a:solidFill>
                    <a:srgbClr val="003065"/>
                  </a:solidFill>
                  <a:latin typeface="Arial" pitchFamily="34" charset="0"/>
                  <a:ea typeface="ArialMT" charset="-128"/>
                  <a:cs typeface="Arial" pitchFamily="34" charset="0"/>
                </a:rPr>
                <a:t>rd</a:t>
              </a:r>
              <a:r>
                <a:rPr lang="en-US" altLang="ja-JP" sz="1000" b="1" dirty="0" smtClean="0">
                  <a:solidFill>
                    <a:srgbClr val="003065"/>
                  </a:solidFill>
                  <a:latin typeface="Arial" pitchFamily="34" charset="0"/>
                  <a:ea typeface="ArialMT" charset="-128"/>
                  <a:cs typeface="Arial" pitchFamily="34" charset="0"/>
                </a:rPr>
                <a:t> Party CTI interface</a:t>
              </a:r>
            </a:p>
            <a:p>
              <a:pPr>
                <a:spcBef>
                  <a:spcPts val="600"/>
                </a:spcBef>
                <a:buFont typeface="Wingdings" pitchFamily="2" charset="2"/>
                <a:buChar char="Ø"/>
                <a:defRPr/>
              </a:pPr>
              <a:r>
                <a:rPr lang="en-US" altLang="ja-JP" sz="1000" b="1" dirty="0" smtClean="0">
                  <a:solidFill>
                    <a:srgbClr val="003065"/>
                  </a:solidFill>
                  <a:latin typeface="Arial" pitchFamily="34" charset="0"/>
                  <a:ea typeface="ArialMT" charset="-128"/>
                  <a:cs typeface="Arial" pitchFamily="34" charset="0"/>
                </a:rPr>
                <a:t> Call Centre Enhancement</a:t>
              </a:r>
              <a:endParaRPr lang="en-US" altLang="ja-JP" sz="1000" dirty="0">
                <a:solidFill>
                  <a:srgbClr val="003065"/>
                </a:solidFill>
                <a:latin typeface="Arial" pitchFamily="34" charset="0"/>
                <a:ea typeface="ArialMT" charset="-128"/>
                <a:cs typeface="Arial" pitchFamily="34" charset="0"/>
              </a:endParaRPr>
            </a:p>
          </p:txBody>
        </p:sp>
        <p:sp>
          <p:nvSpPr>
            <p:cNvPr id="23" name="正方形/長方形 22"/>
            <p:cNvSpPr/>
            <p:nvPr/>
          </p:nvSpPr>
          <p:spPr>
            <a:xfrm>
              <a:off x="3530898" y="5013176"/>
              <a:ext cx="2481262" cy="765200"/>
            </a:xfrm>
            <a:prstGeom prst="rect">
              <a:avLst/>
            </a:prstGeom>
          </p:spPr>
          <p:txBody>
            <a:bodyPr tIns="36000" bIns="36000">
              <a:spAutoFit/>
            </a:bodyPr>
            <a:lstStyle/>
            <a:p>
              <a:pPr algn="l">
                <a:spcBef>
                  <a:spcPts val="600"/>
                </a:spcBef>
                <a:buFont typeface="Wingdings" pitchFamily="2" charset="2"/>
                <a:buChar char="Ø"/>
                <a:defRPr/>
              </a:pPr>
              <a:r>
                <a:rPr lang="en-US" altLang="ja-JP" sz="1000" dirty="0" smtClean="0">
                  <a:solidFill>
                    <a:srgbClr val="003065"/>
                  </a:solidFill>
                  <a:latin typeface="Arial" pitchFamily="34" charset="0"/>
                  <a:ea typeface="ArialMT" charset="-128"/>
                  <a:cs typeface="Arial" pitchFamily="34" charset="0"/>
                </a:rPr>
                <a:t> </a:t>
              </a:r>
              <a:r>
                <a:rPr lang="en-US" altLang="ja-JP" sz="1000" b="1" dirty="0" smtClean="0">
                  <a:solidFill>
                    <a:srgbClr val="003065"/>
                  </a:solidFill>
                  <a:latin typeface="Arial" pitchFamily="34" charset="0"/>
                  <a:ea typeface="ArialMT" charset="-128"/>
                  <a:cs typeface="Arial" pitchFamily="34" charset="0"/>
                </a:rPr>
                <a:t>Unified </a:t>
              </a:r>
              <a:r>
                <a:rPr lang="en-US" altLang="ja-JP" sz="1000" b="1" dirty="0">
                  <a:solidFill>
                    <a:srgbClr val="003065"/>
                  </a:solidFill>
                  <a:latin typeface="Arial" pitchFamily="34" charset="0"/>
                  <a:ea typeface="ArialMT" charset="-128"/>
                  <a:cs typeface="Arial" pitchFamily="34" charset="0"/>
                </a:rPr>
                <a:t>Messaging</a:t>
              </a:r>
              <a:r>
                <a:rPr lang="en-US" altLang="ja-JP" sz="1000" b="0" dirty="0">
                  <a:solidFill>
                    <a:srgbClr val="000000"/>
                  </a:solidFill>
                  <a:latin typeface="Arial" pitchFamily="34" charset="0"/>
                  <a:ea typeface="ArialMT" charset="-128"/>
                  <a:cs typeface="Arial" pitchFamily="34" charset="0"/>
                </a:rPr>
                <a:t/>
              </a:r>
              <a:br>
                <a:rPr lang="en-US" altLang="ja-JP" sz="1000" b="0" dirty="0">
                  <a:solidFill>
                    <a:srgbClr val="000000"/>
                  </a:solidFill>
                  <a:latin typeface="Arial" pitchFamily="34" charset="0"/>
                  <a:ea typeface="ArialMT" charset="-128"/>
                  <a:cs typeface="Arial" pitchFamily="34" charset="0"/>
                </a:rPr>
              </a:br>
              <a:r>
                <a:rPr lang="en-US" altLang="ja-JP" sz="1000" b="0" dirty="0">
                  <a:solidFill>
                    <a:srgbClr val="000000"/>
                  </a:solidFill>
                  <a:latin typeface="Arial" pitchFamily="34" charset="0"/>
                  <a:ea typeface="ArialMT" charset="-128"/>
                  <a:cs typeface="Arial" pitchFamily="34" charset="0"/>
                </a:rPr>
                <a:t>(</a:t>
              </a:r>
              <a:r>
                <a:rPr lang="en-US" altLang="ja-JP" sz="1000" b="0" dirty="0">
                  <a:solidFill>
                    <a:schemeClr val="tx1"/>
                  </a:solidFill>
                  <a:latin typeface="Arial" pitchFamily="34" charset="0"/>
                  <a:ea typeface="MS PGothic" pitchFamily="50" charset="-128"/>
                  <a:cs typeface="Arial" pitchFamily="34" charset="0"/>
                </a:rPr>
                <a:t>UM/E-mail Client/Message Backup/</a:t>
              </a:r>
              <a:br>
                <a:rPr lang="en-US" altLang="ja-JP" sz="1000" b="0" dirty="0">
                  <a:solidFill>
                    <a:schemeClr val="tx1"/>
                  </a:solidFill>
                  <a:latin typeface="Arial" pitchFamily="34" charset="0"/>
                  <a:ea typeface="MS PGothic" pitchFamily="50" charset="-128"/>
                  <a:cs typeface="Arial" pitchFamily="34" charset="0"/>
                </a:rPr>
              </a:br>
              <a:r>
                <a:rPr lang="en-US" altLang="ja-JP" sz="1000" b="0" dirty="0">
                  <a:solidFill>
                    <a:schemeClr val="tx1"/>
                  </a:solidFill>
                  <a:latin typeface="Arial" pitchFamily="34" charset="0"/>
                  <a:ea typeface="MS PGothic" pitchFamily="50" charset="-128"/>
                  <a:cs typeface="Arial" pitchFamily="34" charset="0"/>
                </a:rPr>
                <a:t>Two-way </a:t>
              </a:r>
              <a:r>
                <a:rPr lang="en-US" altLang="ja-JP" sz="1000" b="0" dirty="0" smtClean="0">
                  <a:solidFill>
                    <a:schemeClr val="tx1"/>
                  </a:solidFill>
                  <a:latin typeface="Arial" pitchFamily="34" charset="0"/>
                  <a:ea typeface="MS PGothic" pitchFamily="50" charset="-128"/>
                  <a:cs typeface="Arial" pitchFamily="34" charset="0"/>
                </a:rPr>
                <a:t>Recording)</a:t>
              </a:r>
              <a:endParaRPr lang="en-US" altLang="ja-JP" sz="1000" dirty="0" smtClean="0">
                <a:latin typeface="Arial" pitchFamily="34" charset="0"/>
                <a:ea typeface="MS PGothic" pitchFamily="50" charset="-128"/>
                <a:cs typeface="Arial" pitchFamily="34" charset="0"/>
              </a:endParaRPr>
            </a:p>
            <a:p>
              <a:pPr>
                <a:spcBef>
                  <a:spcPts val="600"/>
                </a:spcBef>
                <a:buFont typeface="Wingdings" pitchFamily="2" charset="2"/>
                <a:buChar char="Ø"/>
                <a:defRPr/>
              </a:pPr>
              <a:r>
                <a:rPr lang="en-US" altLang="ja-JP" sz="1000" b="1" dirty="0" smtClean="0">
                  <a:solidFill>
                    <a:srgbClr val="003065"/>
                  </a:solidFill>
                  <a:latin typeface="Arial" pitchFamily="34" charset="0"/>
                  <a:ea typeface="ArialMT" charset="-128"/>
                  <a:cs typeface="Arial" pitchFamily="34" charset="0"/>
                </a:rPr>
                <a:t> Mobile Extension</a:t>
              </a:r>
              <a:endParaRPr lang="en-US" altLang="ja-JP" sz="1000" dirty="0">
                <a:solidFill>
                  <a:srgbClr val="003065"/>
                </a:solidFill>
                <a:latin typeface="Arial" pitchFamily="34" charset="0"/>
                <a:ea typeface="ArialMT" charset="-128"/>
                <a:cs typeface="Arial" pitchFamily="34" charset="0"/>
              </a:endParaRPr>
            </a:p>
          </p:txBody>
        </p:sp>
        <p:grpSp>
          <p:nvGrpSpPr>
            <p:cNvPr id="42" name="グループ化 41"/>
            <p:cNvGrpSpPr/>
            <p:nvPr/>
          </p:nvGrpSpPr>
          <p:grpSpPr>
            <a:xfrm>
              <a:off x="4708426" y="4869160"/>
              <a:ext cx="3456384" cy="1296144"/>
              <a:chOff x="4708426" y="4869160"/>
              <a:chExt cx="3456384" cy="1296144"/>
            </a:xfrm>
          </p:grpSpPr>
          <p:cxnSp>
            <p:nvCxnSpPr>
              <p:cNvPr id="48" name="直線コネクタ 6"/>
              <p:cNvCxnSpPr>
                <a:cxnSpLocks noChangeShapeType="1"/>
              </p:cNvCxnSpPr>
              <p:nvPr/>
            </p:nvCxnSpPr>
            <p:spPr bwMode="auto">
              <a:xfrm>
                <a:off x="4708426" y="4869160"/>
                <a:ext cx="3456384" cy="0"/>
              </a:xfrm>
              <a:prstGeom prst="line">
                <a:avLst/>
              </a:prstGeom>
              <a:noFill/>
              <a:ln w="12700" algn="ctr">
                <a:solidFill>
                  <a:srgbClr val="003065"/>
                </a:solidFill>
                <a:round/>
                <a:headEnd/>
                <a:tailEnd/>
              </a:ln>
            </p:spPr>
          </p:cxnSp>
          <p:cxnSp>
            <p:nvCxnSpPr>
              <p:cNvPr id="41" name="直線コネクタ 6"/>
              <p:cNvCxnSpPr>
                <a:cxnSpLocks noChangeShapeType="1"/>
              </p:cNvCxnSpPr>
              <p:nvPr/>
            </p:nvCxnSpPr>
            <p:spPr bwMode="auto">
              <a:xfrm>
                <a:off x="8162009" y="4869160"/>
                <a:ext cx="0" cy="1296144"/>
              </a:xfrm>
              <a:prstGeom prst="line">
                <a:avLst/>
              </a:prstGeom>
              <a:noFill/>
              <a:ln w="12700" algn="ctr">
                <a:solidFill>
                  <a:srgbClr val="003065"/>
                </a:solidFill>
                <a:round/>
                <a:headEnd/>
                <a:tailEnd/>
              </a:ln>
            </p:spPr>
          </p:cxnSp>
        </p:grpSp>
      </p:grpSp>
      <p:sp>
        <p:nvSpPr>
          <p:cNvPr id="52" name="片側の 2 つの角を丸めた四角形 51"/>
          <p:cNvSpPr/>
          <p:nvPr/>
        </p:nvSpPr>
        <p:spPr>
          <a:xfrm>
            <a:off x="539552" y="4354713"/>
            <a:ext cx="8064896" cy="288032"/>
          </a:xfrm>
          <a:prstGeom prst="round2SameRect">
            <a:avLst>
              <a:gd name="adj1" fmla="val 34704"/>
              <a:gd name="adj2" fmla="val 0"/>
            </a:avLst>
          </a:prstGeom>
          <a:solidFill>
            <a:srgbClr val="00A33E"/>
          </a:solidFill>
          <a:ln w="19050">
            <a:solidFill>
              <a:srgbClr val="00A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bg1"/>
                </a:solidFill>
                <a:latin typeface="Arial" pitchFamily="34" charset="0"/>
                <a:cs typeface="Arial" pitchFamily="34" charset="0"/>
              </a:rPr>
              <a:t>Preinstalled</a:t>
            </a:r>
            <a:r>
              <a:rPr lang="ja-JP" altLang="en-US" sz="1200" b="1" dirty="0" smtClean="0">
                <a:solidFill>
                  <a:schemeClr val="bg1"/>
                </a:solidFill>
                <a:latin typeface="Arial" pitchFamily="34" charset="0"/>
                <a:cs typeface="Arial" pitchFamily="34" charset="0"/>
              </a:rPr>
              <a:t> </a:t>
            </a:r>
            <a:r>
              <a:rPr lang="en-US" altLang="ja-JP" sz="1200" b="1" dirty="0" smtClean="0">
                <a:solidFill>
                  <a:schemeClr val="bg1"/>
                </a:solidFill>
                <a:latin typeface="Arial" pitchFamily="34" charset="0"/>
                <a:cs typeface="Arial" pitchFamily="34" charset="0"/>
              </a:rPr>
              <a:t>Activation Keys</a:t>
            </a:r>
            <a:endParaRPr lang="en-US" altLang="ja-JP" sz="1100" dirty="0" smtClean="0">
              <a:solidFill>
                <a:schemeClr val="bg1"/>
              </a:solidFill>
            </a:endParaRPr>
          </a:p>
        </p:txBody>
      </p:sp>
      <p:sp>
        <p:nvSpPr>
          <p:cNvPr id="28" name="テキスト ボックス 27"/>
          <p:cNvSpPr txBox="1"/>
          <p:nvPr/>
        </p:nvSpPr>
        <p:spPr>
          <a:xfrm>
            <a:off x="251520" y="980728"/>
            <a:ext cx="8640960" cy="523220"/>
          </a:xfrm>
          <a:prstGeom prst="rect">
            <a:avLst/>
          </a:prstGeom>
          <a:noFill/>
        </p:spPr>
        <p:txBody>
          <a:bodyPr wrap="square" rtlCol="0">
            <a:spAutoFit/>
          </a:bodyPr>
          <a:lstStyle/>
          <a:p>
            <a:r>
              <a:rPr lang="en-US" altLang="ja-JP" sz="1400" dirty="0" smtClean="0">
                <a:solidFill>
                  <a:srgbClr val="595757"/>
                </a:solidFill>
                <a:latin typeface="Arial" pitchFamily="34" charset="0"/>
                <a:cs typeface="Arial" pitchFamily="34" charset="0"/>
              </a:rPr>
              <a:t>The following type and number of activation keys are preinstalled or come with a 60-days free trial on the mother board.</a:t>
            </a:r>
            <a:endParaRPr lang="en-US" altLang="ja-JP" sz="1400" dirty="0">
              <a:solidFill>
                <a:srgbClr val="595757"/>
              </a:solidFill>
              <a:latin typeface="Arial" pitchFamily="34" charset="0"/>
              <a:cs typeface="Arial" pitchFamily="34" charset="0"/>
            </a:endParaRPr>
          </a:p>
        </p:txBody>
      </p:sp>
      <p:sp>
        <p:nvSpPr>
          <p:cNvPr id="27" name="テキスト ボックス 26"/>
          <p:cNvSpPr txBox="1"/>
          <p:nvPr/>
        </p:nvSpPr>
        <p:spPr>
          <a:xfrm>
            <a:off x="485461" y="6394348"/>
            <a:ext cx="2076209" cy="230832"/>
          </a:xfrm>
          <a:prstGeom prst="rect">
            <a:avLst/>
          </a:prstGeom>
          <a:noFill/>
        </p:spPr>
        <p:txBody>
          <a:bodyPr wrap="none" rtlCol="0">
            <a:spAutoFit/>
          </a:bodyPr>
          <a:lstStyle/>
          <a:p>
            <a:r>
              <a:rPr lang="en-US" altLang="ja-JP" sz="900" dirty="0" smtClean="0">
                <a:solidFill>
                  <a:srgbClr val="595757"/>
                </a:solidFill>
                <a:latin typeface="Arial" pitchFamily="34" charset="0"/>
                <a:cs typeface="Arial" pitchFamily="34" charset="0"/>
              </a:rPr>
              <a:t>* DSP is required for some functions.</a:t>
            </a:r>
            <a:endParaRPr kumimoji="1" lang="en-US" altLang="ja-JP" sz="900" dirty="0" smtClean="0">
              <a:solidFill>
                <a:srgbClr val="595757"/>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991761"/>
            <a:ext cx="8640960" cy="276999"/>
          </a:xfrm>
          <a:prstGeom prst="rect">
            <a:avLst/>
          </a:prstGeom>
          <a:noFill/>
        </p:spPr>
        <p:txBody>
          <a:bodyPr wrap="square" rtlCol="0">
            <a:spAutoFit/>
          </a:bodyPr>
          <a:lstStyle/>
          <a:p>
            <a:r>
              <a:rPr lang="en-US" altLang="ja-JP" sz="1200" kern="0" dirty="0" smtClean="0">
                <a:solidFill>
                  <a:srgbClr val="595757"/>
                </a:solidFill>
                <a:latin typeface="Arial" pitchFamily="34" charset="0"/>
                <a:cs typeface="Arial" pitchFamily="34" charset="0"/>
              </a:rPr>
              <a:t>“CC View”</a:t>
            </a:r>
            <a:r>
              <a:rPr lang="ja-JP" altLang="en-US" sz="1200" kern="0" dirty="0" smtClean="0">
                <a:solidFill>
                  <a:srgbClr val="595757"/>
                </a:solidFill>
                <a:latin typeface="Arial" pitchFamily="34" charset="0"/>
                <a:cs typeface="Arial" pitchFamily="34" charset="0"/>
              </a:rPr>
              <a:t> </a:t>
            </a:r>
            <a:r>
              <a:rPr lang="en-US" altLang="ja-JP" sz="1200" kern="0" dirty="0" smtClean="0">
                <a:solidFill>
                  <a:srgbClr val="595757"/>
                </a:solidFill>
                <a:latin typeface="Arial" pitchFamily="34" charset="0"/>
                <a:cs typeface="Arial" pitchFamily="34" charset="0"/>
              </a:rPr>
              <a:t>provides a more detailed activity monitor and reports than the built-in function (page 41-42).</a:t>
            </a:r>
            <a:endParaRPr lang="en-US" altLang="ja-JP" sz="1200" kern="0" dirty="0">
              <a:solidFill>
                <a:srgbClr val="595757"/>
              </a:solidFill>
              <a:latin typeface="Arial" pitchFamily="34" charset="0"/>
              <a:cs typeface="Arial" pitchFamily="34" charset="0"/>
            </a:endParaRPr>
          </a:p>
        </p:txBody>
      </p:sp>
      <p:sp>
        <p:nvSpPr>
          <p:cNvPr id="7" name="角丸四角形 2"/>
          <p:cNvSpPr>
            <a:spLocks noChangeArrowheads="1"/>
          </p:cNvSpPr>
          <p:nvPr/>
        </p:nvSpPr>
        <p:spPr bwMode="auto">
          <a:xfrm>
            <a:off x="4752019" y="2294968"/>
            <a:ext cx="4068453" cy="3926043"/>
          </a:xfrm>
          <a:prstGeom prst="roundRect">
            <a:avLst>
              <a:gd name="adj" fmla="val 6271"/>
            </a:avLst>
          </a:prstGeom>
          <a:noFill/>
          <a:ln w="19050" algn="ctr">
            <a:solidFill>
              <a:srgbClr val="003065"/>
            </a:solidFill>
            <a:round/>
            <a:headEnd/>
            <a:tailEnd/>
          </a:ln>
        </p:spPr>
        <p:txBody>
          <a:bodyPr anchor="ctr"/>
          <a:lstStyle/>
          <a:p>
            <a:endParaRPr lang="ja-JP"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139" y="2564904"/>
            <a:ext cx="1584325"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696" y="2926826"/>
            <a:ext cx="1554192" cy="112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375" y="4124694"/>
            <a:ext cx="1507958" cy="1952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3429000"/>
            <a:ext cx="1458937" cy="189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7192" y="2555593"/>
            <a:ext cx="1801427" cy="1391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角丸四角形 2"/>
          <p:cNvSpPr>
            <a:spLocks noChangeArrowheads="1"/>
          </p:cNvSpPr>
          <p:nvPr/>
        </p:nvSpPr>
        <p:spPr bwMode="auto">
          <a:xfrm>
            <a:off x="323528" y="2311269"/>
            <a:ext cx="4068453" cy="3926043"/>
          </a:xfrm>
          <a:prstGeom prst="roundRect">
            <a:avLst>
              <a:gd name="adj" fmla="val 6800"/>
            </a:avLst>
          </a:prstGeom>
          <a:noFill/>
          <a:ln w="19050" algn="ctr">
            <a:solidFill>
              <a:srgbClr val="003065"/>
            </a:solidFill>
            <a:round/>
            <a:headEnd/>
            <a:tailEnd/>
          </a:ln>
        </p:spPr>
        <p:txBody>
          <a:bodyPr anchor="ctr"/>
          <a:lstStyle/>
          <a:p>
            <a:endParaRPr lang="ja-JP" altLang="en-US"/>
          </a:p>
        </p:txBody>
      </p:sp>
      <p:sp>
        <p:nvSpPr>
          <p:cNvPr id="14" name="正方形/長方形 13"/>
          <p:cNvSpPr/>
          <p:nvPr/>
        </p:nvSpPr>
        <p:spPr bwMode="auto">
          <a:xfrm>
            <a:off x="5383462" y="2112706"/>
            <a:ext cx="2747963" cy="276225"/>
          </a:xfrm>
          <a:prstGeom prst="rect">
            <a:avLst/>
          </a:prstGeom>
          <a:solidFill>
            <a:srgbClr val="003065"/>
          </a:solidFill>
          <a:ln w="12700">
            <a:solidFill>
              <a:srgbClr val="00528A"/>
            </a:solidFill>
            <a:round/>
            <a:headEnd/>
            <a:tailEnd type="none" w="med" len="med"/>
          </a:ln>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altLang="ja-JP" sz="1200" b="1" dirty="0" smtClean="0">
                <a:solidFill>
                  <a:schemeClr val="bg1"/>
                </a:solidFill>
                <a:latin typeface="Arial" pitchFamily="34" charset="0"/>
                <a:cs typeface="Arial" pitchFamily="34" charset="0"/>
              </a:rPr>
              <a:t>Report sample</a:t>
            </a:r>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425" y="4311346"/>
            <a:ext cx="1938536" cy="89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5736" y="4525190"/>
            <a:ext cx="1585257" cy="136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41"/>
          <p:cNvSpPr txBox="1">
            <a:spLocks noChangeArrowheads="1"/>
          </p:cNvSpPr>
          <p:nvPr/>
        </p:nvSpPr>
        <p:spPr bwMode="auto">
          <a:xfrm>
            <a:off x="1043608" y="2143889"/>
            <a:ext cx="2664296" cy="276999"/>
          </a:xfrm>
          <a:prstGeom prst="rect">
            <a:avLst/>
          </a:prstGeom>
          <a:solidFill>
            <a:srgbClr val="0030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200" b="1" dirty="0" smtClean="0">
                <a:solidFill>
                  <a:schemeClr val="bg1"/>
                </a:solidFill>
                <a:cs typeface="Arial" pitchFamily="34" charset="0"/>
              </a:rPr>
              <a:t>Monitoring screen sample</a:t>
            </a:r>
            <a:endParaRPr lang="en-US" altLang="ja-JP" sz="1200" b="1" dirty="0">
              <a:solidFill>
                <a:schemeClr val="bg1"/>
              </a:solidFill>
              <a:cs typeface="Arial" pitchFamily="34" charset="0"/>
            </a:endParaRPr>
          </a:p>
        </p:txBody>
      </p:sp>
      <p:sp>
        <p:nvSpPr>
          <p:cNvPr id="17" name="テキスト ボックス 16"/>
          <p:cNvSpPr txBox="1"/>
          <p:nvPr/>
        </p:nvSpPr>
        <p:spPr>
          <a:xfrm>
            <a:off x="107504" y="457508"/>
            <a:ext cx="8928992" cy="523220"/>
          </a:xfrm>
          <a:prstGeom prst="rect">
            <a:avLst/>
          </a:prstGeom>
          <a:noFill/>
        </p:spPr>
        <p:txBody>
          <a:bodyPr wrap="square" rtlCol="0">
            <a:spAutoFit/>
          </a:bodyPr>
          <a:lstStyle/>
          <a:p>
            <a:r>
              <a:rPr lang="en-US" altLang="ja-JP" sz="2800" b="1" dirty="0" smtClean="0">
                <a:solidFill>
                  <a:srgbClr val="00A161"/>
                </a:solidFill>
                <a:latin typeface="Calibri" pitchFamily="34" charset="0"/>
              </a:rPr>
              <a:t>Call Centre Solution - </a:t>
            </a:r>
            <a:r>
              <a:rPr lang="en-US" altLang="ja-JP" sz="2400" b="1" dirty="0" smtClean="0">
                <a:solidFill>
                  <a:srgbClr val="00A161"/>
                </a:solidFill>
                <a:latin typeface="Calibri" pitchFamily="34" charset="0"/>
              </a:rPr>
              <a:t>“CC View” Activity Monitor and Report Tool</a:t>
            </a:r>
            <a:endParaRPr kumimoji="1" lang="ja-JP" altLang="en-US" sz="2400" b="1" dirty="0">
              <a:solidFill>
                <a:srgbClr val="00A161"/>
              </a:solidFill>
              <a:latin typeface="Calibri" pitchFamily="34" charset="0"/>
            </a:endParaRPr>
          </a:p>
        </p:txBody>
      </p:sp>
      <p:sp>
        <p:nvSpPr>
          <p:cNvPr id="15" name="テキスト ボックス 1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71</a:t>
            </a:r>
            <a:endParaRPr kumimoji="1" lang="ja-JP" altLang="en-US" sz="1300" dirty="0">
              <a:solidFill>
                <a:srgbClr val="595757"/>
              </a:solidFill>
              <a:latin typeface="Calibri" pitchFamily="34" charset="0"/>
            </a:endParaRPr>
          </a:p>
        </p:txBody>
      </p:sp>
      <p:sp>
        <p:nvSpPr>
          <p:cNvPr id="21" name="テキスト ボックス 20"/>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48"/>
          <p:cNvSpPr txBox="1">
            <a:spLocks noChangeArrowheads="1"/>
          </p:cNvSpPr>
          <p:nvPr/>
        </p:nvSpPr>
        <p:spPr bwMode="auto">
          <a:xfrm>
            <a:off x="246409" y="896980"/>
            <a:ext cx="1368152"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Lineup</a:t>
            </a:r>
          </a:p>
        </p:txBody>
      </p:sp>
      <p:grpSp>
        <p:nvGrpSpPr>
          <p:cNvPr id="36" name="グループ化 35"/>
          <p:cNvGrpSpPr/>
          <p:nvPr/>
        </p:nvGrpSpPr>
        <p:grpSpPr>
          <a:xfrm>
            <a:off x="251520" y="1412777"/>
            <a:ext cx="3672408" cy="4968551"/>
            <a:chOff x="323528" y="1412777"/>
            <a:chExt cx="3672408" cy="4968551"/>
          </a:xfrm>
        </p:grpSpPr>
        <p:grpSp>
          <p:nvGrpSpPr>
            <p:cNvPr id="35" name="グループ化 34"/>
            <p:cNvGrpSpPr/>
            <p:nvPr/>
          </p:nvGrpSpPr>
          <p:grpSpPr>
            <a:xfrm>
              <a:off x="323528" y="1412777"/>
              <a:ext cx="3672408" cy="4968551"/>
              <a:chOff x="323528" y="1412777"/>
              <a:chExt cx="3672408" cy="4968551"/>
            </a:xfrm>
          </p:grpSpPr>
          <p:pic>
            <p:nvPicPr>
              <p:cNvPr id="33" name="図 32" descr="frame01.png"/>
              <p:cNvPicPr>
                <a:picLocks noChangeAspect="1"/>
              </p:cNvPicPr>
              <p:nvPr/>
            </p:nvPicPr>
            <p:blipFill>
              <a:blip r:embed="rId2" cstate="print"/>
              <a:stretch>
                <a:fillRect/>
              </a:stretch>
            </p:blipFill>
            <p:spPr>
              <a:xfrm>
                <a:off x="323528" y="1412777"/>
                <a:ext cx="3672408" cy="4968551"/>
              </a:xfrm>
              <a:prstGeom prst="rect">
                <a:avLst/>
              </a:prstGeom>
            </p:spPr>
          </p:pic>
          <p:sp>
            <p:nvSpPr>
              <p:cNvPr id="27" name="Rectangle 93"/>
              <p:cNvSpPr>
                <a:spLocks noChangeArrowheads="1"/>
              </p:cNvSpPr>
              <p:nvPr/>
            </p:nvSpPr>
            <p:spPr bwMode="auto">
              <a:xfrm>
                <a:off x="323528" y="1443949"/>
                <a:ext cx="2736304" cy="288032"/>
              </a:xfrm>
              <a:prstGeom prst="rect">
                <a:avLst/>
              </a:prstGeom>
              <a:noFill/>
              <a:ln w="9525">
                <a:noFill/>
                <a:miter lim="800000"/>
                <a:headEnd/>
                <a:tailEnd/>
              </a:ln>
            </p:spPr>
            <p:txBody>
              <a:bodyPr wrap="none" anchor="ctr"/>
              <a:lstStyle/>
              <a:p>
                <a:r>
                  <a:rPr lang="en-US" altLang="ja-JP" sz="1200" b="1" dirty="0" smtClean="0">
                    <a:solidFill>
                      <a:schemeClr val="bg1"/>
                    </a:solidFill>
                    <a:latin typeface="Arial" pitchFamily="34" charset="0"/>
                    <a:cs typeface="Arial" pitchFamily="34" charset="0"/>
                  </a:rPr>
                  <a:t>CA Basic-Express, CA PRO</a:t>
                </a:r>
              </a:p>
            </p:txBody>
          </p:sp>
        </p:grpSp>
        <p:pic>
          <p:nvPicPr>
            <p:cNvPr id="126978" name="Picture 2"/>
            <p:cNvPicPr>
              <a:picLocks noChangeAspect="1" noChangeArrowheads="1"/>
            </p:cNvPicPr>
            <p:nvPr/>
          </p:nvPicPr>
          <p:blipFill>
            <a:blip r:embed="rId3" cstate="print"/>
            <a:srcRect/>
            <a:stretch>
              <a:fillRect/>
            </a:stretch>
          </p:blipFill>
          <p:spPr bwMode="auto">
            <a:xfrm>
              <a:off x="2546137" y="1916832"/>
              <a:ext cx="1377791" cy="1080120"/>
            </a:xfrm>
            <a:prstGeom prst="rect">
              <a:avLst/>
            </a:prstGeom>
            <a:noFill/>
            <a:ln w="9525">
              <a:noFill/>
              <a:miter lim="800000"/>
              <a:headEnd/>
              <a:tailEnd/>
            </a:ln>
          </p:spPr>
        </p:pic>
        <p:pic>
          <p:nvPicPr>
            <p:cNvPr id="9" name="Picture 43"/>
            <p:cNvPicPr>
              <a:picLocks noChangeAspect="1" noChangeArrowheads="1"/>
            </p:cNvPicPr>
            <p:nvPr/>
          </p:nvPicPr>
          <p:blipFill>
            <a:blip r:embed="rId4" cstate="print"/>
            <a:srcRect/>
            <a:stretch>
              <a:fillRect/>
            </a:stretch>
          </p:blipFill>
          <p:spPr bwMode="auto">
            <a:xfrm>
              <a:off x="2483768" y="3573016"/>
              <a:ext cx="925512" cy="2093912"/>
            </a:xfrm>
            <a:prstGeom prst="rect">
              <a:avLst/>
            </a:prstGeom>
            <a:noFill/>
            <a:ln w="9525">
              <a:noFill/>
              <a:miter lim="800000"/>
              <a:headEnd/>
              <a:tailEnd/>
            </a:ln>
          </p:spPr>
        </p:pic>
        <p:pic>
          <p:nvPicPr>
            <p:cNvPr id="10" name="Picture 44"/>
            <p:cNvPicPr>
              <a:picLocks noChangeAspect="1" noChangeArrowheads="1"/>
            </p:cNvPicPr>
            <p:nvPr/>
          </p:nvPicPr>
          <p:blipFill>
            <a:blip r:embed="rId5" cstate="print"/>
            <a:srcRect/>
            <a:stretch>
              <a:fillRect/>
            </a:stretch>
          </p:blipFill>
          <p:spPr bwMode="auto">
            <a:xfrm>
              <a:off x="899592" y="3573016"/>
              <a:ext cx="925512" cy="2087562"/>
            </a:xfrm>
            <a:prstGeom prst="rect">
              <a:avLst/>
            </a:prstGeom>
            <a:noFill/>
            <a:ln w="9525">
              <a:noFill/>
              <a:miter lim="800000"/>
              <a:headEnd/>
              <a:tailEnd/>
            </a:ln>
          </p:spPr>
        </p:pic>
        <p:sp>
          <p:nvSpPr>
            <p:cNvPr id="17" name="Rectangle 23"/>
            <p:cNvSpPr>
              <a:spLocks noChangeArrowheads="1"/>
            </p:cNvSpPr>
            <p:nvPr/>
          </p:nvSpPr>
          <p:spPr bwMode="auto">
            <a:xfrm>
              <a:off x="755577" y="5661248"/>
              <a:ext cx="1440160" cy="415498"/>
            </a:xfrm>
            <a:prstGeom prst="rect">
              <a:avLst/>
            </a:prstGeom>
            <a:noFill/>
            <a:ln w="9525">
              <a:noFill/>
              <a:miter lim="800000"/>
              <a:headEnd/>
              <a:tailEnd/>
            </a:ln>
          </p:spPr>
          <p:txBody>
            <a:bodyPr wrap="square">
              <a:spAutoFit/>
            </a:bodyPr>
            <a:lstStyle/>
            <a:p>
              <a:pPr algn="l"/>
              <a:r>
                <a:rPr kumimoji="0" lang="en-US" altLang="ja-JP" sz="1100" dirty="0">
                  <a:solidFill>
                    <a:srgbClr val="00A161"/>
                  </a:solidFill>
                  <a:latin typeface="Arial" pitchFamily="34" charset="0"/>
                  <a:cs typeface="Arial" pitchFamily="34" charset="0"/>
                </a:rPr>
                <a:t>CA </a:t>
              </a:r>
              <a:r>
                <a:rPr kumimoji="0" lang="en-US" altLang="ja-JP" sz="1100" dirty="0" smtClean="0">
                  <a:solidFill>
                    <a:srgbClr val="00A161"/>
                  </a:solidFill>
                  <a:latin typeface="Arial" pitchFamily="34" charset="0"/>
                  <a:cs typeface="Arial" pitchFamily="34" charset="0"/>
                </a:rPr>
                <a:t>Basic-Express</a:t>
              </a:r>
            </a:p>
            <a:p>
              <a:pPr algn="l"/>
              <a:r>
                <a:rPr kumimoji="0" lang="en-US" altLang="ja-JP" sz="1000" b="0" dirty="0" smtClean="0">
                  <a:solidFill>
                    <a:srgbClr val="00A161"/>
                  </a:solidFill>
                  <a:latin typeface="Arial" pitchFamily="34" charset="0"/>
                  <a:cs typeface="Arial" pitchFamily="34" charset="0"/>
                </a:rPr>
                <a:t>Free</a:t>
              </a:r>
              <a:endParaRPr lang="ja-JP" altLang="en-US" sz="1000" dirty="0">
                <a:solidFill>
                  <a:srgbClr val="00A161"/>
                </a:solidFill>
                <a:latin typeface="Arial" pitchFamily="34" charset="0"/>
                <a:cs typeface="Arial" pitchFamily="34" charset="0"/>
              </a:endParaRPr>
            </a:p>
          </p:txBody>
        </p:sp>
        <p:sp>
          <p:nvSpPr>
            <p:cNvPr id="18" name="Rectangle 24"/>
            <p:cNvSpPr>
              <a:spLocks noChangeArrowheads="1"/>
            </p:cNvSpPr>
            <p:nvPr/>
          </p:nvSpPr>
          <p:spPr bwMode="auto">
            <a:xfrm>
              <a:off x="395288" y="1772816"/>
              <a:ext cx="1809750" cy="415925"/>
            </a:xfrm>
            <a:prstGeom prst="rect">
              <a:avLst/>
            </a:prstGeom>
            <a:noFill/>
            <a:ln>
              <a:noFill/>
            </a:ln>
            <a:effectLst/>
            <a:extLst/>
          </p:spPr>
          <p:txBody>
            <a:bodyPr wrap="none">
              <a:spAutoFit/>
            </a:bodyPr>
            <a:lstStyle/>
            <a:p>
              <a:pPr algn="l">
                <a:defRPr/>
              </a:pPr>
              <a:r>
                <a:rPr kumimoji="0" lang="en-US" altLang="ja-JP" sz="1050" b="0" dirty="0">
                  <a:solidFill>
                    <a:srgbClr val="595757"/>
                  </a:solidFill>
                  <a:latin typeface="Arial" pitchFamily="34" charset="0"/>
                  <a:ea typeface="MS PGothic" pitchFamily="50" charset="-128"/>
                  <a:cs typeface="Arial" pitchFamily="34" charset="0"/>
                </a:rPr>
                <a:t>- For Personal Productivity,</a:t>
              </a:r>
              <a:br>
                <a:rPr kumimoji="0" lang="en-US" altLang="ja-JP" sz="1050" b="0" dirty="0">
                  <a:solidFill>
                    <a:srgbClr val="595757"/>
                  </a:solidFill>
                  <a:latin typeface="Arial" pitchFamily="34" charset="0"/>
                  <a:ea typeface="MS PGothic" pitchFamily="50" charset="-128"/>
                  <a:cs typeface="Arial" pitchFamily="34" charset="0"/>
                </a:rPr>
              </a:br>
              <a:r>
                <a:rPr kumimoji="0" lang="en-US" altLang="ja-JP" sz="1050" b="0" dirty="0">
                  <a:solidFill>
                    <a:srgbClr val="595757"/>
                  </a:solidFill>
                  <a:latin typeface="Arial" pitchFamily="34" charset="0"/>
                  <a:ea typeface="MS PGothic" pitchFamily="50" charset="-128"/>
                  <a:cs typeface="Arial" pitchFamily="34" charset="0"/>
                </a:rPr>
                <a:t>-</a:t>
              </a:r>
              <a:r>
                <a:rPr kumimoji="0" lang="ja-JP" altLang="en-US" sz="1050" b="0" dirty="0">
                  <a:solidFill>
                    <a:srgbClr val="595757"/>
                  </a:solidFill>
                  <a:latin typeface="Arial" pitchFamily="34" charset="0"/>
                  <a:ea typeface="MS PGothic" pitchFamily="50" charset="-128"/>
                  <a:cs typeface="Arial" pitchFamily="34" charset="0"/>
                </a:rPr>
                <a:t> </a:t>
              </a:r>
              <a:r>
                <a:rPr kumimoji="0" lang="en-US" altLang="ja-JP" sz="1050" b="0" dirty="0">
                  <a:solidFill>
                    <a:srgbClr val="595757"/>
                  </a:solidFill>
                  <a:latin typeface="Arial" pitchFamily="34" charset="0"/>
                  <a:ea typeface="MS PGothic" pitchFamily="50" charset="-128"/>
                  <a:cs typeface="Arial" pitchFamily="34" charset="0"/>
                </a:rPr>
                <a:t>For</a:t>
              </a:r>
              <a:r>
                <a:rPr kumimoji="0" lang="ja-JP" altLang="en-US" sz="1050" b="0" dirty="0">
                  <a:solidFill>
                    <a:srgbClr val="595757"/>
                  </a:solidFill>
                  <a:latin typeface="Arial" pitchFamily="34" charset="0"/>
                  <a:ea typeface="MS PGothic" pitchFamily="50" charset="-128"/>
                  <a:cs typeface="Arial" pitchFamily="34" charset="0"/>
                </a:rPr>
                <a:t> </a:t>
              </a:r>
              <a:r>
                <a:rPr kumimoji="0" lang="en-US" altLang="ja-JP" sz="1050" b="0" dirty="0">
                  <a:solidFill>
                    <a:srgbClr val="595757"/>
                  </a:solidFill>
                  <a:latin typeface="Arial" pitchFamily="34" charset="0"/>
                  <a:ea typeface="MS PGothic" pitchFamily="50" charset="-128"/>
                  <a:cs typeface="Arial" pitchFamily="34" charset="0"/>
                </a:rPr>
                <a:t>General Offices</a:t>
              </a:r>
            </a:p>
          </p:txBody>
        </p:sp>
        <p:sp>
          <p:nvSpPr>
            <p:cNvPr id="21" name="正方形/長方形 25"/>
            <p:cNvSpPr>
              <a:spLocks noChangeArrowheads="1"/>
            </p:cNvSpPr>
            <p:nvPr/>
          </p:nvSpPr>
          <p:spPr bwMode="auto">
            <a:xfrm>
              <a:off x="395537" y="2132856"/>
              <a:ext cx="2016224" cy="861774"/>
            </a:xfrm>
            <a:prstGeom prst="rect">
              <a:avLst/>
            </a:prstGeom>
            <a:noFill/>
            <a:ln>
              <a:noFill/>
            </a:ln>
            <a:extLst/>
          </p:spPr>
          <p:txBody>
            <a:bodyPr wrap="square">
              <a:spAutoFit/>
            </a:bodyPr>
            <a:lstStyle/>
            <a:p>
              <a:pPr algn="l" eaLnBrk="0" hangingPunct="0">
                <a:spcBef>
                  <a:spcPct val="20000"/>
                </a:spcBef>
                <a:defRPr/>
              </a:pPr>
              <a:r>
                <a:rPr kumimoji="0" lang="en-US" altLang="ja-JP" sz="1000" b="0" dirty="0">
                  <a:solidFill>
                    <a:srgbClr val="595757"/>
                  </a:solidFill>
                  <a:latin typeface="Arial" pitchFamily="34" charset="0"/>
                  <a:ea typeface="MS PGothic" pitchFamily="50" charset="-128"/>
                  <a:cs typeface="Arial" pitchFamily="34" charset="0"/>
                </a:rPr>
                <a:t>Intuitive point and click telephony fully featured with real-time presence indication Stay informed of users availability in different locations.</a:t>
              </a:r>
            </a:p>
          </p:txBody>
        </p:sp>
        <p:sp>
          <p:nvSpPr>
            <p:cNvPr id="23" name="Rectangle 23"/>
            <p:cNvSpPr>
              <a:spLocks noChangeArrowheads="1"/>
            </p:cNvSpPr>
            <p:nvPr/>
          </p:nvSpPr>
          <p:spPr bwMode="auto">
            <a:xfrm>
              <a:off x="2483768" y="5661248"/>
              <a:ext cx="864096" cy="261610"/>
            </a:xfrm>
            <a:prstGeom prst="rect">
              <a:avLst/>
            </a:prstGeom>
            <a:noFill/>
            <a:ln w="9525">
              <a:noFill/>
              <a:miter lim="800000"/>
              <a:headEnd/>
              <a:tailEnd/>
            </a:ln>
          </p:spPr>
          <p:txBody>
            <a:bodyPr wrap="square">
              <a:spAutoFit/>
            </a:bodyPr>
            <a:lstStyle/>
            <a:p>
              <a:pPr algn="ctr"/>
              <a:r>
                <a:rPr kumimoji="0" lang="en-US" altLang="ja-JP" sz="1100" dirty="0">
                  <a:solidFill>
                    <a:srgbClr val="00A161"/>
                  </a:solidFill>
                  <a:latin typeface="Arial" pitchFamily="34" charset="0"/>
                  <a:cs typeface="Arial" pitchFamily="34" charset="0"/>
                </a:rPr>
                <a:t>CA </a:t>
              </a:r>
              <a:r>
                <a:rPr kumimoji="0" lang="en-US" altLang="ja-JP" sz="1100" dirty="0" smtClean="0">
                  <a:solidFill>
                    <a:srgbClr val="00A161"/>
                  </a:solidFill>
                  <a:latin typeface="Arial" pitchFamily="34" charset="0"/>
                  <a:cs typeface="Arial" pitchFamily="34" charset="0"/>
                </a:rPr>
                <a:t>PRO</a:t>
              </a:r>
              <a:endParaRPr kumimoji="0" lang="en-US" altLang="ja-JP" sz="1000" b="0" dirty="0">
                <a:solidFill>
                  <a:srgbClr val="00A161"/>
                </a:solidFill>
                <a:latin typeface="Arial" pitchFamily="34" charset="0"/>
                <a:cs typeface="Arial" pitchFamily="34" charset="0"/>
              </a:endParaRPr>
            </a:p>
          </p:txBody>
        </p:sp>
      </p:grpSp>
      <p:sp>
        <p:nvSpPr>
          <p:cNvPr id="26" name="テキスト ボックス 25"/>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72</a:t>
            </a:r>
            <a:endParaRPr kumimoji="1" lang="ja-JP" altLang="en-US" sz="1300" dirty="0">
              <a:solidFill>
                <a:srgbClr val="595757"/>
              </a:solidFill>
              <a:latin typeface="Calibri" pitchFamily="34" charset="0"/>
            </a:endParaRPr>
          </a:p>
        </p:txBody>
      </p:sp>
      <p:grpSp>
        <p:nvGrpSpPr>
          <p:cNvPr id="40" name="グループ化 39"/>
          <p:cNvGrpSpPr/>
          <p:nvPr/>
        </p:nvGrpSpPr>
        <p:grpSpPr>
          <a:xfrm>
            <a:off x="4037500" y="1412776"/>
            <a:ext cx="4717914" cy="2448272"/>
            <a:chOff x="4139952" y="1412776"/>
            <a:chExt cx="4717914" cy="2448272"/>
          </a:xfrm>
        </p:grpSpPr>
        <p:pic>
          <p:nvPicPr>
            <p:cNvPr id="37" name="図 36" descr="frame02.png"/>
            <p:cNvPicPr>
              <a:picLocks noChangeAspect="1"/>
            </p:cNvPicPr>
            <p:nvPr/>
          </p:nvPicPr>
          <p:blipFill>
            <a:blip r:embed="rId6" cstate="print"/>
            <a:stretch>
              <a:fillRect/>
            </a:stretch>
          </p:blipFill>
          <p:spPr>
            <a:xfrm>
              <a:off x="4139952" y="1412776"/>
              <a:ext cx="4717914" cy="2448272"/>
            </a:xfrm>
            <a:prstGeom prst="rect">
              <a:avLst/>
            </a:prstGeom>
          </p:spPr>
        </p:pic>
        <p:pic>
          <p:nvPicPr>
            <p:cNvPr id="12" name="Picture 46"/>
            <p:cNvPicPr>
              <a:picLocks noChangeAspect="1" noChangeArrowheads="1"/>
            </p:cNvPicPr>
            <p:nvPr/>
          </p:nvPicPr>
          <p:blipFill>
            <a:blip r:embed="rId7" cstate="print"/>
            <a:srcRect/>
            <a:stretch>
              <a:fillRect/>
            </a:stretch>
          </p:blipFill>
          <p:spPr bwMode="auto">
            <a:xfrm>
              <a:off x="7020272" y="2204135"/>
              <a:ext cx="1758950" cy="1590675"/>
            </a:xfrm>
            <a:prstGeom prst="rect">
              <a:avLst/>
            </a:prstGeom>
            <a:noFill/>
            <a:ln w="9525">
              <a:noFill/>
              <a:miter lim="800000"/>
              <a:headEnd/>
              <a:tailEnd/>
            </a:ln>
          </p:spPr>
        </p:pic>
        <p:sp>
          <p:nvSpPr>
            <p:cNvPr id="15" name="Text Box 37"/>
            <p:cNvSpPr txBox="1">
              <a:spLocks noChangeArrowheads="1"/>
            </p:cNvSpPr>
            <p:nvPr/>
          </p:nvSpPr>
          <p:spPr bwMode="auto">
            <a:xfrm>
              <a:off x="4139952" y="2154922"/>
              <a:ext cx="2880320"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defRPr/>
              </a:pPr>
              <a:r>
                <a:rPr kumimoji="0" lang="en-US" altLang="ja-JP" sz="1000" b="0" dirty="0" smtClean="0">
                  <a:solidFill>
                    <a:srgbClr val="595757"/>
                  </a:solidFill>
                  <a:cs typeface="Arial" pitchFamily="34" charset="0"/>
                </a:rPr>
                <a:t>An agent can use the software to easily handle calls, and</a:t>
              </a:r>
              <a:r>
                <a:rPr kumimoji="0" lang="ja-JP" altLang="en-US" sz="1000" b="0" dirty="0" smtClean="0">
                  <a:solidFill>
                    <a:srgbClr val="595757"/>
                  </a:solidFill>
                  <a:cs typeface="Arial" pitchFamily="34" charset="0"/>
                </a:rPr>
                <a:t> </a:t>
              </a:r>
              <a:r>
                <a:rPr kumimoji="0" lang="en-US" altLang="ja-JP" sz="1000" b="0" dirty="0" smtClean="0">
                  <a:solidFill>
                    <a:srgbClr val="595757"/>
                  </a:solidFill>
                  <a:cs typeface="Arial" pitchFamily="34" charset="0"/>
                </a:rPr>
                <a:t>professionally handle</a:t>
              </a:r>
              <a:r>
                <a:rPr kumimoji="0" lang="ja-JP" altLang="en-US" sz="1000" b="0" dirty="0" smtClean="0">
                  <a:solidFill>
                    <a:srgbClr val="595757"/>
                  </a:solidFill>
                  <a:cs typeface="Arial" pitchFamily="34" charset="0"/>
                </a:rPr>
                <a:t> </a:t>
              </a:r>
              <a:r>
                <a:rPr kumimoji="0" lang="en-US" altLang="ja-JP" sz="1000" b="0" dirty="0" smtClean="0">
                  <a:solidFill>
                    <a:srgbClr val="595757"/>
                  </a:solidFill>
                  <a:cs typeface="Arial" pitchFamily="34" charset="0"/>
                </a:rPr>
                <a:t>communication between customers and colleagues.</a:t>
              </a:r>
            </a:p>
          </p:txBody>
        </p:sp>
        <p:sp>
          <p:nvSpPr>
            <p:cNvPr id="19" name="Rectangle 25"/>
            <p:cNvSpPr>
              <a:spLocks noChangeArrowheads="1"/>
            </p:cNvSpPr>
            <p:nvPr/>
          </p:nvSpPr>
          <p:spPr bwMode="auto">
            <a:xfrm>
              <a:off x="4139952" y="1789366"/>
              <a:ext cx="2150679" cy="415498"/>
            </a:xfrm>
            <a:prstGeom prst="rect">
              <a:avLst/>
            </a:prstGeom>
            <a:noFill/>
            <a:ln>
              <a:noFill/>
            </a:ln>
            <a:effectLst/>
            <a:extLst/>
          </p:spPr>
          <p:txBody>
            <a:bodyPr wrap="square">
              <a:spAutoFit/>
            </a:bodyPr>
            <a:lstStyle/>
            <a:p>
              <a:pPr marL="171450" indent="-171450" algn="l">
                <a:defRPr/>
              </a:pPr>
              <a:r>
                <a:rPr kumimoji="0" lang="en-US" altLang="ja-JP" sz="1050" b="0" dirty="0" smtClean="0">
                  <a:solidFill>
                    <a:srgbClr val="595757"/>
                  </a:solidFill>
                  <a:latin typeface="Arial" pitchFamily="34" charset="0"/>
                  <a:ea typeface="MS PGothic" pitchFamily="50" charset="-128"/>
                  <a:cs typeface="Arial" pitchFamily="34" charset="0"/>
                </a:rPr>
                <a:t>- For Operators /</a:t>
              </a:r>
              <a:r>
                <a:rPr kumimoji="0" lang="ja-JP" altLang="en-US" sz="1050" b="0" dirty="0" smtClean="0">
                  <a:solidFill>
                    <a:srgbClr val="595757"/>
                  </a:solidFill>
                  <a:latin typeface="Arial" pitchFamily="34" charset="0"/>
                  <a:ea typeface="MS PGothic" pitchFamily="50" charset="-128"/>
                  <a:cs typeface="Arial" pitchFamily="34" charset="0"/>
                </a:rPr>
                <a:t> </a:t>
              </a:r>
              <a:r>
                <a:rPr kumimoji="0" lang="en-US" altLang="ja-JP" sz="1050" b="0" dirty="0">
                  <a:solidFill>
                    <a:srgbClr val="595757"/>
                  </a:solidFill>
                  <a:latin typeface="Arial" pitchFamily="34" charset="0"/>
                  <a:ea typeface="MS PGothic" pitchFamily="50" charset="-128"/>
                  <a:cs typeface="Arial" pitchFamily="34" charset="0"/>
                </a:rPr>
                <a:t>Agents</a:t>
              </a:r>
            </a:p>
            <a:p>
              <a:pPr marL="171450" indent="-171450" algn="l">
                <a:defRPr/>
              </a:pPr>
              <a:r>
                <a:rPr kumimoji="0" lang="en-US" altLang="ja-JP" sz="1050" b="0" dirty="0" smtClean="0">
                  <a:solidFill>
                    <a:srgbClr val="595757"/>
                  </a:solidFill>
                  <a:latin typeface="Arial" pitchFamily="34" charset="0"/>
                  <a:ea typeface="MS PGothic" pitchFamily="50" charset="-128"/>
                  <a:cs typeface="Arial" pitchFamily="34" charset="0"/>
                </a:rPr>
                <a:t>- For</a:t>
              </a:r>
              <a:r>
                <a:rPr kumimoji="0" lang="ja-JP" altLang="en-US" sz="1050" b="0" dirty="0" smtClean="0">
                  <a:solidFill>
                    <a:srgbClr val="595757"/>
                  </a:solidFill>
                  <a:latin typeface="Arial" pitchFamily="34" charset="0"/>
                  <a:ea typeface="MS PGothic" pitchFamily="50" charset="-128"/>
                  <a:cs typeface="Arial" pitchFamily="34" charset="0"/>
                </a:rPr>
                <a:t> </a:t>
              </a:r>
              <a:r>
                <a:rPr kumimoji="0" lang="en-US" altLang="ja-JP" sz="1050" b="0" dirty="0" smtClean="0">
                  <a:solidFill>
                    <a:srgbClr val="595757"/>
                  </a:solidFill>
                  <a:latin typeface="Arial" pitchFamily="34" charset="0"/>
                  <a:ea typeface="MS PGothic" pitchFamily="50" charset="-128"/>
                  <a:cs typeface="Arial" pitchFamily="34" charset="0"/>
                </a:rPr>
                <a:t>Reception /</a:t>
              </a:r>
              <a:r>
                <a:rPr kumimoji="0" lang="ja-JP" altLang="en-US" sz="1050" b="0" dirty="0" smtClean="0">
                  <a:solidFill>
                    <a:srgbClr val="595757"/>
                  </a:solidFill>
                  <a:latin typeface="Arial" pitchFamily="34" charset="0"/>
                  <a:ea typeface="MS PGothic" pitchFamily="50" charset="-128"/>
                  <a:cs typeface="Arial" pitchFamily="34" charset="0"/>
                </a:rPr>
                <a:t> </a:t>
              </a:r>
              <a:r>
                <a:rPr kumimoji="0" lang="en-US" altLang="ja-JP" sz="1050" b="0" dirty="0">
                  <a:solidFill>
                    <a:srgbClr val="595757"/>
                  </a:solidFill>
                  <a:latin typeface="Arial" pitchFamily="34" charset="0"/>
                  <a:ea typeface="MS PGothic" pitchFamily="50" charset="-128"/>
                  <a:cs typeface="Arial" pitchFamily="34" charset="0"/>
                </a:rPr>
                <a:t>Secretaries</a:t>
              </a:r>
            </a:p>
          </p:txBody>
        </p:sp>
        <p:sp>
          <p:nvSpPr>
            <p:cNvPr id="29" name="Rectangle 93"/>
            <p:cNvSpPr>
              <a:spLocks noChangeArrowheads="1"/>
            </p:cNvSpPr>
            <p:nvPr/>
          </p:nvSpPr>
          <p:spPr bwMode="auto">
            <a:xfrm>
              <a:off x="4139952" y="1449983"/>
              <a:ext cx="2160240" cy="250825"/>
            </a:xfrm>
            <a:prstGeom prst="rect">
              <a:avLst/>
            </a:prstGeom>
            <a:noFill/>
            <a:ln w="9525">
              <a:noFill/>
              <a:miter lim="800000"/>
              <a:headEnd/>
              <a:tailEnd/>
            </a:ln>
          </p:spPr>
          <p:txBody>
            <a:bodyPr wrap="none" anchor="ctr"/>
            <a:lstStyle/>
            <a:p>
              <a:r>
                <a:rPr kumimoji="0" lang="en-US" altLang="ja-JP" sz="1200" b="1" dirty="0" smtClean="0">
                  <a:solidFill>
                    <a:schemeClr val="bg1"/>
                  </a:solidFill>
                  <a:latin typeface="Arial" pitchFamily="34" charset="0"/>
                  <a:cs typeface="Arial" pitchFamily="34" charset="0"/>
                </a:rPr>
                <a:t>CA</a:t>
              </a:r>
              <a:r>
                <a:rPr kumimoji="0" lang="ja-JP" altLang="en-US" sz="1200" b="1" dirty="0" smtClean="0">
                  <a:solidFill>
                    <a:schemeClr val="bg1"/>
                  </a:solidFill>
                  <a:latin typeface="Arial" pitchFamily="34" charset="0"/>
                  <a:cs typeface="Arial" pitchFamily="34" charset="0"/>
                </a:rPr>
                <a:t> </a:t>
              </a:r>
              <a:r>
                <a:rPr kumimoji="0" lang="en-US" altLang="ja-JP" sz="1200" b="1" dirty="0" smtClean="0">
                  <a:solidFill>
                    <a:schemeClr val="bg1"/>
                  </a:solidFill>
                  <a:latin typeface="Arial" pitchFamily="34" charset="0"/>
                  <a:cs typeface="Arial" pitchFamily="34" charset="0"/>
                </a:rPr>
                <a:t>Operator Console</a:t>
              </a:r>
              <a:endParaRPr kumimoji="0" lang="en-US" altLang="ja-JP" sz="1200" b="1" dirty="0">
                <a:solidFill>
                  <a:schemeClr val="bg1"/>
                </a:solidFill>
                <a:latin typeface="Arial" pitchFamily="34" charset="0"/>
                <a:cs typeface="Arial" pitchFamily="34" charset="0"/>
              </a:endParaRPr>
            </a:p>
          </p:txBody>
        </p:sp>
      </p:grpSp>
      <p:sp>
        <p:nvSpPr>
          <p:cNvPr id="25" name="Rectangle 23"/>
          <p:cNvSpPr>
            <a:spLocks noChangeArrowheads="1"/>
          </p:cNvSpPr>
          <p:nvPr/>
        </p:nvSpPr>
        <p:spPr bwMode="auto">
          <a:xfrm>
            <a:off x="416318" y="1151166"/>
            <a:ext cx="3363594" cy="261610"/>
          </a:xfrm>
          <a:prstGeom prst="rect">
            <a:avLst/>
          </a:prstGeom>
          <a:noFill/>
          <a:ln w="9525">
            <a:noFill/>
            <a:miter lim="800000"/>
            <a:headEnd/>
            <a:tailEnd/>
          </a:ln>
        </p:spPr>
        <p:txBody>
          <a:bodyPr wrap="square">
            <a:spAutoFit/>
          </a:bodyPr>
          <a:lstStyle/>
          <a:p>
            <a:r>
              <a:rPr lang="en-US" altLang="ja-JP" sz="1100" dirty="0" smtClean="0">
                <a:solidFill>
                  <a:srgbClr val="595757"/>
                </a:solidFill>
                <a:latin typeface="Arial" pitchFamily="34" charset="0"/>
                <a:cs typeface="Arial" pitchFamily="34" charset="0"/>
              </a:rPr>
              <a:t>For details, see page 48, 56, 73-92.</a:t>
            </a:r>
            <a:endParaRPr kumimoji="0" lang="en-US" altLang="ja-JP" sz="1000" b="0" dirty="0">
              <a:solidFill>
                <a:srgbClr val="595757"/>
              </a:solidFill>
              <a:latin typeface="Arial" pitchFamily="34" charset="0"/>
              <a:cs typeface="Arial" pitchFamily="34" charset="0"/>
            </a:endParaRPr>
          </a:p>
        </p:txBody>
      </p:sp>
      <p:grpSp>
        <p:nvGrpSpPr>
          <p:cNvPr id="41" name="グループ化 40"/>
          <p:cNvGrpSpPr/>
          <p:nvPr/>
        </p:nvGrpSpPr>
        <p:grpSpPr>
          <a:xfrm>
            <a:off x="4037500" y="3932327"/>
            <a:ext cx="4717914" cy="2448272"/>
            <a:chOff x="4139952" y="4005064"/>
            <a:chExt cx="4717914" cy="2448272"/>
          </a:xfrm>
        </p:grpSpPr>
        <p:pic>
          <p:nvPicPr>
            <p:cNvPr id="38" name="図 37" descr="frame02.png"/>
            <p:cNvPicPr>
              <a:picLocks noChangeAspect="1"/>
            </p:cNvPicPr>
            <p:nvPr/>
          </p:nvPicPr>
          <p:blipFill>
            <a:blip r:embed="rId6" cstate="print"/>
            <a:stretch>
              <a:fillRect/>
            </a:stretch>
          </p:blipFill>
          <p:spPr>
            <a:xfrm>
              <a:off x="4139952" y="4005064"/>
              <a:ext cx="4717914" cy="2448272"/>
            </a:xfrm>
            <a:prstGeom prst="rect">
              <a:avLst/>
            </a:prstGeom>
          </p:spPr>
        </p:pic>
        <p:pic>
          <p:nvPicPr>
            <p:cNvPr id="11" name="Picture 45"/>
            <p:cNvPicPr>
              <a:picLocks noChangeAspect="1" noChangeArrowheads="1"/>
            </p:cNvPicPr>
            <p:nvPr/>
          </p:nvPicPr>
          <p:blipFill>
            <a:blip r:embed="rId8" cstate="print"/>
            <a:srcRect/>
            <a:stretch>
              <a:fillRect/>
            </a:stretch>
          </p:blipFill>
          <p:spPr bwMode="auto">
            <a:xfrm>
              <a:off x="7016916" y="4764403"/>
              <a:ext cx="1760537" cy="1592262"/>
            </a:xfrm>
            <a:prstGeom prst="rect">
              <a:avLst/>
            </a:prstGeom>
            <a:noFill/>
            <a:ln w="9525">
              <a:noFill/>
              <a:miter lim="800000"/>
              <a:headEnd/>
              <a:tailEnd/>
            </a:ln>
          </p:spPr>
        </p:pic>
        <p:sp>
          <p:nvSpPr>
            <p:cNvPr id="16" name="Text Box 37"/>
            <p:cNvSpPr txBox="1">
              <a:spLocks noChangeArrowheads="1"/>
            </p:cNvSpPr>
            <p:nvPr/>
          </p:nvSpPr>
          <p:spPr bwMode="auto">
            <a:xfrm>
              <a:off x="4171702" y="4709592"/>
              <a:ext cx="2632546"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defRPr/>
              </a:pPr>
              <a:r>
                <a:rPr kumimoji="0" lang="en-US" altLang="ja-JP" sz="1000" b="0" dirty="0" smtClean="0">
                  <a:solidFill>
                    <a:srgbClr val="595757"/>
                  </a:solidFill>
                  <a:cs typeface="Arial" pitchFamily="34" charset="0"/>
                </a:rPr>
                <a:t>A</a:t>
              </a:r>
              <a:r>
                <a:rPr kumimoji="0" lang="ja-JP" altLang="en-US" sz="1000" b="0" dirty="0" smtClean="0">
                  <a:solidFill>
                    <a:srgbClr val="595757"/>
                  </a:solidFill>
                  <a:cs typeface="Arial" pitchFamily="34" charset="0"/>
                </a:rPr>
                <a:t> </a:t>
              </a:r>
              <a:r>
                <a:rPr kumimoji="0" lang="en-US" altLang="ja-JP" sz="1000" b="0" dirty="0" smtClean="0">
                  <a:solidFill>
                    <a:srgbClr val="595757"/>
                  </a:solidFill>
                  <a:cs typeface="Arial" pitchFamily="34" charset="0"/>
                </a:rPr>
                <a:t>team supervisor can easily monitor and manage the</a:t>
              </a:r>
              <a:r>
                <a:rPr kumimoji="0" lang="ja-JP" altLang="en-US" sz="1000" b="0" dirty="0" smtClean="0">
                  <a:solidFill>
                    <a:srgbClr val="595757"/>
                  </a:solidFill>
                  <a:cs typeface="Arial" pitchFamily="34" charset="0"/>
                </a:rPr>
                <a:t> </a:t>
              </a:r>
              <a:r>
                <a:rPr kumimoji="0" lang="en-US" altLang="ja-JP" sz="1000" b="0" dirty="0" smtClean="0">
                  <a:solidFill>
                    <a:srgbClr val="595757"/>
                  </a:solidFill>
                  <a:cs typeface="Arial" pitchFamily="34" charset="0"/>
                </a:rPr>
                <a:t>real-time telephony activities of group members and agents.</a:t>
              </a:r>
            </a:p>
          </p:txBody>
        </p:sp>
        <p:sp>
          <p:nvSpPr>
            <p:cNvPr id="20" name="Rectangle 26"/>
            <p:cNvSpPr>
              <a:spLocks noChangeArrowheads="1"/>
            </p:cNvSpPr>
            <p:nvPr/>
          </p:nvSpPr>
          <p:spPr bwMode="auto">
            <a:xfrm>
              <a:off x="4139952" y="4365104"/>
              <a:ext cx="2070100" cy="415925"/>
            </a:xfrm>
            <a:prstGeom prst="rect">
              <a:avLst/>
            </a:prstGeom>
            <a:noFill/>
            <a:ln>
              <a:noFill/>
            </a:ln>
            <a:effectLst/>
            <a:extLst/>
          </p:spPr>
          <p:txBody>
            <a:bodyPr wrap="none">
              <a:spAutoFit/>
            </a:bodyPr>
            <a:lstStyle/>
            <a:p>
              <a:pPr algn="l">
                <a:defRPr/>
              </a:pPr>
              <a:r>
                <a:rPr kumimoji="0" lang="en-US" altLang="ja-JP" sz="1050" b="0" dirty="0">
                  <a:solidFill>
                    <a:srgbClr val="595757"/>
                  </a:solidFill>
                  <a:latin typeface="Arial" pitchFamily="34" charset="0"/>
                  <a:ea typeface="MS PGothic" pitchFamily="50" charset="-128"/>
                  <a:cs typeface="Arial" pitchFamily="34" charset="0"/>
                </a:rPr>
                <a:t>- For Team / Group Productivity</a:t>
              </a:r>
              <a:br>
                <a:rPr kumimoji="0" lang="en-US" altLang="ja-JP" sz="1050" b="0" dirty="0">
                  <a:solidFill>
                    <a:srgbClr val="595757"/>
                  </a:solidFill>
                  <a:latin typeface="Arial" pitchFamily="34" charset="0"/>
                  <a:ea typeface="MS PGothic" pitchFamily="50" charset="-128"/>
                  <a:cs typeface="Arial" pitchFamily="34" charset="0"/>
                </a:rPr>
              </a:br>
              <a:r>
                <a:rPr kumimoji="0" lang="en-US" altLang="ja-JP" sz="1050" b="0" dirty="0">
                  <a:solidFill>
                    <a:srgbClr val="595757"/>
                  </a:solidFill>
                  <a:latin typeface="Arial" pitchFamily="34" charset="0"/>
                  <a:ea typeface="MS PGothic" pitchFamily="50" charset="-128"/>
                  <a:cs typeface="Arial" pitchFamily="34" charset="0"/>
                </a:rPr>
                <a:t>-</a:t>
              </a:r>
              <a:r>
                <a:rPr kumimoji="0" lang="ja-JP" altLang="en-US" sz="1050" b="0" dirty="0">
                  <a:solidFill>
                    <a:srgbClr val="595757"/>
                  </a:solidFill>
                  <a:latin typeface="Arial" pitchFamily="34" charset="0"/>
                  <a:ea typeface="MS PGothic" pitchFamily="50" charset="-128"/>
                  <a:cs typeface="Arial" pitchFamily="34" charset="0"/>
                </a:rPr>
                <a:t> </a:t>
              </a:r>
              <a:r>
                <a:rPr kumimoji="0" lang="en-US" altLang="ja-JP" sz="1050" b="0" dirty="0">
                  <a:solidFill>
                    <a:srgbClr val="595757"/>
                  </a:solidFill>
                  <a:latin typeface="Arial" pitchFamily="34" charset="0"/>
                  <a:ea typeface="MS PGothic" pitchFamily="50" charset="-128"/>
                  <a:cs typeface="Arial" pitchFamily="34" charset="0"/>
                </a:rPr>
                <a:t>For</a:t>
              </a:r>
              <a:r>
                <a:rPr kumimoji="0" lang="ja-JP" altLang="en-US" sz="1050" b="0" dirty="0">
                  <a:solidFill>
                    <a:srgbClr val="595757"/>
                  </a:solidFill>
                  <a:latin typeface="Arial" pitchFamily="34" charset="0"/>
                  <a:ea typeface="MS PGothic" pitchFamily="50" charset="-128"/>
                  <a:cs typeface="Arial" pitchFamily="34" charset="0"/>
                </a:rPr>
                <a:t> </a:t>
              </a:r>
              <a:r>
                <a:rPr kumimoji="0" lang="en-US" altLang="ja-JP" sz="1050" b="0" dirty="0">
                  <a:solidFill>
                    <a:srgbClr val="595757"/>
                  </a:solidFill>
                  <a:latin typeface="Arial" pitchFamily="34" charset="0"/>
                  <a:ea typeface="MS PGothic" pitchFamily="50" charset="-128"/>
                  <a:cs typeface="Arial" pitchFamily="34" charset="0"/>
                </a:rPr>
                <a:t>Call Centres</a:t>
              </a:r>
            </a:p>
          </p:txBody>
        </p:sp>
        <p:sp>
          <p:nvSpPr>
            <p:cNvPr id="30" name="Rectangle 93"/>
            <p:cNvSpPr>
              <a:spLocks noChangeArrowheads="1"/>
            </p:cNvSpPr>
            <p:nvPr/>
          </p:nvSpPr>
          <p:spPr bwMode="auto">
            <a:xfrm>
              <a:off x="4139952" y="4036237"/>
              <a:ext cx="2088232" cy="259004"/>
            </a:xfrm>
            <a:prstGeom prst="rect">
              <a:avLst/>
            </a:prstGeom>
            <a:noFill/>
            <a:ln w="9525">
              <a:noFill/>
              <a:miter lim="800000"/>
              <a:headEnd/>
              <a:tailEnd/>
            </a:ln>
          </p:spPr>
          <p:txBody>
            <a:bodyPr wrap="none" anchor="ctr"/>
            <a:lstStyle/>
            <a:p>
              <a:r>
                <a:rPr kumimoji="0" lang="en-US" altLang="ja-JP" sz="1200" b="1" dirty="0" smtClean="0">
                  <a:solidFill>
                    <a:schemeClr val="bg1"/>
                  </a:solidFill>
                  <a:latin typeface="Arial" pitchFamily="34" charset="0"/>
                  <a:cs typeface="Arial" pitchFamily="34" charset="0"/>
                </a:rPr>
                <a:t>CA Supervisor</a:t>
              </a:r>
            </a:p>
          </p:txBody>
        </p:sp>
        <p:pic>
          <p:nvPicPr>
            <p:cNvPr id="24" name="図 23" descr="re_shutterstock_66638329.png"/>
            <p:cNvPicPr>
              <a:picLocks noChangeAspect="1"/>
            </p:cNvPicPr>
            <p:nvPr/>
          </p:nvPicPr>
          <p:blipFill>
            <a:blip r:embed="rId9" cstate="print"/>
            <a:stretch>
              <a:fillRect/>
            </a:stretch>
          </p:blipFill>
          <p:spPr>
            <a:xfrm>
              <a:off x="5261636" y="5249982"/>
              <a:ext cx="1656184" cy="1104122"/>
            </a:xfrm>
            <a:prstGeom prst="rect">
              <a:avLst/>
            </a:prstGeom>
          </p:spPr>
        </p:pic>
      </p:grpSp>
      <p:sp>
        <p:nvSpPr>
          <p:cNvPr id="31" name="テキスト ボックス 30"/>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
        <p:nvSpPr>
          <p:cNvPr id="32" name="テキスト ボックス 31"/>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pic>
        <p:nvPicPr>
          <p:cNvPr id="34" name="図 33" descr="re_shutterstock_28908871.jpg"/>
          <p:cNvPicPr>
            <a:picLocks noChangeAspect="1"/>
          </p:cNvPicPr>
          <p:nvPr/>
        </p:nvPicPr>
        <p:blipFill>
          <a:blip r:embed="rId10" cstate="print"/>
          <a:srcRect r="6470" b="6470"/>
          <a:stretch>
            <a:fillRect/>
          </a:stretch>
        </p:blipFill>
        <p:spPr>
          <a:xfrm>
            <a:off x="5173705" y="2675411"/>
            <a:ext cx="1665083" cy="11052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5" name="テキスト ボックス 148"/>
          <p:cNvSpPr txBox="1">
            <a:spLocks noChangeArrowheads="1"/>
          </p:cNvSpPr>
          <p:nvPr/>
        </p:nvSpPr>
        <p:spPr bwMode="auto">
          <a:xfrm>
            <a:off x="251520" y="980728"/>
            <a:ext cx="1800200" cy="307777"/>
          </a:xfrm>
          <a:prstGeom prst="rect">
            <a:avLst/>
          </a:prstGeom>
          <a:noFill/>
          <a:ln w="9525">
            <a:noFill/>
            <a:miter lim="800000"/>
            <a:headEnd/>
            <a:tailEnd/>
          </a:ln>
        </p:spPr>
        <p:txBody>
          <a:bodyPr wrap="square">
            <a:spAutoFit/>
          </a:bodyPr>
          <a:lstStyle/>
          <a:p>
            <a:pPr defTabSz="457200"/>
            <a:r>
              <a:rPr kumimoji="0" lang="en-US" altLang="ja-JP" sz="1400" b="1" dirty="0" smtClean="0">
                <a:solidFill>
                  <a:srgbClr val="595757"/>
                </a:solidFill>
                <a:latin typeface="Arial"/>
                <a:cs typeface="Arial"/>
              </a:rPr>
              <a:t>Presence</a:t>
            </a:r>
            <a:endParaRPr kumimoji="0" lang="en-US" altLang="ja-JP" sz="1400" b="1" dirty="0">
              <a:solidFill>
                <a:srgbClr val="595757"/>
              </a:solidFill>
              <a:latin typeface="Arial"/>
              <a:cs typeface="Arial"/>
            </a:endParaRPr>
          </a:p>
        </p:txBody>
      </p:sp>
      <p:sp>
        <p:nvSpPr>
          <p:cNvPr id="6" name="テキスト ボックス 5"/>
          <p:cNvSpPr txBox="1"/>
          <p:nvPr/>
        </p:nvSpPr>
        <p:spPr>
          <a:xfrm>
            <a:off x="251520" y="1198493"/>
            <a:ext cx="8640960" cy="646331"/>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Users can save time and enjoy smoother communication by checking</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the status of co-workers on a PC screen right at their desk. Users can also choose the most suitable communication method to make calls, send e-mails, or chat with others, depending on the situation. </a:t>
            </a:r>
            <a:endParaRPr lang="en-US" altLang="ja-JP" sz="1200" dirty="0">
              <a:solidFill>
                <a:srgbClr val="595757"/>
              </a:solidFill>
              <a:latin typeface="Arial" pitchFamily="34" charset="0"/>
              <a:cs typeface="Arial" pitchFamily="34" charset="0"/>
            </a:endParaRPr>
          </a:p>
        </p:txBody>
      </p:sp>
      <p:pic>
        <p:nvPicPr>
          <p:cNvPr id="54" name="Picture 2"/>
          <p:cNvPicPr>
            <a:picLocks noChangeAspect="1" noChangeArrowheads="1"/>
          </p:cNvPicPr>
          <p:nvPr/>
        </p:nvPicPr>
        <p:blipFill>
          <a:blip r:embed="rId2" cstate="print"/>
          <a:srcRect/>
          <a:stretch>
            <a:fillRect/>
          </a:stretch>
        </p:blipFill>
        <p:spPr bwMode="auto">
          <a:xfrm>
            <a:off x="6275388" y="3962847"/>
            <a:ext cx="2184400" cy="474662"/>
          </a:xfrm>
          <a:prstGeom prst="rect">
            <a:avLst/>
          </a:prstGeom>
          <a:noFill/>
          <a:ln w="25400" algn="ctr">
            <a:noFill/>
            <a:miter lim="800000"/>
            <a:headEnd/>
            <a:tailEnd/>
          </a:ln>
          <a:effectLst>
            <a:prstShdw prst="shdw17" dist="17961" dir="2700000">
              <a:srgbClr val="7A8E99"/>
            </a:prstShdw>
          </a:effectLst>
        </p:spPr>
      </p:pic>
      <p:pic>
        <p:nvPicPr>
          <p:cNvPr id="55" name="Picture 50" descr="C:\Documents and Settings\shinobu_nagayama\デスクトップ\UI.bmp"/>
          <p:cNvPicPr>
            <a:picLocks noChangeAspect="1" noChangeArrowheads="1"/>
          </p:cNvPicPr>
          <p:nvPr/>
        </p:nvPicPr>
        <p:blipFill>
          <a:blip r:embed="rId3" cstate="print"/>
          <a:stretch>
            <a:fillRect/>
          </a:stretch>
        </p:blipFill>
        <p:spPr bwMode="auto">
          <a:xfrm>
            <a:off x="1520825" y="3135313"/>
            <a:ext cx="1466850" cy="2016125"/>
          </a:xfrm>
          <a:prstGeom prst="rect">
            <a:avLst/>
          </a:prstGeom>
          <a:noFill/>
          <a:ln w="9525">
            <a:noFill/>
            <a:miter lim="800000"/>
            <a:headEnd/>
            <a:tailEnd/>
          </a:ln>
        </p:spPr>
      </p:pic>
      <p:cxnSp>
        <p:nvCxnSpPr>
          <p:cNvPr id="56" name="カギ線コネクタ 8"/>
          <p:cNvCxnSpPr>
            <a:stCxn id="62" idx="2"/>
          </p:cNvCxnSpPr>
          <p:nvPr/>
        </p:nvCxnSpPr>
        <p:spPr>
          <a:xfrm rot="16200000" flipH="1">
            <a:off x="2661196" y="3979863"/>
            <a:ext cx="603250" cy="2333624"/>
          </a:xfrm>
          <a:prstGeom prst="bentConnector2">
            <a:avLst/>
          </a:prstGeom>
          <a:ln>
            <a:solidFill>
              <a:srgbClr val="EA5550"/>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57" name="図 30" descr="1.png"/>
          <p:cNvPicPr>
            <a:picLocks noChangeAspect="1"/>
          </p:cNvPicPr>
          <p:nvPr/>
        </p:nvPicPr>
        <p:blipFill>
          <a:blip r:embed="rId4" cstate="print"/>
          <a:srcRect/>
          <a:stretch>
            <a:fillRect/>
          </a:stretch>
        </p:blipFill>
        <p:spPr bwMode="auto">
          <a:xfrm>
            <a:off x="468313" y="3854450"/>
            <a:ext cx="1062037" cy="987425"/>
          </a:xfrm>
          <a:prstGeom prst="rect">
            <a:avLst/>
          </a:prstGeom>
          <a:noFill/>
          <a:ln w="9525">
            <a:noFill/>
            <a:miter lim="800000"/>
            <a:headEnd/>
            <a:tailEnd/>
          </a:ln>
        </p:spPr>
      </p:pic>
      <p:pic>
        <p:nvPicPr>
          <p:cNvPr id="58" name="図 34" descr="2_1.png"/>
          <p:cNvPicPr>
            <a:picLocks noChangeAspect="1"/>
          </p:cNvPicPr>
          <p:nvPr/>
        </p:nvPicPr>
        <p:blipFill>
          <a:blip r:embed="rId5" cstate="print"/>
          <a:srcRect/>
          <a:stretch>
            <a:fillRect/>
          </a:stretch>
        </p:blipFill>
        <p:spPr bwMode="auto">
          <a:xfrm>
            <a:off x="1104900" y="4037013"/>
            <a:ext cx="190500" cy="436562"/>
          </a:xfrm>
          <a:prstGeom prst="rect">
            <a:avLst/>
          </a:prstGeom>
          <a:noFill/>
          <a:ln w="9525">
            <a:noFill/>
            <a:miter lim="800000"/>
            <a:headEnd/>
            <a:tailEnd/>
          </a:ln>
        </p:spPr>
      </p:pic>
      <p:cxnSp>
        <p:nvCxnSpPr>
          <p:cNvPr id="59" name="直線矢印コネクタ 58"/>
          <p:cNvCxnSpPr/>
          <p:nvPr/>
        </p:nvCxnSpPr>
        <p:spPr>
          <a:xfrm flipH="1">
            <a:off x="1290585" y="3524818"/>
            <a:ext cx="290363" cy="643384"/>
          </a:xfrm>
          <a:prstGeom prst="straightConnector1">
            <a:avLst/>
          </a:prstGeom>
          <a:ln w="19050">
            <a:solidFill>
              <a:srgbClr val="FF6600"/>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flipV="1">
            <a:off x="1294557" y="4393679"/>
            <a:ext cx="216023" cy="432048"/>
          </a:xfrm>
          <a:prstGeom prst="straightConnector1">
            <a:avLst/>
          </a:prstGeom>
          <a:ln w="19050">
            <a:solidFill>
              <a:srgbClr val="FF6600"/>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sp>
        <p:nvSpPr>
          <p:cNvPr id="61" name="角丸四角形 35"/>
          <p:cNvSpPr>
            <a:spLocks noChangeArrowheads="1"/>
          </p:cNvSpPr>
          <p:nvPr/>
        </p:nvSpPr>
        <p:spPr bwMode="auto">
          <a:xfrm>
            <a:off x="1560513" y="3670300"/>
            <a:ext cx="61912" cy="1173163"/>
          </a:xfrm>
          <a:prstGeom prst="roundRect">
            <a:avLst>
              <a:gd name="adj" fmla="val 16667"/>
            </a:avLst>
          </a:prstGeom>
          <a:solidFill>
            <a:srgbClr val="00A4DE">
              <a:alpha val="27058"/>
            </a:srgbClr>
          </a:solidFill>
          <a:ln w="12700" cap="rnd">
            <a:solidFill>
              <a:srgbClr val="00A4DE"/>
            </a:solidFill>
            <a:round/>
            <a:headEnd type="none" w="sm" len="sm"/>
            <a:tailEnd/>
          </a:ln>
        </p:spPr>
        <p:txBody>
          <a:bodyPr anchor="ctr"/>
          <a:lstStyle/>
          <a:p>
            <a:endParaRPr lang="ja-JP" altLang="ja-JP" sz="1800" b="0">
              <a:solidFill>
                <a:schemeClr val="tx1"/>
              </a:solidFill>
            </a:endParaRPr>
          </a:p>
        </p:txBody>
      </p:sp>
      <p:sp>
        <p:nvSpPr>
          <p:cNvPr id="62" name="角丸四角形 34"/>
          <p:cNvSpPr>
            <a:spLocks noChangeArrowheads="1"/>
          </p:cNvSpPr>
          <p:nvPr/>
        </p:nvSpPr>
        <p:spPr bwMode="auto">
          <a:xfrm>
            <a:off x="1756321" y="3671888"/>
            <a:ext cx="79375" cy="1173162"/>
          </a:xfrm>
          <a:prstGeom prst="roundRect">
            <a:avLst>
              <a:gd name="adj" fmla="val 16667"/>
            </a:avLst>
          </a:prstGeom>
          <a:solidFill>
            <a:srgbClr val="EA5550">
              <a:alpha val="27000"/>
            </a:srgbClr>
          </a:solidFill>
          <a:ln w="12700" cap="rnd">
            <a:solidFill>
              <a:srgbClr val="EA5550"/>
            </a:solidFill>
            <a:round/>
            <a:headEnd type="none" w="sm" len="sm"/>
            <a:tailEnd/>
          </a:ln>
        </p:spPr>
        <p:txBody>
          <a:bodyPr anchor="ctr"/>
          <a:lstStyle/>
          <a:p>
            <a:endParaRPr lang="ja-JP" altLang="ja-JP" sz="1800" b="0">
              <a:solidFill>
                <a:schemeClr val="tx1"/>
              </a:solidFill>
            </a:endParaRPr>
          </a:p>
        </p:txBody>
      </p:sp>
      <p:sp>
        <p:nvSpPr>
          <p:cNvPr id="63" name="正方形/長方形 34"/>
          <p:cNvSpPr>
            <a:spLocks noChangeArrowheads="1"/>
          </p:cNvSpPr>
          <p:nvPr/>
        </p:nvSpPr>
        <p:spPr bwMode="auto">
          <a:xfrm>
            <a:off x="1104900" y="4179888"/>
            <a:ext cx="185738" cy="211137"/>
          </a:xfrm>
          <a:prstGeom prst="rect">
            <a:avLst/>
          </a:prstGeom>
          <a:noFill/>
          <a:ln w="19050" cap="rnd">
            <a:solidFill>
              <a:srgbClr val="FF6600"/>
            </a:solidFill>
            <a:round/>
            <a:headEnd type="none" w="sm" len="sm"/>
            <a:tailEnd/>
          </a:ln>
        </p:spPr>
        <p:txBody>
          <a:bodyPr anchor="ctr"/>
          <a:lstStyle/>
          <a:p>
            <a:endParaRPr lang="ja-JP" altLang="ja-JP" sz="1800" b="0">
              <a:solidFill>
                <a:schemeClr val="tx1"/>
              </a:solidFill>
            </a:endParaRPr>
          </a:p>
        </p:txBody>
      </p:sp>
      <p:cxnSp>
        <p:nvCxnSpPr>
          <p:cNvPr id="64" name="カギ線コネクタ 8"/>
          <p:cNvCxnSpPr>
            <a:stCxn id="61" idx="0"/>
          </p:cNvCxnSpPr>
          <p:nvPr/>
        </p:nvCxnSpPr>
        <p:spPr>
          <a:xfrm rot="5400000" flipH="1" flipV="1">
            <a:off x="1988977" y="2239404"/>
            <a:ext cx="1033388" cy="1828405"/>
          </a:xfrm>
          <a:prstGeom prst="bentConnector2">
            <a:avLst/>
          </a:prstGeom>
          <a:ln>
            <a:solidFill>
              <a:srgbClr val="00A4DE"/>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2" name="グループ化 64"/>
          <p:cNvGrpSpPr/>
          <p:nvPr/>
        </p:nvGrpSpPr>
        <p:grpSpPr>
          <a:xfrm>
            <a:off x="6588224" y="2852936"/>
            <a:ext cx="2160240" cy="955922"/>
            <a:chOff x="6588224" y="2996952"/>
            <a:chExt cx="2160240" cy="955922"/>
          </a:xfrm>
        </p:grpSpPr>
        <p:sp>
          <p:nvSpPr>
            <p:cNvPr id="66" name="円形吹き出し 19"/>
            <p:cNvSpPr>
              <a:spLocks noChangeArrowheads="1"/>
            </p:cNvSpPr>
            <p:nvPr/>
          </p:nvSpPr>
          <p:spPr bwMode="auto">
            <a:xfrm>
              <a:off x="6588224" y="2996952"/>
              <a:ext cx="2160240" cy="955922"/>
            </a:xfrm>
            <a:prstGeom prst="wedgeEllipseCallout">
              <a:avLst>
                <a:gd name="adj1" fmla="val -6319"/>
                <a:gd name="adj2" fmla="val 85680"/>
              </a:avLst>
            </a:prstGeom>
            <a:solidFill>
              <a:schemeClr val="bg1"/>
            </a:solidFill>
            <a:ln w="12700" algn="ctr">
              <a:solidFill>
                <a:srgbClr val="003065"/>
              </a:solidFill>
              <a:prstDash val="sysDot"/>
              <a:round/>
              <a:headEnd/>
              <a:tailEnd/>
            </a:ln>
          </p:spPr>
          <p:txBody>
            <a:bodyPr anchor="ctr"/>
            <a:lstStyle/>
            <a:p>
              <a:pPr algn="ctr"/>
              <a:endParaRPr lang="ja-JP" altLang="en-US" sz="1000" dirty="0">
                <a:solidFill>
                  <a:schemeClr val="bg1"/>
                </a:solidFill>
              </a:endParaRPr>
            </a:p>
          </p:txBody>
        </p:sp>
        <p:sp>
          <p:nvSpPr>
            <p:cNvPr id="67" name="正方形/長方形 13"/>
            <p:cNvSpPr>
              <a:spLocks noChangeArrowheads="1"/>
            </p:cNvSpPr>
            <p:nvPr/>
          </p:nvSpPr>
          <p:spPr bwMode="auto">
            <a:xfrm>
              <a:off x="6660232" y="3140968"/>
              <a:ext cx="2016125" cy="553998"/>
            </a:xfrm>
            <a:prstGeom prst="rect">
              <a:avLst/>
            </a:prstGeom>
            <a:noFill/>
            <a:ln w="9525">
              <a:noFill/>
              <a:miter lim="800000"/>
              <a:headEnd/>
              <a:tailEnd/>
            </a:ln>
          </p:spPr>
          <p:txBody>
            <a:bodyPr>
              <a:spAutoFit/>
            </a:bodyPr>
            <a:lstStyle/>
            <a:p>
              <a:pPr algn="ctr"/>
              <a:r>
                <a:rPr lang="en-US" altLang="ja-JP" sz="1000" b="0" dirty="0">
                  <a:solidFill>
                    <a:srgbClr val="003065"/>
                  </a:solidFill>
                  <a:latin typeface="Arial" pitchFamily="34" charset="0"/>
                  <a:cs typeface="Arial" pitchFamily="34" charset="0"/>
                </a:rPr>
                <a:t>I'm in a meeting </a:t>
              </a:r>
              <a:br>
                <a:rPr lang="en-US" altLang="ja-JP" sz="1000" b="0" dirty="0">
                  <a:solidFill>
                    <a:srgbClr val="003065"/>
                  </a:solidFill>
                  <a:latin typeface="Arial" pitchFamily="34" charset="0"/>
                  <a:cs typeface="Arial" pitchFamily="34" charset="0"/>
                </a:rPr>
              </a:br>
              <a:r>
                <a:rPr lang="en-US" altLang="ja-JP" sz="1000" b="0" dirty="0">
                  <a:solidFill>
                    <a:srgbClr val="003065"/>
                  </a:solidFill>
                  <a:latin typeface="Arial" pitchFamily="34" charset="0"/>
                  <a:cs typeface="Arial" pitchFamily="34" charset="0"/>
                </a:rPr>
                <a:t>so please leave a</a:t>
              </a:r>
              <a:r>
                <a:rPr lang="ja-JP" altLang="en-US" sz="1000" b="0" dirty="0">
                  <a:solidFill>
                    <a:srgbClr val="003065"/>
                  </a:solidFill>
                  <a:latin typeface="Arial" pitchFamily="34" charset="0"/>
                  <a:cs typeface="Arial" pitchFamily="34" charset="0"/>
                </a:rPr>
                <a:t> </a:t>
              </a:r>
              <a:r>
                <a:rPr lang="en-US" altLang="ja-JP" sz="1000" b="0" dirty="0">
                  <a:solidFill>
                    <a:srgbClr val="003065"/>
                  </a:solidFill>
                  <a:latin typeface="Arial" pitchFamily="34" charset="0"/>
                  <a:cs typeface="Arial" pitchFamily="34" charset="0"/>
                </a:rPr>
                <a:t>message. </a:t>
              </a:r>
              <a:br>
                <a:rPr lang="en-US" altLang="ja-JP" sz="1000" b="0" dirty="0">
                  <a:solidFill>
                    <a:srgbClr val="003065"/>
                  </a:solidFill>
                  <a:latin typeface="Arial" pitchFamily="34" charset="0"/>
                  <a:cs typeface="Arial" pitchFamily="34" charset="0"/>
                </a:rPr>
              </a:br>
              <a:r>
                <a:rPr lang="en-US" altLang="ja-JP" sz="1000" b="0" dirty="0">
                  <a:solidFill>
                    <a:srgbClr val="003065"/>
                  </a:solidFill>
                  <a:latin typeface="Arial" pitchFamily="34" charset="0"/>
                  <a:cs typeface="Arial" pitchFamily="34" charset="0"/>
                </a:rPr>
                <a:t>I will call you back when I return.</a:t>
              </a:r>
            </a:p>
          </p:txBody>
        </p:sp>
      </p:grpSp>
      <p:sp>
        <p:nvSpPr>
          <p:cNvPr id="68" name="正方形/長方形 1"/>
          <p:cNvSpPr>
            <a:spLocks noChangeArrowheads="1"/>
          </p:cNvSpPr>
          <p:nvPr/>
        </p:nvSpPr>
        <p:spPr bwMode="auto">
          <a:xfrm>
            <a:off x="3217863" y="2161431"/>
            <a:ext cx="2182812" cy="917575"/>
          </a:xfrm>
          <a:prstGeom prst="rect">
            <a:avLst/>
          </a:prstGeom>
          <a:solidFill>
            <a:schemeClr val="bg1"/>
          </a:solidFill>
          <a:ln w="12700" cap="rnd">
            <a:solidFill>
              <a:srgbClr val="00A4DE"/>
            </a:solidFill>
            <a:round/>
            <a:headEnd type="none" w="sm" len="sm"/>
            <a:tailEnd/>
          </a:ln>
        </p:spPr>
        <p:txBody>
          <a:bodyPr anchor="ctr"/>
          <a:lstStyle/>
          <a:p>
            <a:endParaRPr lang="ja-JP" altLang="ja-JP" sz="1800" b="0">
              <a:solidFill>
                <a:schemeClr val="tx1"/>
              </a:solidFill>
            </a:endParaRPr>
          </a:p>
        </p:txBody>
      </p:sp>
      <p:sp>
        <p:nvSpPr>
          <p:cNvPr id="69" name="テキスト ボックス 96"/>
          <p:cNvSpPr txBox="1">
            <a:spLocks noChangeArrowheads="1"/>
          </p:cNvSpPr>
          <p:nvPr/>
        </p:nvSpPr>
        <p:spPr bwMode="auto">
          <a:xfrm>
            <a:off x="3529013" y="2340819"/>
            <a:ext cx="1419225"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Idle</a:t>
            </a:r>
          </a:p>
        </p:txBody>
      </p:sp>
      <p:sp>
        <p:nvSpPr>
          <p:cNvPr id="70" name="テキスト ボックス 97"/>
          <p:cNvSpPr txBox="1">
            <a:spLocks noChangeArrowheads="1"/>
          </p:cNvSpPr>
          <p:nvPr/>
        </p:nvSpPr>
        <p:spPr bwMode="auto">
          <a:xfrm>
            <a:off x="3529013" y="2558306"/>
            <a:ext cx="1419225"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Ringing</a:t>
            </a:r>
          </a:p>
        </p:txBody>
      </p:sp>
      <p:sp>
        <p:nvSpPr>
          <p:cNvPr id="71" name="テキスト ボックス 98"/>
          <p:cNvSpPr txBox="1">
            <a:spLocks noChangeArrowheads="1"/>
          </p:cNvSpPr>
          <p:nvPr/>
        </p:nvSpPr>
        <p:spPr bwMode="auto">
          <a:xfrm>
            <a:off x="3532188" y="2774206"/>
            <a:ext cx="1419225"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On the phone</a:t>
            </a:r>
          </a:p>
        </p:txBody>
      </p:sp>
      <p:pic>
        <p:nvPicPr>
          <p:cNvPr id="72" name="図 5" descr="tenmetsu_1.eps"/>
          <p:cNvPicPr>
            <a:picLocks noChangeAspect="1"/>
          </p:cNvPicPr>
          <p:nvPr/>
        </p:nvPicPr>
        <p:blipFill>
          <a:blip r:embed="rId6" cstate="print"/>
          <a:srcRect/>
          <a:stretch>
            <a:fillRect/>
          </a:stretch>
        </p:blipFill>
        <p:spPr bwMode="auto">
          <a:xfrm>
            <a:off x="3284538" y="2382094"/>
            <a:ext cx="160337" cy="198437"/>
          </a:xfrm>
          <a:prstGeom prst="rect">
            <a:avLst/>
          </a:prstGeom>
          <a:noFill/>
          <a:ln w="9525">
            <a:noFill/>
            <a:miter lim="800000"/>
            <a:headEnd/>
            <a:tailEnd/>
          </a:ln>
        </p:spPr>
      </p:pic>
      <p:pic>
        <p:nvPicPr>
          <p:cNvPr id="73" name="図 7" descr="tenmetsu_6.eps"/>
          <p:cNvPicPr>
            <a:picLocks noChangeAspect="1"/>
          </p:cNvPicPr>
          <p:nvPr/>
        </p:nvPicPr>
        <p:blipFill>
          <a:blip r:embed="rId7" cstate="print"/>
          <a:srcRect/>
          <a:stretch>
            <a:fillRect/>
          </a:stretch>
        </p:blipFill>
        <p:spPr bwMode="auto">
          <a:xfrm>
            <a:off x="3265488" y="2594819"/>
            <a:ext cx="190500" cy="190500"/>
          </a:xfrm>
          <a:prstGeom prst="rect">
            <a:avLst/>
          </a:prstGeom>
          <a:noFill/>
          <a:ln w="9525">
            <a:noFill/>
            <a:miter lim="800000"/>
            <a:headEnd/>
            <a:tailEnd/>
          </a:ln>
        </p:spPr>
      </p:pic>
      <p:pic>
        <p:nvPicPr>
          <p:cNvPr id="74" name="図 8" descr="tenmetsu_5.eps"/>
          <p:cNvPicPr>
            <a:picLocks noChangeAspect="1"/>
          </p:cNvPicPr>
          <p:nvPr/>
        </p:nvPicPr>
        <p:blipFill>
          <a:blip r:embed="rId8" cstate="print"/>
          <a:srcRect/>
          <a:stretch>
            <a:fillRect/>
          </a:stretch>
        </p:blipFill>
        <p:spPr bwMode="auto">
          <a:xfrm>
            <a:off x="3284538" y="2810719"/>
            <a:ext cx="157162" cy="196850"/>
          </a:xfrm>
          <a:prstGeom prst="rect">
            <a:avLst/>
          </a:prstGeom>
          <a:noFill/>
          <a:ln w="9525">
            <a:noFill/>
            <a:miter lim="800000"/>
            <a:headEnd/>
            <a:tailEnd/>
          </a:ln>
        </p:spPr>
      </p:pic>
      <p:sp>
        <p:nvSpPr>
          <p:cNvPr id="75" name="正方形/長方形 12"/>
          <p:cNvSpPr>
            <a:spLocks noChangeArrowheads="1"/>
          </p:cNvSpPr>
          <p:nvPr/>
        </p:nvSpPr>
        <p:spPr bwMode="auto">
          <a:xfrm>
            <a:off x="3216275" y="2132856"/>
            <a:ext cx="1433406" cy="276999"/>
          </a:xfrm>
          <a:prstGeom prst="rect">
            <a:avLst/>
          </a:prstGeom>
          <a:noFill/>
          <a:ln w="9525">
            <a:noFill/>
            <a:miter lim="800000"/>
            <a:headEnd/>
            <a:tailEnd/>
          </a:ln>
        </p:spPr>
        <p:txBody>
          <a:bodyPr wrap="none">
            <a:spAutoFit/>
          </a:bodyPr>
          <a:lstStyle/>
          <a:p>
            <a:pPr algn="l"/>
            <a:r>
              <a:rPr lang="en-US" altLang="ja-JP" sz="1200" b="1" dirty="0">
                <a:solidFill>
                  <a:srgbClr val="3399FF"/>
                </a:solidFill>
                <a:latin typeface="Arial" pitchFamily="34" charset="0"/>
                <a:cs typeface="Arial" pitchFamily="34" charset="0"/>
              </a:rPr>
              <a:t>Extension Status</a:t>
            </a:r>
          </a:p>
        </p:txBody>
      </p:sp>
      <p:cxnSp>
        <p:nvCxnSpPr>
          <p:cNvPr id="76" name="カギ線コネクタ 8"/>
          <p:cNvCxnSpPr/>
          <p:nvPr/>
        </p:nvCxnSpPr>
        <p:spPr>
          <a:xfrm flipV="1">
            <a:off x="1639287" y="3301784"/>
            <a:ext cx="1622280" cy="344810"/>
          </a:xfrm>
          <a:prstGeom prst="bentConnector3">
            <a:avLst>
              <a:gd name="adj1" fmla="val 681"/>
            </a:avLst>
          </a:prstGeom>
          <a:ln>
            <a:solidFill>
              <a:srgbClr val="518A33"/>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3" name="グループ化 76"/>
          <p:cNvGrpSpPr/>
          <p:nvPr/>
        </p:nvGrpSpPr>
        <p:grpSpPr>
          <a:xfrm>
            <a:off x="3217863" y="4599583"/>
            <a:ext cx="4378473" cy="1709737"/>
            <a:chOff x="3217863" y="4814888"/>
            <a:chExt cx="4378473" cy="1709737"/>
          </a:xfrm>
        </p:grpSpPr>
        <p:sp>
          <p:nvSpPr>
            <p:cNvPr id="78" name="正方形/長方形 65"/>
            <p:cNvSpPr>
              <a:spLocks noChangeArrowheads="1"/>
            </p:cNvSpPr>
            <p:nvPr/>
          </p:nvSpPr>
          <p:spPr bwMode="auto">
            <a:xfrm>
              <a:off x="3217863" y="4837113"/>
              <a:ext cx="4378473" cy="1687512"/>
            </a:xfrm>
            <a:prstGeom prst="rect">
              <a:avLst/>
            </a:prstGeom>
            <a:solidFill>
              <a:schemeClr val="bg1"/>
            </a:solidFill>
            <a:ln w="12700" cap="rnd">
              <a:solidFill>
                <a:srgbClr val="EA5550"/>
              </a:solidFill>
              <a:round/>
              <a:headEnd type="none" w="sm" len="sm"/>
              <a:tailEnd/>
            </a:ln>
          </p:spPr>
          <p:txBody>
            <a:bodyPr anchor="ctr"/>
            <a:lstStyle/>
            <a:p>
              <a:pPr>
                <a:defRPr/>
              </a:pPr>
              <a:endParaRPr lang="ja-JP" altLang="ja-JP" sz="1800" b="0" dirty="0">
                <a:solidFill>
                  <a:schemeClr val="tx1"/>
                </a:solidFill>
              </a:endParaRPr>
            </a:p>
          </p:txBody>
        </p:sp>
        <p:sp>
          <p:nvSpPr>
            <p:cNvPr id="79" name="テキスト ボックス 77"/>
            <p:cNvSpPr txBox="1">
              <a:spLocks noChangeArrowheads="1"/>
            </p:cNvSpPr>
            <p:nvPr/>
          </p:nvSpPr>
          <p:spPr bwMode="auto">
            <a:xfrm>
              <a:off x="3529013" y="5037138"/>
              <a:ext cx="1771650"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Will Return Soon</a:t>
              </a:r>
            </a:p>
          </p:txBody>
        </p:sp>
        <p:sp>
          <p:nvSpPr>
            <p:cNvPr id="80" name="テキスト ボックス 78"/>
            <p:cNvSpPr txBox="1">
              <a:spLocks noChangeArrowheads="1"/>
            </p:cNvSpPr>
            <p:nvPr/>
          </p:nvSpPr>
          <p:spPr bwMode="auto">
            <a:xfrm>
              <a:off x="3529013" y="5776913"/>
              <a:ext cx="1419225"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Available</a:t>
              </a:r>
            </a:p>
          </p:txBody>
        </p:sp>
        <p:sp>
          <p:nvSpPr>
            <p:cNvPr id="81" name="テキスト ボックス 84"/>
            <p:cNvSpPr txBox="1">
              <a:spLocks noChangeArrowheads="1"/>
            </p:cNvSpPr>
            <p:nvPr/>
          </p:nvSpPr>
          <p:spPr bwMode="auto">
            <a:xfrm>
              <a:off x="3529013" y="6032500"/>
              <a:ext cx="1419225"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Urgent Only</a:t>
              </a:r>
            </a:p>
          </p:txBody>
        </p:sp>
        <p:pic>
          <p:nvPicPr>
            <p:cNvPr id="82" name="図 22" descr="1.eps"/>
            <p:cNvPicPr>
              <a:picLocks noChangeAspect="1"/>
            </p:cNvPicPr>
            <p:nvPr/>
          </p:nvPicPr>
          <p:blipFill>
            <a:blip r:embed="rId9" cstate="print"/>
            <a:srcRect/>
            <a:stretch>
              <a:fillRect/>
            </a:stretch>
          </p:blipFill>
          <p:spPr bwMode="auto">
            <a:xfrm>
              <a:off x="3230563" y="5062538"/>
              <a:ext cx="247650" cy="212725"/>
            </a:xfrm>
            <a:prstGeom prst="rect">
              <a:avLst/>
            </a:prstGeom>
            <a:noFill/>
            <a:ln w="9525">
              <a:noFill/>
              <a:miter lim="800000"/>
              <a:headEnd/>
              <a:tailEnd/>
            </a:ln>
          </p:spPr>
        </p:pic>
        <p:pic>
          <p:nvPicPr>
            <p:cNvPr id="83" name="図 23" descr="2.eps"/>
            <p:cNvPicPr>
              <a:picLocks noChangeAspect="1"/>
            </p:cNvPicPr>
            <p:nvPr/>
          </p:nvPicPr>
          <p:blipFill>
            <a:blip r:embed="rId10" cstate="print"/>
            <a:srcRect/>
            <a:stretch>
              <a:fillRect/>
            </a:stretch>
          </p:blipFill>
          <p:spPr bwMode="auto">
            <a:xfrm>
              <a:off x="3240088" y="5770563"/>
              <a:ext cx="234950" cy="271462"/>
            </a:xfrm>
            <a:prstGeom prst="rect">
              <a:avLst/>
            </a:prstGeom>
            <a:noFill/>
            <a:ln w="9525">
              <a:noFill/>
              <a:miter lim="800000"/>
              <a:headEnd/>
              <a:tailEnd/>
            </a:ln>
          </p:spPr>
        </p:pic>
        <p:pic>
          <p:nvPicPr>
            <p:cNvPr id="84" name="図 24" descr="3.eps"/>
            <p:cNvPicPr>
              <a:picLocks noChangeAspect="1"/>
            </p:cNvPicPr>
            <p:nvPr/>
          </p:nvPicPr>
          <p:blipFill>
            <a:blip r:embed="rId11" cstate="print"/>
            <a:srcRect/>
            <a:stretch>
              <a:fillRect/>
            </a:stretch>
          </p:blipFill>
          <p:spPr bwMode="auto">
            <a:xfrm>
              <a:off x="3240088" y="6032500"/>
              <a:ext cx="228600" cy="227013"/>
            </a:xfrm>
            <a:prstGeom prst="rect">
              <a:avLst/>
            </a:prstGeom>
            <a:noFill/>
            <a:ln w="9525">
              <a:noFill/>
              <a:miter lim="800000"/>
              <a:headEnd/>
              <a:tailEnd/>
            </a:ln>
          </p:spPr>
        </p:pic>
        <p:sp>
          <p:nvSpPr>
            <p:cNvPr id="85" name="テキスト ボックス 90"/>
            <p:cNvSpPr txBox="1">
              <a:spLocks noChangeArrowheads="1"/>
            </p:cNvSpPr>
            <p:nvPr/>
          </p:nvSpPr>
          <p:spPr bwMode="auto">
            <a:xfrm>
              <a:off x="3529013" y="6280150"/>
              <a:ext cx="1419225"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In a Meeting</a:t>
              </a:r>
            </a:p>
          </p:txBody>
        </p:sp>
        <p:pic>
          <p:nvPicPr>
            <p:cNvPr id="86" name="図 25" descr="4.eps"/>
            <p:cNvPicPr>
              <a:picLocks noChangeAspect="1"/>
            </p:cNvPicPr>
            <p:nvPr/>
          </p:nvPicPr>
          <p:blipFill>
            <a:blip r:embed="rId12" cstate="print"/>
            <a:srcRect/>
            <a:stretch>
              <a:fillRect/>
            </a:stretch>
          </p:blipFill>
          <p:spPr bwMode="auto">
            <a:xfrm>
              <a:off x="3262313" y="6275388"/>
              <a:ext cx="222250" cy="222250"/>
            </a:xfrm>
            <a:prstGeom prst="rect">
              <a:avLst/>
            </a:prstGeom>
            <a:noFill/>
            <a:ln w="9525">
              <a:noFill/>
              <a:miter lim="800000"/>
              <a:headEnd/>
              <a:tailEnd/>
            </a:ln>
          </p:spPr>
        </p:pic>
        <p:pic>
          <p:nvPicPr>
            <p:cNvPr id="87" name="Picture 47" descr="C:\Documents and Settings\shinobu_nagayama\デスクトップ\NotAtMyDesk .bmp"/>
            <p:cNvPicPr>
              <a:picLocks noChangeAspect="1" noChangeArrowheads="1"/>
            </p:cNvPicPr>
            <p:nvPr/>
          </p:nvPicPr>
          <p:blipFill>
            <a:blip r:embed="rId13" cstate="print"/>
            <a:srcRect/>
            <a:stretch>
              <a:fillRect/>
            </a:stretch>
          </p:blipFill>
          <p:spPr bwMode="auto">
            <a:xfrm>
              <a:off x="3276600" y="5310188"/>
              <a:ext cx="179388" cy="188912"/>
            </a:xfrm>
            <a:prstGeom prst="rect">
              <a:avLst/>
            </a:prstGeom>
            <a:noFill/>
            <a:ln w="9525">
              <a:noFill/>
              <a:miter lim="800000"/>
              <a:headEnd/>
              <a:tailEnd/>
            </a:ln>
          </p:spPr>
        </p:pic>
        <p:sp>
          <p:nvSpPr>
            <p:cNvPr id="88" name="テキスト ボックス 56"/>
            <p:cNvSpPr txBox="1">
              <a:spLocks noChangeArrowheads="1"/>
            </p:cNvSpPr>
            <p:nvPr/>
          </p:nvSpPr>
          <p:spPr bwMode="auto">
            <a:xfrm>
              <a:off x="3529013" y="5267325"/>
              <a:ext cx="1771650"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Not At My Desk</a:t>
              </a:r>
            </a:p>
          </p:txBody>
        </p:sp>
        <p:pic>
          <p:nvPicPr>
            <p:cNvPr id="89" name="Picture 48" descr="C:\Documents and Settings\shinobu_nagayama\デスクトップ\GoneHome.bmp"/>
            <p:cNvPicPr>
              <a:picLocks noChangeAspect="1" noChangeArrowheads="1"/>
            </p:cNvPicPr>
            <p:nvPr/>
          </p:nvPicPr>
          <p:blipFill>
            <a:blip r:embed="rId14" cstate="print"/>
            <a:srcRect/>
            <a:stretch>
              <a:fillRect/>
            </a:stretch>
          </p:blipFill>
          <p:spPr bwMode="auto">
            <a:xfrm>
              <a:off x="3240088" y="5554663"/>
              <a:ext cx="241300" cy="206375"/>
            </a:xfrm>
            <a:prstGeom prst="rect">
              <a:avLst/>
            </a:prstGeom>
            <a:noFill/>
            <a:ln w="9525">
              <a:noFill/>
              <a:miter lim="800000"/>
              <a:headEnd/>
              <a:tailEnd/>
            </a:ln>
          </p:spPr>
        </p:pic>
        <p:sp>
          <p:nvSpPr>
            <p:cNvPr id="90" name="テキスト ボックス 58"/>
            <p:cNvSpPr txBox="1">
              <a:spLocks noChangeArrowheads="1"/>
            </p:cNvSpPr>
            <p:nvPr/>
          </p:nvSpPr>
          <p:spPr bwMode="auto">
            <a:xfrm>
              <a:off x="3529013" y="5514975"/>
              <a:ext cx="1771650"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Gone Home</a:t>
              </a:r>
            </a:p>
          </p:txBody>
        </p:sp>
        <p:sp>
          <p:nvSpPr>
            <p:cNvPr id="91" name="正方形/長方形 90"/>
            <p:cNvSpPr/>
            <p:nvPr/>
          </p:nvSpPr>
          <p:spPr>
            <a:xfrm>
              <a:off x="3233738" y="4814888"/>
              <a:ext cx="1396536" cy="276999"/>
            </a:xfrm>
            <a:prstGeom prst="rect">
              <a:avLst/>
            </a:prstGeom>
          </p:spPr>
          <p:txBody>
            <a:bodyPr wrap="none">
              <a:spAutoFit/>
            </a:bodyPr>
            <a:lstStyle/>
            <a:p>
              <a:pPr algn="l">
                <a:defRPr/>
              </a:pPr>
              <a:r>
                <a:rPr lang="en-US" altLang="ja-JP" sz="1200" b="1" dirty="0">
                  <a:solidFill>
                    <a:srgbClr val="EA5550"/>
                  </a:solidFill>
                  <a:latin typeface="Arial" pitchFamily="34" charset="0"/>
                  <a:ea typeface="MS PGothic" pitchFamily="50" charset="-128"/>
                  <a:cs typeface="Arial" pitchFamily="34" charset="0"/>
                </a:rPr>
                <a:t>Absent Message</a:t>
              </a:r>
            </a:p>
          </p:txBody>
        </p:sp>
        <p:sp>
          <p:nvSpPr>
            <p:cNvPr id="92" name="正方形/長方形 16"/>
            <p:cNvSpPr>
              <a:spLocks noChangeArrowheads="1"/>
            </p:cNvSpPr>
            <p:nvPr/>
          </p:nvSpPr>
          <p:spPr bwMode="auto">
            <a:xfrm>
              <a:off x="5127624" y="5148922"/>
              <a:ext cx="2396703" cy="1031051"/>
            </a:xfrm>
            <a:prstGeom prst="rect">
              <a:avLst/>
            </a:prstGeom>
            <a:noFill/>
            <a:ln w="9525">
              <a:noFill/>
              <a:miter lim="800000"/>
              <a:headEnd/>
              <a:tailEnd/>
            </a:ln>
          </p:spPr>
          <p:txBody>
            <a:bodyPr wrap="square">
              <a:spAutoFit/>
            </a:bodyPr>
            <a:lstStyle/>
            <a:p>
              <a:r>
                <a:rPr lang="en-US" altLang="ja-JP" sz="1000" b="0" dirty="0">
                  <a:solidFill>
                    <a:schemeClr val="tx1"/>
                  </a:solidFill>
                  <a:latin typeface="Arial" pitchFamily="34" charset="0"/>
                  <a:cs typeface="Arial" pitchFamily="34" charset="0"/>
                </a:rPr>
                <a:t>A personal greeting set in the Unified Messaging system can be specified in the settings of each presence</a:t>
              </a:r>
              <a:r>
                <a:rPr lang="ja-JP" altLang="en-US" sz="1000" b="0" dirty="0">
                  <a:solidFill>
                    <a:schemeClr val="tx1"/>
                  </a:solidFill>
                  <a:latin typeface="Arial" pitchFamily="34" charset="0"/>
                  <a:cs typeface="Arial" pitchFamily="34" charset="0"/>
                </a:rPr>
                <a:t> </a:t>
              </a:r>
              <a:r>
                <a:rPr lang="en-US" altLang="ja-JP" sz="1000" b="0" dirty="0">
                  <a:solidFill>
                    <a:schemeClr val="tx1"/>
                  </a:solidFill>
                  <a:latin typeface="Arial" pitchFamily="34" charset="0"/>
                  <a:cs typeface="Arial" pitchFamily="34" charset="0"/>
                </a:rPr>
                <a:t>status. </a:t>
              </a:r>
              <a:br>
                <a:rPr lang="en-US" altLang="ja-JP" sz="1000" b="0" dirty="0">
                  <a:solidFill>
                    <a:schemeClr val="tx1"/>
                  </a:solidFill>
                  <a:latin typeface="Arial" pitchFamily="34" charset="0"/>
                  <a:cs typeface="Arial" pitchFamily="34" charset="0"/>
                </a:rPr>
              </a:br>
              <a:r>
                <a:rPr lang="en-US" altLang="ja-JP" sz="1000" b="0" dirty="0">
                  <a:solidFill>
                    <a:schemeClr val="tx1"/>
                  </a:solidFill>
                  <a:latin typeface="Arial" pitchFamily="34" charset="0"/>
                  <a:cs typeface="Arial" pitchFamily="34" charset="0"/>
                </a:rPr>
                <a:t>Callers redirected to the</a:t>
              </a:r>
              <a:r>
                <a:rPr lang="ja-JP" altLang="en-US" sz="1000" b="0" dirty="0">
                  <a:solidFill>
                    <a:schemeClr val="tx1"/>
                  </a:solidFill>
                  <a:latin typeface="Arial" pitchFamily="34" charset="0"/>
                  <a:cs typeface="Arial" pitchFamily="34" charset="0"/>
                </a:rPr>
                <a:t> </a:t>
              </a:r>
              <a:r>
                <a:rPr lang="en-US" altLang="ja-JP" sz="1000" dirty="0" smtClean="0">
                  <a:latin typeface="Arial" pitchFamily="34" charset="0"/>
                  <a:cs typeface="Arial" pitchFamily="34" charset="0"/>
                </a:rPr>
                <a:t>user’s</a:t>
              </a:r>
              <a:endParaRPr lang="en-US" altLang="ja-JP" sz="1000" b="0" dirty="0">
                <a:solidFill>
                  <a:schemeClr val="tx1"/>
                </a:solidFill>
                <a:latin typeface="Arial" pitchFamily="34" charset="0"/>
                <a:cs typeface="Arial" pitchFamily="34" charset="0"/>
              </a:endParaRPr>
            </a:p>
            <a:p>
              <a:pPr algn="l"/>
              <a:r>
                <a:rPr lang="en-US" altLang="ja-JP" sz="1000" b="0" dirty="0">
                  <a:solidFill>
                    <a:schemeClr val="tx1"/>
                  </a:solidFill>
                  <a:latin typeface="Arial" pitchFamily="34" charset="0"/>
                  <a:cs typeface="Arial" pitchFamily="34" charset="0"/>
                </a:rPr>
                <a:t>mailbox will hear the personal greeting assigned to the current presence</a:t>
              </a:r>
              <a:r>
                <a:rPr lang="ja-JP" altLang="en-US" sz="1000" b="0" dirty="0">
                  <a:solidFill>
                    <a:schemeClr val="tx1"/>
                  </a:solidFill>
                  <a:latin typeface="Arial" pitchFamily="34" charset="0"/>
                  <a:cs typeface="Arial" pitchFamily="34" charset="0"/>
                </a:rPr>
                <a:t> </a:t>
              </a:r>
              <a:r>
                <a:rPr lang="en-US" altLang="ja-JP" sz="1000" b="0" dirty="0">
                  <a:solidFill>
                    <a:schemeClr val="tx1"/>
                  </a:solidFill>
                  <a:latin typeface="Arial" pitchFamily="34" charset="0"/>
                  <a:cs typeface="Arial" pitchFamily="34" charset="0"/>
                </a:rPr>
                <a:t>status.</a:t>
              </a:r>
              <a:endParaRPr lang="ja-JP" altLang="en-US" sz="1000" dirty="0">
                <a:solidFill>
                  <a:schemeClr val="tx1"/>
                </a:solidFill>
                <a:latin typeface="Arial" pitchFamily="34" charset="0"/>
                <a:cs typeface="Arial" pitchFamily="34" charset="0"/>
              </a:endParaRPr>
            </a:p>
          </p:txBody>
        </p:sp>
        <p:sp>
          <p:nvSpPr>
            <p:cNvPr id="93" name="二等辺三角形 92"/>
            <p:cNvSpPr/>
            <p:nvPr/>
          </p:nvSpPr>
          <p:spPr bwMode="auto">
            <a:xfrm rot="5400000">
              <a:off x="4658519" y="5582444"/>
              <a:ext cx="519112" cy="165100"/>
            </a:xfrm>
            <a:prstGeom prst="triangle">
              <a:avLst/>
            </a:prstGeom>
            <a:solidFill>
              <a:srgbClr val="F08E7E"/>
            </a:solidFill>
            <a:ln w="25400" cap="flat" cmpd="sng" algn="ctr">
              <a:noFill/>
              <a:prstDash val="solid"/>
              <a:round/>
              <a:headEnd type="none" w="med" len="med"/>
              <a:tailEnd type="none" w="med" len="med"/>
            </a:ln>
            <a:effectLst/>
          </p:spPr>
          <p:txBody>
            <a:bodyPr anchor="ctr"/>
            <a:lstStyle/>
            <a:p>
              <a:pPr>
                <a:defRPr/>
              </a:pPr>
              <a:endParaRPr lang="ja-JP" altLang="en-US" sz="1000" dirty="0">
                <a:solidFill>
                  <a:schemeClr val="bg1"/>
                </a:solidFill>
              </a:endParaRPr>
            </a:p>
          </p:txBody>
        </p:sp>
      </p:grpSp>
      <p:sp>
        <p:nvSpPr>
          <p:cNvPr id="94" name="角丸四角形 34"/>
          <p:cNvSpPr>
            <a:spLocks noChangeArrowheads="1"/>
          </p:cNvSpPr>
          <p:nvPr/>
        </p:nvSpPr>
        <p:spPr bwMode="auto">
          <a:xfrm>
            <a:off x="1622425" y="3671888"/>
            <a:ext cx="61913" cy="1173162"/>
          </a:xfrm>
          <a:prstGeom prst="roundRect">
            <a:avLst>
              <a:gd name="adj" fmla="val 16667"/>
            </a:avLst>
          </a:prstGeom>
          <a:solidFill>
            <a:srgbClr val="518A33">
              <a:alpha val="27058"/>
            </a:srgbClr>
          </a:solidFill>
          <a:ln w="12700" cap="rnd">
            <a:solidFill>
              <a:srgbClr val="518A33"/>
            </a:solidFill>
            <a:round/>
            <a:headEnd type="none" w="sm" len="sm"/>
            <a:tailEnd/>
          </a:ln>
        </p:spPr>
        <p:txBody>
          <a:bodyPr anchor="ctr"/>
          <a:lstStyle/>
          <a:p>
            <a:endParaRPr lang="ja-JP" altLang="ja-JP" sz="1800" b="0">
              <a:solidFill>
                <a:schemeClr val="tx1"/>
              </a:solidFill>
            </a:endParaRPr>
          </a:p>
        </p:txBody>
      </p:sp>
      <p:grpSp>
        <p:nvGrpSpPr>
          <p:cNvPr id="7" name="グループ化 94"/>
          <p:cNvGrpSpPr/>
          <p:nvPr/>
        </p:nvGrpSpPr>
        <p:grpSpPr>
          <a:xfrm>
            <a:off x="3203575" y="3178795"/>
            <a:ext cx="2239963" cy="1330325"/>
            <a:chOff x="3203575" y="3178795"/>
            <a:chExt cx="2239963" cy="1330325"/>
          </a:xfrm>
        </p:grpSpPr>
        <p:sp>
          <p:nvSpPr>
            <p:cNvPr id="96" name="正方形/長方形 62"/>
            <p:cNvSpPr>
              <a:spLocks noChangeArrowheads="1"/>
            </p:cNvSpPr>
            <p:nvPr/>
          </p:nvSpPr>
          <p:spPr bwMode="auto">
            <a:xfrm>
              <a:off x="3217863" y="3178795"/>
              <a:ext cx="2182812" cy="1330325"/>
            </a:xfrm>
            <a:prstGeom prst="rect">
              <a:avLst/>
            </a:prstGeom>
            <a:solidFill>
              <a:schemeClr val="bg1"/>
            </a:solidFill>
            <a:ln w="12700" cap="rnd">
              <a:solidFill>
                <a:srgbClr val="518A33"/>
              </a:solidFill>
              <a:round/>
              <a:headEnd type="none" w="sm" len="sm"/>
              <a:tailEnd/>
            </a:ln>
          </p:spPr>
          <p:txBody>
            <a:bodyPr anchor="ctr"/>
            <a:lstStyle/>
            <a:p>
              <a:endParaRPr lang="ja-JP" altLang="ja-JP" sz="1800" b="1">
                <a:solidFill>
                  <a:schemeClr val="tx1"/>
                </a:solidFill>
                <a:latin typeface="Arial" pitchFamily="34" charset="0"/>
                <a:cs typeface="Arial" pitchFamily="34" charset="0"/>
              </a:endParaRPr>
            </a:p>
          </p:txBody>
        </p:sp>
        <p:sp>
          <p:nvSpPr>
            <p:cNvPr id="97" name="テキスト ボックス 59"/>
            <p:cNvSpPr txBox="1">
              <a:spLocks noChangeArrowheads="1"/>
            </p:cNvSpPr>
            <p:nvPr/>
          </p:nvSpPr>
          <p:spPr bwMode="auto">
            <a:xfrm>
              <a:off x="3522663" y="3455020"/>
              <a:ext cx="1920875" cy="2444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The user is logged in</a:t>
              </a:r>
            </a:p>
          </p:txBody>
        </p:sp>
        <p:sp>
          <p:nvSpPr>
            <p:cNvPr id="98" name="テキスト ボックス 53"/>
            <p:cNvSpPr txBox="1">
              <a:spLocks noChangeArrowheads="1"/>
            </p:cNvSpPr>
            <p:nvPr/>
          </p:nvSpPr>
          <p:spPr bwMode="auto">
            <a:xfrm>
              <a:off x="3529013" y="3680445"/>
              <a:ext cx="1800225" cy="549275"/>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The user is logged in,</a:t>
              </a:r>
            </a:p>
            <a:p>
              <a:pPr algn="l"/>
              <a:r>
                <a:rPr lang="en-US" altLang="ja-JP" sz="1000" b="1" dirty="0">
                  <a:solidFill>
                    <a:srgbClr val="595757"/>
                  </a:solidFill>
                  <a:latin typeface="Arial" pitchFamily="34" charset="0"/>
                  <a:cs typeface="Arial" pitchFamily="34" charset="0"/>
                </a:rPr>
                <a:t>   but the auto absent  </a:t>
              </a:r>
            </a:p>
            <a:p>
              <a:pPr algn="l"/>
              <a:r>
                <a:rPr lang="en-US" altLang="ja-JP" sz="1000" b="1" dirty="0">
                  <a:solidFill>
                    <a:srgbClr val="595757"/>
                  </a:solidFill>
                  <a:latin typeface="Arial" pitchFamily="34" charset="0"/>
                  <a:cs typeface="Arial" pitchFamily="34" charset="0"/>
                </a:rPr>
                <a:t>   message has been set</a:t>
              </a:r>
            </a:p>
          </p:txBody>
        </p:sp>
        <p:sp>
          <p:nvSpPr>
            <p:cNvPr id="99" name="テキスト ボックス 61"/>
            <p:cNvSpPr txBox="1">
              <a:spLocks noChangeArrowheads="1"/>
            </p:cNvSpPr>
            <p:nvPr/>
          </p:nvSpPr>
          <p:spPr bwMode="auto">
            <a:xfrm>
              <a:off x="3535363" y="4194795"/>
              <a:ext cx="1793875" cy="246221"/>
            </a:xfrm>
            <a:prstGeom prst="rect">
              <a:avLst/>
            </a:prstGeom>
            <a:noFill/>
            <a:ln w="9525">
              <a:noFill/>
              <a:miter lim="800000"/>
              <a:headEnd/>
              <a:tailEnd/>
            </a:ln>
          </p:spPr>
          <p:txBody>
            <a:bodyPr>
              <a:spAutoFit/>
            </a:bodyPr>
            <a:lstStyle/>
            <a:p>
              <a:pPr algn="l">
                <a:buFont typeface="Wingdings" pitchFamily="2" charset="2"/>
                <a:buChar char="Ø"/>
              </a:pPr>
              <a:r>
                <a:rPr lang="en-US" altLang="ja-JP" sz="1000" b="1" dirty="0" smtClean="0">
                  <a:solidFill>
                    <a:srgbClr val="595757"/>
                  </a:solidFill>
                  <a:latin typeface="Arial" pitchFamily="34" charset="0"/>
                  <a:cs typeface="Arial" pitchFamily="34" charset="0"/>
                </a:rPr>
                <a:t> </a:t>
              </a:r>
              <a:r>
                <a:rPr lang="en-US" altLang="ja-JP" sz="1000" b="1" dirty="0">
                  <a:solidFill>
                    <a:srgbClr val="595757"/>
                  </a:solidFill>
                  <a:latin typeface="Arial" pitchFamily="34" charset="0"/>
                  <a:cs typeface="Arial" pitchFamily="34" charset="0"/>
                </a:rPr>
                <a:t>The user isn't logged in</a:t>
              </a:r>
            </a:p>
          </p:txBody>
        </p:sp>
        <p:pic>
          <p:nvPicPr>
            <p:cNvPr id="100" name="図 6" descr="tenmetsu_2.eps"/>
            <p:cNvPicPr>
              <a:picLocks noChangeAspect="1"/>
            </p:cNvPicPr>
            <p:nvPr/>
          </p:nvPicPr>
          <p:blipFill>
            <a:blip r:embed="rId15" cstate="print"/>
            <a:srcRect/>
            <a:stretch>
              <a:fillRect/>
            </a:stretch>
          </p:blipFill>
          <p:spPr bwMode="auto">
            <a:xfrm>
              <a:off x="3287713" y="3466133"/>
              <a:ext cx="228600" cy="228600"/>
            </a:xfrm>
            <a:prstGeom prst="rect">
              <a:avLst/>
            </a:prstGeom>
            <a:noFill/>
            <a:ln w="9525">
              <a:noFill/>
              <a:miter lim="800000"/>
              <a:headEnd/>
              <a:tailEnd/>
            </a:ln>
          </p:spPr>
        </p:pic>
        <p:pic>
          <p:nvPicPr>
            <p:cNvPr id="101" name="図 11" descr="tenmetsu_3.eps"/>
            <p:cNvPicPr>
              <a:picLocks noChangeAspect="1"/>
            </p:cNvPicPr>
            <p:nvPr/>
          </p:nvPicPr>
          <p:blipFill>
            <a:blip r:embed="rId16" cstate="print"/>
            <a:srcRect/>
            <a:stretch>
              <a:fillRect/>
            </a:stretch>
          </p:blipFill>
          <p:spPr bwMode="auto">
            <a:xfrm>
              <a:off x="3295650" y="4199558"/>
              <a:ext cx="231775" cy="231775"/>
            </a:xfrm>
            <a:prstGeom prst="rect">
              <a:avLst/>
            </a:prstGeom>
            <a:noFill/>
            <a:ln w="9525">
              <a:noFill/>
              <a:miter lim="800000"/>
              <a:headEnd/>
              <a:tailEnd/>
            </a:ln>
          </p:spPr>
        </p:pic>
        <p:pic>
          <p:nvPicPr>
            <p:cNvPr id="102" name="図 14" descr="tenmetsu_3_2.eps"/>
            <p:cNvPicPr>
              <a:picLocks noChangeAspect="1"/>
            </p:cNvPicPr>
            <p:nvPr/>
          </p:nvPicPr>
          <p:blipFill>
            <a:blip r:embed="rId17" cstate="print"/>
            <a:srcRect/>
            <a:stretch>
              <a:fillRect/>
            </a:stretch>
          </p:blipFill>
          <p:spPr bwMode="auto">
            <a:xfrm>
              <a:off x="3294063" y="3729658"/>
              <a:ext cx="223837" cy="225425"/>
            </a:xfrm>
            <a:prstGeom prst="rect">
              <a:avLst/>
            </a:prstGeom>
            <a:noFill/>
            <a:ln w="9525">
              <a:noFill/>
              <a:miter lim="800000"/>
              <a:headEnd/>
              <a:tailEnd/>
            </a:ln>
          </p:spPr>
        </p:pic>
        <p:sp>
          <p:nvSpPr>
            <p:cNvPr id="103" name="正方形/長方形 11"/>
            <p:cNvSpPr>
              <a:spLocks noChangeArrowheads="1"/>
            </p:cNvSpPr>
            <p:nvPr/>
          </p:nvSpPr>
          <p:spPr bwMode="auto">
            <a:xfrm>
              <a:off x="3203575" y="3178795"/>
              <a:ext cx="913135" cy="276999"/>
            </a:xfrm>
            <a:prstGeom prst="rect">
              <a:avLst/>
            </a:prstGeom>
            <a:noFill/>
            <a:ln w="9525">
              <a:noFill/>
              <a:miter lim="800000"/>
              <a:headEnd/>
              <a:tailEnd/>
            </a:ln>
          </p:spPr>
          <p:txBody>
            <a:bodyPr wrap="none">
              <a:spAutoFit/>
            </a:bodyPr>
            <a:lstStyle/>
            <a:p>
              <a:pPr algn="l"/>
              <a:r>
                <a:rPr lang="en-US" altLang="ja-JP" sz="1200" b="1" dirty="0">
                  <a:solidFill>
                    <a:srgbClr val="339933"/>
                  </a:solidFill>
                  <a:latin typeface="Arial" pitchFamily="34" charset="0"/>
                  <a:cs typeface="Arial" pitchFamily="34" charset="0"/>
                </a:rPr>
                <a:t>CA Status</a:t>
              </a:r>
            </a:p>
          </p:txBody>
        </p:sp>
      </p:grpSp>
      <p:sp>
        <p:nvSpPr>
          <p:cNvPr id="105" name="テキスト ボックス 10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73</a:t>
            </a:r>
            <a:endParaRPr kumimoji="1" lang="ja-JP" altLang="en-US" sz="1300" dirty="0">
              <a:solidFill>
                <a:srgbClr val="595757"/>
              </a:solidFill>
              <a:latin typeface="Calibri" pitchFamily="34" charset="0"/>
            </a:endParaRPr>
          </a:p>
        </p:txBody>
      </p:sp>
      <p:sp>
        <p:nvSpPr>
          <p:cNvPr id="77" name="テキスト ボックス 76"/>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5" name="テキスト ボックス 148"/>
          <p:cNvSpPr txBox="1">
            <a:spLocks noChangeArrowheads="1"/>
          </p:cNvSpPr>
          <p:nvPr/>
        </p:nvSpPr>
        <p:spPr bwMode="auto">
          <a:xfrm>
            <a:off x="251520" y="980728"/>
            <a:ext cx="5112568" cy="307777"/>
          </a:xfrm>
          <a:prstGeom prst="rect">
            <a:avLst/>
          </a:prstGeom>
          <a:noFill/>
          <a:ln w="9525">
            <a:noFill/>
            <a:miter lim="800000"/>
            <a:headEnd/>
            <a:tailEnd/>
          </a:ln>
        </p:spPr>
        <p:txBody>
          <a:bodyPr wrap="square">
            <a:spAutoFit/>
          </a:bodyPr>
          <a:lstStyle/>
          <a:p>
            <a:r>
              <a:rPr lang="en-GB" altLang="ja-JP" sz="1400" b="1" dirty="0" smtClean="0">
                <a:solidFill>
                  <a:srgbClr val="595757"/>
                </a:solidFill>
                <a:latin typeface="Arial" pitchFamily="34" charset="0"/>
                <a:cs typeface="Arial" pitchFamily="34" charset="0"/>
              </a:rPr>
              <a:t>Conference</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Feature</a:t>
            </a:r>
            <a:endParaRPr lang="en-US" altLang="ja-JP" sz="1400" b="1" dirty="0">
              <a:solidFill>
                <a:srgbClr val="595757"/>
              </a:solidFill>
              <a:latin typeface="Arial" pitchFamily="34" charset="0"/>
              <a:cs typeface="Arial" pitchFamily="34" charset="0"/>
            </a:endParaRPr>
          </a:p>
        </p:txBody>
      </p:sp>
      <p:sp>
        <p:nvSpPr>
          <p:cNvPr id="6" name="テキスト ボックス 5"/>
          <p:cNvSpPr txBox="1"/>
          <p:nvPr/>
        </p:nvSpPr>
        <p:spPr>
          <a:xfrm>
            <a:off x="251520" y="1198493"/>
            <a:ext cx="8640960" cy="646331"/>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Using the conference function, you can create ten conference groups of up to 32 people, simply by dragging and dropping members from the contact list. Conference groups can be entered with a group name of your choice.</a:t>
            </a:r>
          </a:p>
          <a:p>
            <a:r>
              <a:rPr lang="en-US" altLang="ja-JP" sz="1200" dirty="0" smtClean="0">
                <a:solidFill>
                  <a:srgbClr val="595757"/>
                </a:solidFill>
                <a:latin typeface="Arial" pitchFamily="34" charset="0"/>
                <a:cs typeface="Arial" pitchFamily="34" charset="0"/>
              </a:rPr>
              <a:t>Only three clicks are required to start a conference. </a:t>
            </a:r>
            <a:endParaRPr lang="en-US" altLang="ja-JP" sz="1200" dirty="0">
              <a:solidFill>
                <a:srgbClr val="595757"/>
              </a:solidFill>
              <a:latin typeface="Arial" pitchFamily="34" charset="0"/>
              <a:cs typeface="Arial" pitchFamily="34" charset="0"/>
            </a:endParaRPr>
          </a:p>
        </p:txBody>
      </p:sp>
      <p:pic>
        <p:nvPicPr>
          <p:cNvPr id="20" name="Picture 13" descr="C:\Documents and Settings\shinobu_nagayama\デスクトップ\qg01_1129.bmp"/>
          <p:cNvPicPr>
            <a:picLocks noChangeAspect="1" noChangeArrowheads="1"/>
          </p:cNvPicPr>
          <p:nvPr/>
        </p:nvPicPr>
        <p:blipFill>
          <a:blip r:embed="rId2" cstate="print"/>
          <a:srcRect/>
          <a:stretch>
            <a:fillRect/>
          </a:stretch>
        </p:blipFill>
        <p:spPr bwMode="auto">
          <a:xfrm>
            <a:off x="2371797" y="3524947"/>
            <a:ext cx="1531938" cy="1946275"/>
          </a:xfrm>
          <a:prstGeom prst="rect">
            <a:avLst/>
          </a:prstGeom>
          <a:noFill/>
          <a:ln w="9525">
            <a:noFill/>
            <a:miter lim="800000"/>
            <a:headEnd/>
            <a:tailEnd/>
          </a:ln>
        </p:spPr>
      </p:pic>
      <p:pic>
        <p:nvPicPr>
          <p:cNvPr id="21" name="図 10" descr="8_1.png"/>
          <p:cNvPicPr>
            <a:picLocks noChangeAspect="1"/>
          </p:cNvPicPr>
          <p:nvPr/>
        </p:nvPicPr>
        <p:blipFill>
          <a:blip r:embed="rId3" cstate="print"/>
          <a:srcRect/>
          <a:stretch>
            <a:fillRect/>
          </a:stretch>
        </p:blipFill>
        <p:spPr bwMode="auto">
          <a:xfrm>
            <a:off x="685872" y="3475735"/>
            <a:ext cx="892175" cy="2038350"/>
          </a:xfrm>
          <a:prstGeom prst="rect">
            <a:avLst/>
          </a:prstGeom>
          <a:noFill/>
          <a:ln w="9525">
            <a:noFill/>
            <a:miter lim="800000"/>
            <a:headEnd/>
            <a:tailEnd/>
          </a:ln>
        </p:spPr>
      </p:pic>
      <p:cxnSp>
        <p:nvCxnSpPr>
          <p:cNvPr id="22" name="直線矢印コネクタ 21"/>
          <p:cNvCxnSpPr/>
          <p:nvPr/>
        </p:nvCxnSpPr>
        <p:spPr>
          <a:xfrm flipV="1">
            <a:off x="1597097" y="4350447"/>
            <a:ext cx="739775" cy="422275"/>
          </a:xfrm>
          <a:prstGeom prst="straightConnector1">
            <a:avLst/>
          </a:prstGeom>
          <a:ln w="28575">
            <a:solidFill>
              <a:srgbClr val="003065"/>
            </a:solidFill>
            <a:prstDash val="sysDot"/>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79522" y="4780660"/>
            <a:ext cx="914400" cy="120650"/>
          </a:xfrm>
          <a:prstGeom prst="rect">
            <a:avLst/>
          </a:prstGeom>
          <a:noFill/>
          <a:ln w="28575" cmpd="sng">
            <a:solidFill>
              <a:srgbClr val="EA555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24" name="正方形/長方形 23"/>
          <p:cNvSpPr/>
          <p:nvPr/>
        </p:nvSpPr>
        <p:spPr>
          <a:xfrm>
            <a:off x="2352747" y="3980560"/>
            <a:ext cx="1565275" cy="450850"/>
          </a:xfrm>
          <a:prstGeom prst="rect">
            <a:avLst/>
          </a:prstGeom>
          <a:noFill/>
          <a:ln w="28575" cmpd="sng">
            <a:solidFill>
              <a:srgbClr val="EA555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25" name="正方形/長方形 24"/>
          <p:cNvSpPr/>
          <p:nvPr/>
        </p:nvSpPr>
        <p:spPr>
          <a:xfrm>
            <a:off x="4561778" y="2456606"/>
            <a:ext cx="4032448" cy="600164"/>
          </a:xfrm>
          <a:prstGeom prst="rect">
            <a:avLst/>
          </a:prstGeom>
        </p:spPr>
        <p:txBody>
          <a:bodyPr wrap="square">
            <a:spAutoFit/>
          </a:bodyPr>
          <a:lstStyle/>
          <a:p>
            <a:pPr algn="l">
              <a:defRPr/>
            </a:pPr>
            <a:r>
              <a:rPr lang="en-US" altLang="ja-JP" sz="1100" b="0" dirty="0">
                <a:solidFill>
                  <a:srgbClr val="595757"/>
                </a:solidFill>
                <a:latin typeface="Arial" pitchFamily="34" charset="0"/>
                <a:ea typeface="MS PGothic" pitchFamily="50" charset="-128"/>
                <a:cs typeface="Arial" pitchFamily="34" charset="0"/>
              </a:rPr>
              <a:t>During a conference, the originator of the conference can enable or disable the ability </a:t>
            </a:r>
            <a:r>
              <a:rPr lang="en-US" altLang="ja-JP" sz="1100" b="0" dirty="0" smtClean="0">
                <a:solidFill>
                  <a:srgbClr val="595757"/>
                </a:solidFill>
                <a:latin typeface="Arial" pitchFamily="34" charset="0"/>
                <a:ea typeface="MS PGothic" pitchFamily="50" charset="-128"/>
                <a:cs typeface="Arial" pitchFamily="34" charset="0"/>
              </a:rPr>
              <a:t>of other </a:t>
            </a:r>
            <a:r>
              <a:rPr lang="en-US" altLang="ja-JP" sz="1100" b="0" dirty="0">
                <a:solidFill>
                  <a:srgbClr val="595757"/>
                </a:solidFill>
                <a:latin typeface="Arial" pitchFamily="34" charset="0"/>
                <a:ea typeface="MS PGothic" pitchFamily="50" charset="-128"/>
                <a:cs typeface="Arial" pitchFamily="34" charset="0"/>
              </a:rPr>
              <a:t>members to speak, put them on hold, or remove them from the conference.</a:t>
            </a:r>
          </a:p>
        </p:txBody>
      </p:sp>
      <p:sp>
        <p:nvSpPr>
          <p:cNvPr id="26" name="正方形/長方形 5"/>
          <p:cNvSpPr>
            <a:spLocks noChangeArrowheads="1"/>
          </p:cNvSpPr>
          <p:nvPr/>
        </p:nvSpPr>
        <p:spPr bwMode="auto">
          <a:xfrm>
            <a:off x="323528" y="2478640"/>
            <a:ext cx="3888432" cy="600164"/>
          </a:xfrm>
          <a:prstGeom prst="rect">
            <a:avLst/>
          </a:prstGeom>
          <a:noFill/>
          <a:ln w="9525">
            <a:noFill/>
            <a:miter lim="800000"/>
            <a:headEnd/>
            <a:tailEnd/>
          </a:ln>
        </p:spPr>
        <p:txBody>
          <a:bodyPr wrap="square">
            <a:spAutoFit/>
          </a:bodyPr>
          <a:lstStyle/>
          <a:p>
            <a:pPr algn="l"/>
            <a:r>
              <a:rPr lang="en-US" altLang="ja-JP" sz="1100" b="0" dirty="0" smtClean="0">
                <a:solidFill>
                  <a:srgbClr val="595757"/>
                </a:solidFill>
                <a:latin typeface="Arial" pitchFamily="34" charset="0"/>
                <a:cs typeface="Arial" pitchFamily="34" charset="0"/>
              </a:rPr>
              <a:t>To add members to a conference, drag and drop contacts from the contact list to the conference</a:t>
            </a:r>
            <a:r>
              <a:rPr lang="ja-JP" altLang="en-US" sz="1100" b="0" dirty="0" smtClean="0">
                <a:solidFill>
                  <a:srgbClr val="595757"/>
                </a:solidFill>
                <a:latin typeface="Arial" pitchFamily="34" charset="0"/>
                <a:cs typeface="Arial" pitchFamily="34" charset="0"/>
              </a:rPr>
              <a:t> </a:t>
            </a:r>
            <a:r>
              <a:rPr lang="en-US" altLang="ja-JP" sz="1100" b="0" dirty="0" smtClean="0">
                <a:solidFill>
                  <a:srgbClr val="595757"/>
                </a:solidFill>
                <a:latin typeface="Arial" pitchFamily="34" charset="0"/>
                <a:cs typeface="Arial" pitchFamily="34" charset="0"/>
              </a:rPr>
              <a:t>setting window, or right-click a contact and select Add Member To Conference.</a:t>
            </a:r>
            <a:endParaRPr lang="ja-JP" altLang="en-US" sz="1100" b="0" dirty="0">
              <a:solidFill>
                <a:srgbClr val="595757"/>
              </a:solidFill>
              <a:latin typeface="Arial" pitchFamily="34" charset="0"/>
              <a:cs typeface="Arial" pitchFamily="34" charset="0"/>
            </a:endParaRPr>
          </a:p>
        </p:txBody>
      </p:sp>
      <p:pic>
        <p:nvPicPr>
          <p:cNvPr id="27" name="Picture 45"/>
          <p:cNvPicPr>
            <a:picLocks noChangeAspect="1" noChangeArrowheads="1"/>
          </p:cNvPicPr>
          <p:nvPr/>
        </p:nvPicPr>
        <p:blipFill>
          <a:blip r:embed="rId4" cstate="print"/>
          <a:srcRect/>
          <a:stretch>
            <a:fillRect/>
          </a:stretch>
        </p:blipFill>
        <p:spPr bwMode="auto">
          <a:xfrm>
            <a:off x="4561778" y="3392710"/>
            <a:ext cx="1952625" cy="2268538"/>
          </a:xfrm>
          <a:prstGeom prst="rect">
            <a:avLst/>
          </a:prstGeom>
          <a:noFill/>
          <a:ln w="25400" algn="ctr">
            <a:noFill/>
            <a:miter lim="800000"/>
            <a:headEnd/>
            <a:tailEnd/>
          </a:ln>
          <a:effectLst>
            <a:prstShdw prst="shdw17" dist="17961" dir="2700000">
              <a:srgbClr val="7A8E99"/>
            </a:prstShdw>
          </a:effectLst>
        </p:spPr>
      </p:pic>
      <p:pic>
        <p:nvPicPr>
          <p:cNvPr id="28" name="Picture 44"/>
          <p:cNvPicPr>
            <a:picLocks noChangeAspect="1" noChangeArrowheads="1"/>
          </p:cNvPicPr>
          <p:nvPr/>
        </p:nvPicPr>
        <p:blipFill>
          <a:blip r:embed="rId5" cstate="print"/>
          <a:srcRect/>
          <a:stretch>
            <a:fillRect/>
          </a:stretch>
        </p:blipFill>
        <p:spPr bwMode="auto">
          <a:xfrm>
            <a:off x="6525838" y="3457798"/>
            <a:ext cx="2284412" cy="1682750"/>
          </a:xfrm>
          <a:prstGeom prst="rect">
            <a:avLst/>
          </a:prstGeom>
          <a:noFill/>
          <a:ln w="25400" algn="ctr">
            <a:noFill/>
            <a:miter lim="800000"/>
            <a:headEnd/>
            <a:tailEnd/>
          </a:ln>
        </p:spPr>
      </p:pic>
      <p:sp>
        <p:nvSpPr>
          <p:cNvPr id="29" name="Text Box 41"/>
          <p:cNvSpPr txBox="1">
            <a:spLocks noChangeArrowheads="1"/>
          </p:cNvSpPr>
          <p:nvPr/>
        </p:nvSpPr>
        <p:spPr bwMode="auto">
          <a:xfrm>
            <a:off x="4489770" y="2168574"/>
            <a:ext cx="4320480" cy="276999"/>
          </a:xfrm>
          <a:prstGeom prst="rect">
            <a:avLst/>
          </a:prstGeom>
          <a:solidFill>
            <a:srgbClr val="0030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defRPr/>
            </a:pPr>
            <a:r>
              <a:rPr kumimoji="0" lang="en-US" altLang="ja-JP" sz="1200" b="1" dirty="0" smtClean="0">
                <a:solidFill>
                  <a:schemeClr val="bg1"/>
                </a:solidFill>
                <a:ea typeface="MS PGothic" pitchFamily="50" charset="-128"/>
                <a:cs typeface="Arial" pitchFamily="34" charset="0"/>
              </a:rPr>
              <a:t>Conference room window</a:t>
            </a:r>
            <a:endParaRPr kumimoji="0" lang="en-US" altLang="ja-JP" sz="1200" b="1" dirty="0">
              <a:solidFill>
                <a:schemeClr val="bg1"/>
              </a:solidFill>
              <a:ea typeface="MS PGothic" pitchFamily="50" charset="-128"/>
              <a:cs typeface="Arial" pitchFamily="34" charset="0"/>
            </a:endParaRPr>
          </a:p>
        </p:txBody>
      </p:sp>
      <p:sp>
        <p:nvSpPr>
          <p:cNvPr id="30" name="正方形/長方形 29"/>
          <p:cNvSpPr/>
          <p:nvPr/>
        </p:nvSpPr>
        <p:spPr>
          <a:xfrm>
            <a:off x="251521" y="2160796"/>
            <a:ext cx="3960440" cy="3744416"/>
          </a:xfrm>
          <a:prstGeom prst="rect">
            <a:avLst/>
          </a:prstGeom>
          <a:noFill/>
          <a:ln w="15875">
            <a:solidFill>
              <a:srgbClr val="003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489770" y="2160796"/>
            <a:ext cx="4320480" cy="3744416"/>
          </a:xfrm>
          <a:prstGeom prst="rect">
            <a:avLst/>
          </a:prstGeom>
          <a:noFill/>
          <a:ln w="15875">
            <a:solidFill>
              <a:srgbClr val="003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Text Box 41"/>
          <p:cNvSpPr txBox="1">
            <a:spLocks noChangeArrowheads="1"/>
          </p:cNvSpPr>
          <p:nvPr/>
        </p:nvSpPr>
        <p:spPr bwMode="auto">
          <a:xfrm>
            <a:off x="251520" y="2154890"/>
            <a:ext cx="3960440" cy="276999"/>
          </a:xfrm>
          <a:prstGeom prst="rect">
            <a:avLst/>
          </a:prstGeom>
          <a:solidFill>
            <a:srgbClr val="0030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defRPr/>
            </a:pPr>
            <a:r>
              <a:rPr kumimoji="0" lang="en-US" altLang="ja-JP" sz="1200" b="1" dirty="0" smtClean="0">
                <a:solidFill>
                  <a:schemeClr val="bg1"/>
                </a:solidFill>
                <a:ea typeface="MS PGothic" pitchFamily="50" charset="-128"/>
                <a:cs typeface="Arial" pitchFamily="34" charset="0"/>
              </a:rPr>
              <a:t>Editing</a:t>
            </a:r>
            <a:r>
              <a:rPr kumimoji="0" lang="ja-JP" altLang="en-US" sz="1200" b="1" dirty="0" smtClean="0">
                <a:solidFill>
                  <a:schemeClr val="bg1"/>
                </a:solidFill>
                <a:ea typeface="MS PGothic" pitchFamily="50" charset="-128"/>
                <a:cs typeface="Arial" pitchFamily="34" charset="0"/>
              </a:rPr>
              <a:t> </a:t>
            </a:r>
            <a:r>
              <a:rPr kumimoji="0" lang="en-US" altLang="ja-JP" sz="1200" b="1" dirty="0" smtClean="0">
                <a:solidFill>
                  <a:schemeClr val="bg1"/>
                </a:solidFill>
                <a:ea typeface="MS PGothic" pitchFamily="50" charset="-128"/>
                <a:cs typeface="Arial" pitchFamily="34" charset="0"/>
              </a:rPr>
              <a:t>conference</a:t>
            </a:r>
            <a:r>
              <a:rPr kumimoji="0" lang="ja-JP" altLang="en-US" sz="1200" b="1" dirty="0" smtClean="0">
                <a:solidFill>
                  <a:schemeClr val="bg1"/>
                </a:solidFill>
                <a:ea typeface="MS PGothic" pitchFamily="50" charset="-128"/>
                <a:cs typeface="Arial" pitchFamily="34" charset="0"/>
              </a:rPr>
              <a:t> </a:t>
            </a:r>
            <a:r>
              <a:rPr kumimoji="0" lang="en-US" altLang="ja-JP" sz="1200" b="1" dirty="0" smtClean="0">
                <a:solidFill>
                  <a:schemeClr val="bg1"/>
                </a:solidFill>
                <a:ea typeface="MS PGothic" pitchFamily="50" charset="-128"/>
                <a:cs typeface="Arial" pitchFamily="34" charset="0"/>
              </a:rPr>
              <a:t>group</a:t>
            </a:r>
            <a:r>
              <a:rPr kumimoji="0" lang="ja-JP" altLang="en-US" sz="1200" b="1" dirty="0" smtClean="0">
                <a:solidFill>
                  <a:schemeClr val="bg1"/>
                </a:solidFill>
                <a:ea typeface="MS PGothic" pitchFamily="50" charset="-128"/>
                <a:cs typeface="Arial" pitchFamily="34" charset="0"/>
              </a:rPr>
              <a:t> </a:t>
            </a:r>
            <a:r>
              <a:rPr kumimoji="0" lang="en-US" altLang="ja-JP" sz="1200" b="1" dirty="0" smtClean="0">
                <a:solidFill>
                  <a:schemeClr val="bg1"/>
                </a:solidFill>
                <a:ea typeface="MS PGothic" pitchFamily="50" charset="-128"/>
                <a:cs typeface="Arial" pitchFamily="34" charset="0"/>
              </a:rPr>
              <a:t>settings</a:t>
            </a:r>
            <a:endParaRPr kumimoji="0" lang="en-US" altLang="ja-JP" sz="1200" b="1" dirty="0">
              <a:solidFill>
                <a:schemeClr val="bg1"/>
              </a:solidFill>
              <a:ea typeface="MS PGothic" pitchFamily="50" charset="-128"/>
              <a:cs typeface="Arial" pitchFamily="34" charset="0"/>
            </a:endParaRPr>
          </a:p>
        </p:txBody>
      </p:sp>
      <p:sp>
        <p:nvSpPr>
          <p:cNvPr id="34" name="角丸四角形 33"/>
          <p:cNvSpPr/>
          <p:nvPr/>
        </p:nvSpPr>
        <p:spPr>
          <a:xfrm>
            <a:off x="1702172" y="4282079"/>
            <a:ext cx="467586" cy="576064"/>
          </a:xfrm>
          <a:prstGeom prst="roundRect">
            <a:avLst>
              <a:gd name="adj" fmla="val 31966"/>
            </a:avLst>
          </a:prstGeom>
          <a:solidFill>
            <a:srgbClr val="D6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3065"/>
              </a:solidFill>
            </a:endParaRPr>
          </a:p>
        </p:txBody>
      </p:sp>
      <p:sp>
        <p:nvSpPr>
          <p:cNvPr id="35" name="テキスト ボックス 34"/>
          <p:cNvSpPr txBox="1"/>
          <p:nvPr/>
        </p:nvSpPr>
        <p:spPr>
          <a:xfrm>
            <a:off x="1680663" y="4310019"/>
            <a:ext cx="504056" cy="553998"/>
          </a:xfrm>
          <a:prstGeom prst="rect">
            <a:avLst/>
          </a:prstGeom>
          <a:noFill/>
        </p:spPr>
        <p:txBody>
          <a:bodyPr wrap="square">
            <a:spAutoFit/>
          </a:bodyPr>
          <a:lstStyle/>
          <a:p>
            <a:pPr algn="ctr">
              <a:defRPr/>
            </a:pPr>
            <a:r>
              <a:rPr lang="en-US" altLang="ja-JP" sz="1000" b="1" dirty="0">
                <a:solidFill>
                  <a:srgbClr val="003065"/>
                </a:solidFill>
                <a:latin typeface="Arial" pitchFamily="34" charset="0"/>
                <a:cs typeface="Arial" pitchFamily="34" charset="0"/>
              </a:rPr>
              <a:t>Drag </a:t>
            </a:r>
            <a:endParaRPr lang="en-US" altLang="ja-JP" sz="1000" b="1" dirty="0" smtClean="0">
              <a:solidFill>
                <a:srgbClr val="003065"/>
              </a:solidFill>
              <a:latin typeface="Arial" pitchFamily="34" charset="0"/>
              <a:cs typeface="Arial" pitchFamily="34" charset="0"/>
            </a:endParaRPr>
          </a:p>
          <a:p>
            <a:pPr algn="ctr">
              <a:defRPr/>
            </a:pPr>
            <a:r>
              <a:rPr lang="en-US" altLang="ja-JP" sz="1000" b="1" dirty="0" smtClean="0">
                <a:solidFill>
                  <a:srgbClr val="003065"/>
                </a:solidFill>
                <a:latin typeface="Arial" pitchFamily="34" charset="0"/>
                <a:cs typeface="Arial" pitchFamily="34" charset="0"/>
              </a:rPr>
              <a:t>&amp; </a:t>
            </a:r>
          </a:p>
          <a:p>
            <a:pPr algn="ctr">
              <a:defRPr/>
            </a:pPr>
            <a:r>
              <a:rPr lang="en-US" altLang="ja-JP" sz="1000" b="1" dirty="0" smtClean="0">
                <a:solidFill>
                  <a:srgbClr val="003065"/>
                </a:solidFill>
                <a:latin typeface="Arial" pitchFamily="34" charset="0"/>
                <a:cs typeface="Arial" pitchFamily="34" charset="0"/>
              </a:rPr>
              <a:t>Drop</a:t>
            </a:r>
            <a:endParaRPr lang="en-US" altLang="ja-JP" sz="1000" b="1" dirty="0">
              <a:solidFill>
                <a:srgbClr val="003065"/>
              </a:solidFill>
              <a:latin typeface="Arial" pitchFamily="34" charset="0"/>
              <a:cs typeface="Arial" pitchFamily="34" charset="0"/>
            </a:endParaRPr>
          </a:p>
        </p:txBody>
      </p:sp>
      <p:sp>
        <p:nvSpPr>
          <p:cNvPr id="37" name="テキスト ボックス 3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74</a:t>
            </a:r>
            <a:endParaRPr kumimoji="1" lang="ja-JP" altLang="en-US" sz="1300" dirty="0">
              <a:solidFill>
                <a:srgbClr val="595757"/>
              </a:solidFill>
              <a:latin typeface="Calibri" pitchFamily="34" charset="0"/>
            </a:endParaRPr>
          </a:p>
        </p:txBody>
      </p:sp>
      <p:sp>
        <p:nvSpPr>
          <p:cNvPr id="36" name="テキスト ボックス 35"/>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5" name="テキスト ボックス 148"/>
          <p:cNvSpPr txBox="1">
            <a:spLocks noChangeArrowheads="1"/>
          </p:cNvSpPr>
          <p:nvPr/>
        </p:nvSpPr>
        <p:spPr bwMode="auto">
          <a:xfrm>
            <a:off x="251520" y="980728"/>
            <a:ext cx="511256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Microsoft</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Outlook</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Integration</a:t>
            </a:r>
            <a:endParaRPr lang="en-US" altLang="ja-JP" sz="1100" b="1" dirty="0">
              <a:solidFill>
                <a:srgbClr val="595757"/>
              </a:solidFill>
              <a:latin typeface="Arial" pitchFamily="34" charset="0"/>
              <a:cs typeface="Arial" pitchFamily="34" charset="0"/>
            </a:endParaRPr>
          </a:p>
        </p:txBody>
      </p:sp>
      <p:sp>
        <p:nvSpPr>
          <p:cNvPr id="6" name="テキスト ボックス 5"/>
          <p:cNvSpPr txBox="1"/>
          <p:nvPr/>
        </p:nvSpPr>
        <p:spPr>
          <a:xfrm>
            <a:off x="251520" y="1198493"/>
            <a:ext cx="8640960" cy="461665"/>
          </a:xfrm>
          <a:prstGeom prst="rect">
            <a:avLst/>
          </a:prstGeom>
          <a:noFill/>
        </p:spPr>
        <p:txBody>
          <a:bodyPr wrap="square" rtlCol="0">
            <a:spAutoFit/>
          </a:bodyPr>
          <a:lstStyle/>
          <a:p>
            <a:pPr eaLnBrk="0" hangingPunct="0"/>
            <a:r>
              <a:rPr lang="en-US" altLang="ja-JP" sz="1200" dirty="0" smtClean="0">
                <a:solidFill>
                  <a:srgbClr val="595757"/>
                </a:solidFill>
                <a:latin typeface="Arial" pitchFamily="34" charset="0"/>
                <a:cs typeface="Arial" pitchFamily="34" charset="0"/>
              </a:rPr>
              <a:t>CA can seamlessly integrate</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with Microsoft Outlook® 2003/2007/2010. During the installation of CA Client, if you select to add call functions to Outlook, a toolbar will be added to Outlook. The toolbar offers many of the call features of CA Client.</a:t>
            </a:r>
            <a:endParaRPr lang="en-US" altLang="ja-JP" sz="1200" dirty="0">
              <a:solidFill>
                <a:srgbClr val="595757"/>
              </a:solidFill>
              <a:latin typeface="Arial" pitchFamily="34" charset="0"/>
              <a:cs typeface="Arial" pitchFamily="34" charset="0"/>
            </a:endParaRPr>
          </a:p>
        </p:txBody>
      </p:sp>
      <p:pic>
        <p:nvPicPr>
          <p:cNvPr id="13" name="Picture 12" descr="C:\Documents and Settings\shinobu_nagayama\デスクトップ\om01_1804.png"/>
          <p:cNvPicPr>
            <a:picLocks noChangeAspect="1" noChangeArrowheads="1"/>
          </p:cNvPicPr>
          <p:nvPr/>
        </p:nvPicPr>
        <p:blipFill>
          <a:blip r:embed="rId2" cstate="print"/>
          <a:srcRect/>
          <a:stretch>
            <a:fillRect/>
          </a:stretch>
        </p:blipFill>
        <p:spPr bwMode="auto">
          <a:xfrm>
            <a:off x="650627" y="2562498"/>
            <a:ext cx="3489325" cy="2533650"/>
          </a:xfrm>
          <a:prstGeom prst="rect">
            <a:avLst/>
          </a:prstGeom>
          <a:noFill/>
          <a:ln w="9525">
            <a:noFill/>
            <a:miter lim="800000"/>
            <a:headEnd/>
            <a:tailEnd/>
          </a:ln>
        </p:spPr>
      </p:pic>
      <p:sp>
        <p:nvSpPr>
          <p:cNvPr id="14" name="テキスト ボックス 28"/>
          <p:cNvSpPr txBox="1">
            <a:spLocks noChangeArrowheads="1"/>
          </p:cNvSpPr>
          <p:nvPr/>
        </p:nvSpPr>
        <p:spPr bwMode="auto">
          <a:xfrm>
            <a:off x="880814" y="2060848"/>
            <a:ext cx="2878138" cy="492443"/>
          </a:xfrm>
          <a:prstGeom prst="rect">
            <a:avLst/>
          </a:prstGeom>
          <a:noFill/>
          <a:ln w="9525">
            <a:noFill/>
            <a:miter lim="800000"/>
            <a:headEnd/>
            <a:tailEnd/>
          </a:ln>
        </p:spPr>
        <p:txBody>
          <a:bodyPr>
            <a:spAutoFit/>
          </a:bodyPr>
          <a:lstStyle/>
          <a:p>
            <a:pPr algn="ctr"/>
            <a:r>
              <a:rPr lang="en-US" altLang="ja-JP" sz="1300" b="1" dirty="0">
                <a:solidFill>
                  <a:srgbClr val="003065"/>
                </a:solidFill>
                <a:latin typeface="Arial" pitchFamily="34" charset="0"/>
                <a:cs typeface="Arial" pitchFamily="34" charset="0"/>
              </a:rPr>
              <a:t>Pop-up Outlook Contact Window for Incoming Calls</a:t>
            </a:r>
          </a:p>
        </p:txBody>
      </p:sp>
      <p:sp>
        <p:nvSpPr>
          <p:cNvPr id="15" name="正方形/長方形 24"/>
          <p:cNvSpPr>
            <a:spLocks noChangeArrowheads="1"/>
          </p:cNvSpPr>
          <p:nvPr/>
        </p:nvSpPr>
        <p:spPr bwMode="auto">
          <a:xfrm>
            <a:off x="635323" y="5110436"/>
            <a:ext cx="3576637" cy="400050"/>
          </a:xfrm>
          <a:prstGeom prst="rect">
            <a:avLst/>
          </a:prstGeom>
          <a:noFill/>
          <a:ln w="9525">
            <a:noFill/>
            <a:miter lim="800000"/>
            <a:headEnd/>
            <a:tailEnd/>
          </a:ln>
        </p:spPr>
        <p:txBody>
          <a:bodyPr>
            <a:spAutoFit/>
          </a:bodyPr>
          <a:lstStyle/>
          <a:p>
            <a:r>
              <a:rPr lang="en-US" altLang="ja-JP" sz="1000" b="0" dirty="0">
                <a:solidFill>
                  <a:schemeClr val="tx1"/>
                </a:solidFill>
                <a:latin typeface="Arial" pitchFamily="34" charset="0"/>
                <a:cs typeface="Arial" pitchFamily="34" charset="0"/>
              </a:rPr>
              <a:t>When a call is incoming, the Outlook contact information of that caller will appear.</a:t>
            </a:r>
          </a:p>
        </p:txBody>
      </p:sp>
      <p:pic>
        <p:nvPicPr>
          <p:cNvPr id="16" name="Picture 52"/>
          <p:cNvPicPr>
            <a:picLocks noChangeAspect="1" noChangeArrowheads="1"/>
          </p:cNvPicPr>
          <p:nvPr/>
        </p:nvPicPr>
        <p:blipFill>
          <a:blip r:embed="rId3" cstate="print"/>
          <a:srcRect/>
          <a:stretch>
            <a:fillRect/>
          </a:stretch>
        </p:blipFill>
        <p:spPr bwMode="auto">
          <a:xfrm>
            <a:off x="4787900" y="2591073"/>
            <a:ext cx="3795713" cy="1168400"/>
          </a:xfrm>
          <a:prstGeom prst="rect">
            <a:avLst/>
          </a:prstGeom>
          <a:noFill/>
          <a:ln w="25400" algn="ctr">
            <a:noFill/>
            <a:miter lim="800000"/>
            <a:headEnd/>
            <a:tailEnd/>
          </a:ln>
          <a:effectLst>
            <a:prstShdw prst="shdw17" dist="17961" dir="2700000">
              <a:srgbClr val="7A8E99"/>
            </a:prstShdw>
          </a:effectLst>
        </p:spPr>
      </p:pic>
      <p:sp>
        <p:nvSpPr>
          <p:cNvPr id="17" name="テキスト ボックス 28"/>
          <p:cNvSpPr txBox="1">
            <a:spLocks noChangeArrowheads="1"/>
          </p:cNvSpPr>
          <p:nvPr/>
        </p:nvSpPr>
        <p:spPr bwMode="auto">
          <a:xfrm>
            <a:off x="5079826" y="2060848"/>
            <a:ext cx="2876550" cy="292388"/>
          </a:xfrm>
          <a:prstGeom prst="rect">
            <a:avLst/>
          </a:prstGeom>
          <a:noFill/>
          <a:ln w="9525">
            <a:noFill/>
            <a:miter lim="800000"/>
            <a:headEnd/>
            <a:tailEnd/>
          </a:ln>
        </p:spPr>
        <p:txBody>
          <a:bodyPr>
            <a:spAutoFit/>
          </a:bodyPr>
          <a:lstStyle/>
          <a:p>
            <a:pPr algn="ctr"/>
            <a:r>
              <a:rPr lang="en-US" altLang="ja-JP" sz="1300" b="1" dirty="0">
                <a:solidFill>
                  <a:srgbClr val="003065"/>
                </a:solidFill>
                <a:latin typeface="Arial" pitchFamily="34" charset="0"/>
                <a:cs typeface="Arial" pitchFamily="34" charset="0"/>
              </a:rPr>
              <a:t>Outlook Tool Bar</a:t>
            </a:r>
          </a:p>
        </p:txBody>
      </p:sp>
      <p:pic>
        <p:nvPicPr>
          <p:cNvPr id="18" name="Picture 54"/>
          <p:cNvPicPr>
            <a:picLocks noChangeAspect="1" noChangeArrowheads="1"/>
          </p:cNvPicPr>
          <p:nvPr/>
        </p:nvPicPr>
        <p:blipFill>
          <a:blip r:embed="rId4" cstate="print"/>
          <a:srcRect/>
          <a:stretch>
            <a:fillRect/>
          </a:stretch>
        </p:blipFill>
        <p:spPr bwMode="auto">
          <a:xfrm>
            <a:off x="5324425" y="3861048"/>
            <a:ext cx="2847975" cy="1404938"/>
          </a:xfrm>
          <a:prstGeom prst="rect">
            <a:avLst/>
          </a:prstGeom>
          <a:noFill/>
          <a:ln w="25400" algn="ctr">
            <a:noFill/>
            <a:miter lim="800000"/>
            <a:headEnd/>
            <a:tailEnd/>
          </a:ln>
        </p:spPr>
      </p:pic>
      <p:sp>
        <p:nvSpPr>
          <p:cNvPr id="20" name="テキスト ボックス 1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75</a:t>
            </a:r>
            <a:endParaRPr kumimoji="1" lang="ja-JP" altLang="en-US" sz="1300" dirty="0">
              <a:solidFill>
                <a:srgbClr val="595757"/>
              </a:solidFill>
              <a:latin typeface="Calibri" pitchFamily="34" charset="0"/>
            </a:endParaRPr>
          </a:p>
        </p:txBody>
      </p:sp>
      <p:sp>
        <p:nvSpPr>
          <p:cNvPr id="19" name="テキスト ボックス 18"/>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5" name="テキスト ボックス 148"/>
          <p:cNvSpPr txBox="1">
            <a:spLocks noChangeArrowheads="1"/>
          </p:cNvSpPr>
          <p:nvPr/>
        </p:nvSpPr>
        <p:spPr bwMode="auto">
          <a:xfrm>
            <a:off x="251520" y="980728"/>
            <a:ext cx="511256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Microsoft</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Exchange Server Integration</a:t>
            </a:r>
            <a:endParaRPr lang="en-US" altLang="ja-JP" sz="1100" b="1" dirty="0">
              <a:solidFill>
                <a:srgbClr val="595757"/>
              </a:solidFill>
              <a:latin typeface="Arial" pitchFamily="34" charset="0"/>
              <a:cs typeface="Arial" pitchFamily="34" charset="0"/>
            </a:endParaRPr>
          </a:p>
        </p:txBody>
      </p:sp>
      <p:sp>
        <p:nvSpPr>
          <p:cNvPr id="6" name="テキスト ボックス 5"/>
          <p:cNvSpPr txBox="1"/>
          <p:nvPr/>
        </p:nvSpPr>
        <p:spPr>
          <a:xfrm>
            <a:off x="251520" y="1198493"/>
            <a:ext cx="8640960" cy="830997"/>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If a</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CA server is installed on your network, you can integrate a Microsoft Exchange calendar with CA Client. When this is done, your presence will automatically change according to the content</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of your Exchange calendar</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(by referring to a</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matching table). </a:t>
            </a:r>
          </a:p>
          <a:p>
            <a:r>
              <a:rPr lang="en-US" altLang="ja-JP" sz="1200" dirty="0" smtClean="0">
                <a:solidFill>
                  <a:srgbClr val="595757"/>
                </a:solidFill>
                <a:latin typeface="Arial" pitchFamily="34" charset="0"/>
                <a:cs typeface="Arial" pitchFamily="34" charset="0"/>
              </a:rPr>
              <a:t>You can also</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set keywords in your calendar's schedule to change your presence.</a:t>
            </a:r>
            <a:endParaRPr lang="ja-JP" altLang="en-US" sz="1200" dirty="0">
              <a:solidFill>
                <a:srgbClr val="595757"/>
              </a:solidFill>
              <a:latin typeface="Arial" pitchFamily="34" charset="0"/>
              <a:cs typeface="Arial" pitchFamily="34" charset="0"/>
            </a:endParaRPr>
          </a:p>
        </p:txBody>
      </p:sp>
      <p:sp>
        <p:nvSpPr>
          <p:cNvPr id="37" name="Text Box 7"/>
          <p:cNvSpPr txBox="1">
            <a:spLocks noChangeArrowheads="1"/>
          </p:cNvSpPr>
          <p:nvPr/>
        </p:nvSpPr>
        <p:spPr bwMode="auto">
          <a:xfrm>
            <a:off x="1217613" y="5229200"/>
            <a:ext cx="1462087" cy="246221"/>
          </a:xfrm>
          <a:prstGeom prst="rect">
            <a:avLst/>
          </a:prstGeom>
          <a:noFill/>
          <a:ln w="38100" algn="ctr">
            <a:noFill/>
            <a:miter lim="800000"/>
            <a:headEnd/>
            <a:tailEnd/>
          </a:ln>
        </p:spPr>
        <p:txBody>
          <a:bodyPr>
            <a:spAutoFit/>
          </a:bodyPr>
          <a:lstStyle/>
          <a:p>
            <a:pPr algn="ctr">
              <a:spcBef>
                <a:spcPct val="50000"/>
              </a:spcBef>
            </a:pPr>
            <a:r>
              <a:rPr lang="en-US" altLang="ja-JP" sz="1000" dirty="0">
                <a:solidFill>
                  <a:srgbClr val="003065"/>
                </a:solidFill>
                <a:latin typeface="Arial" pitchFamily="34" charset="0"/>
                <a:ea typeface="HGS創英角ｺﾞｼｯｸUB" pitchFamily="50" charset="-128"/>
                <a:cs typeface="Arial" pitchFamily="34" charset="0"/>
              </a:rPr>
              <a:t>Exchange Server</a:t>
            </a:r>
          </a:p>
        </p:txBody>
      </p:sp>
      <p:pic>
        <p:nvPicPr>
          <p:cNvPr id="38" name="Picture 50" descr="CA_Pro1"/>
          <p:cNvPicPr>
            <a:picLocks noChangeAspect="1" noChangeArrowheads="1"/>
          </p:cNvPicPr>
          <p:nvPr/>
        </p:nvPicPr>
        <p:blipFill>
          <a:blip r:embed="rId2" cstate="print"/>
          <a:srcRect/>
          <a:stretch>
            <a:fillRect/>
          </a:stretch>
        </p:blipFill>
        <p:spPr bwMode="auto">
          <a:xfrm>
            <a:off x="5243513" y="2588717"/>
            <a:ext cx="360362" cy="817562"/>
          </a:xfrm>
          <a:prstGeom prst="rect">
            <a:avLst/>
          </a:prstGeom>
          <a:noFill/>
          <a:ln w="9525">
            <a:noFill/>
            <a:miter lim="800000"/>
            <a:headEnd/>
            <a:tailEnd/>
          </a:ln>
        </p:spPr>
      </p:pic>
      <p:sp>
        <p:nvSpPr>
          <p:cNvPr id="39" name="Text Box 56"/>
          <p:cNvSpPr txBox="1">
            <a:spLocks noChangeArrowheads="1"/>
          </p:cNvSpPr>
          <p:nvPr/>
        </p:nvSpPr>
        <p:spPr bwMode="auto">
          <a:xfrm>
            <a:off x="3692525" y="5229200"/>
            <a:ext cx="1339850" cy="246221"/>
          </a:xfrm>
          <a:prstGeom prst="rect">
            <a:avLst/>
          </a:prstGeom>
          <a:noFill/>
          <a:ln w="38100" algn="ctr">
            <a:noFill/>
            <a:miter lim="800000"/>
            <a:headEnd/>
            <a:tailEnd/>
          </a:ln>
        </p:spPr>
        <p:txBody>
          <a:bodyPr>
            <a:spAutoFit/>
          </a:bodyPr>
          <a:lstStyle/>
          <a:p>
            <a:pPr algn="ctr">
              <a:spcBef>
                <a:spcPct val="50000"/>
              </a:spcBef>
            </a:pPr>
            <a:r>
              <a:rPr lang="en-US" altLang="ja-JP" sz="1000" dirty="0">
                <a:solidFill>
                  <a:srgbClr val="003065"/>
                </a:solidFill>
                <a:latin typeface="Arial" pitchFamily="34" charset="0"/>
                <a:ea typeface="HGS創英角ｺﾞｼｯｸUB" pitchFamily="50" charset="-128"/>
                <a:cs typeface="Arial" pitchFamily="34" charset="0"/>
              </a:rPr>
              <a:t>CA Server</a:t>
            </a:r>
          </a:p>
        </p:txBody>
      </p:sp>
      <p:cxnSp>
        <p:nvCxnSpPr>
          <p:cNvPr id="42" name="直線矢印コネクタ 5"/>
          <p:cNvCxnSpPr>
            <a:cxnSpLocks noChangeShapeType="1"/>
          </p:cNvCxnSpPr>
          <p:nvPr/>
        </p:nvCxnSpPr>
        <p:spPr bwMode="auto">
          <a:xfrm>
            <a:off x="2195736" y="4941168"/>
            <a:ext cx="1944216" cy="0"/>
          </a:xfrm>
          <a:prstGeom prst="straightConnector1">
            <a:avLst/>
          </a:prstGeom>
          <a:noFill/>
          <a:ln w="25400" algn="ctr">
            <a:solidFill>
              <a:srgbClr val="EA5550"/>
            </a:solidFill>
            <a:prstDash val="sysDot"/>
            <a:round/>
            <a:headEnd/>
            <a:tailEnd type="triangle" w="med" len="med"/>
          </a:ln>
          <a:effectLst/>
        </p:spPr>
      </p:cxnSp>
      <p:sp>
        <p:nvSpPr>
          <p:cNvPr id="43" name="正方形/長方形 8"/>
          <p:cNvSpPr>
            <a:spLocks noChangeArrowheads="1"/>
          </p:cNvSpPr>
          <p:nvPr/>
        </p:nvSpPr>
        <p:spPr bwMode="auto">
          <a:xfrm>
            <a:off x="2267744" y="4541058"/>
            <a:ext cx="1800200" cy="400110"/>
          </a:xfrm>
          <a:prstGeom prst="rect">
            <a:avLst/>
          </a:prstGeom>
          <a:noFill/>
          <a:ln w="9525">
            <a:noFill/>
            <a:miter lim="800000"/>
            <a:headEnd/>
            <a:tailEnd/>
          </a:ln>
        </p:spPr>
        <p:txBody>
          <a:bodyPr wrap="square">
            <a:spAutoFit/>
          </a:bodyPr>
          <a:lstStyle/>
          <a:p>
            <a:pPr algn="ctr">
              <a:spcBef>
                <a:spcPct val="15000"/>
              </a:spcBef>
            </a:pPr>
            <a:r>
              <a:rPr kumimoji="0" lang="en-US" altLang="ja-JP" sz="1000" dirty="0">
                <a:solidFill>
                  <a:srgbClr val="003065"/>
                </a:solidFill>
                <a:latin typeface="Arial" pitchFamily="34" charset="0"/>
                <a:cs typeface="Arial" pitchFamily="34" charset="0"/>
                <a:sym typeface="Lucida Grande"/>
              </a:rPr>
              <a:t>Synchronize with</a:t>
            </a:r>
            <a:br>
              <a:rPr kumimoji="0" lang="en-US" altLang="ja-JP" sz="1000" dirty="0">
                <a:solidFill>
                  <a:srgbClr val="003065"/>
                </a:solidFill>
                <a:latin typeface="Arial" pitchFamily="34" charset="0"/>
                <a:cs typeface="Arial" pitchFamily="34" charset="0"/>
                <a:sym typeface="Lucida Grande"/>
              </a:rPr>
            </a:br>
            <a:r>
              <a:rPr kumimoji="0" lang="en-US" altLang="ja-JP" sz="1000" dirty="0">
                <a:solidFill>
                  <a:srgbClr val="003065"/>
                </a:solidFill>
                <a:latin typeface="Arial" pitchFamily="34" charset="0"/>
                <a:cs typeface="Arial" pitchFamily="34" charset="0"/>
                <a:sym typeface="Lucida Grande"/>
              </a:rPr>
              <a:t>calendar information</a:t>
            </a:r>
          </a:p>
        </p:txBody>
      </p:sp>
      <p:cxnSp>
        <p:nvCxnSpPr>
          <p:cNvPr id="44" name="直線コネクタ 43"/>
          <p:cNvCxnSpPr/>
          <p:nvPr/>
        </p:nvCxnSpPr>
        <p:spPr bwMode="auto">
          <a:xfrm flipH="1">
            <a:off x="4362450" y="4073029"/>
            <a:ext cx="4763" cy="293688"/>
          </a:xfrm>
          <a:prstGeom prst="line">
            <a:avLst/>
          </a:prstGeom>
          <a:solidFill>
            <a:srgbClr val="CCECFF"/>
          </a:solidFill>
          <a:ln w="19050" cap="flat" cmpd="sng" algn="ctr">
            <a:solidFill>
              <a:srgbClr val="0030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直線コネクタ 44"/>
          <p:cNvCxnSpPr/>
          <p:nvPr/>
        </p:nvCxnSpPr>
        <p:spPr bwMode="auto">
          <a:xfrm>
            <a:off x="1895475" y="4087317"/>
            <a:ext cx="0" cy="350837"/>
          </a:xfrm>
          <a:prstGeom prst="line">
            <a:avLst/>
          </a:prstGeom>
          <a:solidFill>
            <a:srgbClr val="CCECFF"/>
          </a:solidFill>
          <a:ln w="19050" cap="flat" cmpd="sng" algn="ctr">
            <a:solidFill>
              <a:srgbClr val="0030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正方形/長方形 68"/>
          <p:cNvSpPr>
            <a:spLocks noChangeArrowheads="1"/>
          </p:cNvSpPr>
          <p:nvPr/>
        </p:nvSpPr>
        <p:spPr bwMode="auto">
          <a:xfrm>
            <a:off x="5087938" y="4315162"/>
            <a:ext cx="1788317" cy="553998"/>
          </a:xfrm>
          <a:prstGeom prst="rect">
            <a:avLst/>
          </a:prstGeom>
          <a:noFill/>
          <a:ln w="9525">
            <a:noFill/>
            <a:miter lim="800000"/>
            <a:headEnd/>
            <a:tailEnd/>
          </a:ln>
        </p:spPr>
        <p:txBody>
          <a:bodyPr wrap="square">
            <a:spAutoFit/>
          </a:bodyPr>
          <a:lstStyle/>
          <a:p>
            <a:pPr algn="ctr">
              <a:spcBef>
                <a:spcPct val="15000"/>
              </a:spcBef>
            </a:pPr>
            <a:r>
              <a:rPr kumimoji="0" lang="en-US" altLang="ja-JP" sz="1000" dirty="0">
                <a:solidFill>
                  <a:srgbClr val="003065"/>
                </a:solidFill>
                <a:latin typeface="Arial" pitchFamily="34" charset="0"/>
                <a:cs typeface="Arial" pitchFamily="34" charset="0"/>
                <a:sym typeface="Lucida Grande"/>
              </a:rPr>
              <a:t>Change built-in UM (voice mail) greeting message according to presence</a:t>
            </a:r>
          </a:p>
        </p:txBody>
      </p:sp>
      <p:cxnSp>
        <p:nvCxnSpPr>
          <p:cNvPr id="47" name="直線コネクタ 46"/>
          <p:cNvCxnSpPr/>
          <p:nvPr/>
        </p:nvCxnSpPr>
        <p:spPr bwMode="auto">
          <a:xfrm>
            <a:off x="7452320" y="4074617"/>
            <a:ext cx="0" cy="769937"/>
          </a:xfrm>
          <a:prstGeom prst="line">
            <a:avLst/>
          </a:prstGeom>
          <a:solidFill>
            <a:srgbClr val="CCECFF"/>
          </a:solidFill>
          <a:ln w="19050" cap="flat" cmpd="sng" algn="ctr">
            <a:solidFill>
              <a:srgbClr val="0030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 name="フローチャート : 磁気ディスク 47"/>
          <p:cNvSpPr/>
          <p:nvPr/>
        </p:nvSpPr>
        <p:spPr bwMode="auto">
          <a:xfrm>
            <a:off x="4598988" y="4604842"/>
            <a:ext cx="538162" cy="592137"/>
          </a:xfrm>
          <a:prstGeom prst="flowChartMagneticDisk">
            <a:avLst/>
          </a:prstGeom>
          <a:solidFill>
            <a:srgbClr val="D6D8E4"/>
          </a:solidFill>
          <a:ln w="12700" cap="flat" cmpd="sng" algn="ctr">
            <a:solidFill>
              <a:schemeClr val="tx1">
                <a:lumMod val="50000"/>
                <a:lumOff val="50000"/>
              </a:schemeClr>
            </a:solidFill>
            <a:prstDash val="solid"/>
            <a:round/>
            <a:headEnd type="none" w="med" len="med"/>
            <a:tailEnd type="none" w="med" len="med"/>
          </a:ln>
          <a:effectLst/>
          <a:extLst/>
        </p:spPr>
        <p:txBody>
          <a:bodyPr anchor="ctr"/>
          <a:lstStyle/>
          <a:p>
            <a:pPr>
              <a:defRPr/>
            </a:pPr>
            <a:endParaRPr lang="ja-JP" altLang="en-US" dirty="0">
              <a:latin typeface="Arial" pitchFamily="34" charset="0"/>
              <a:cs typeface="Arial" pitchFamily="34" charset="0"/>
            </a:endParaRPr>
          </a:p>
        </p:txBody>
      </p:sp>
      <p:sp>
        <p:nvSpPr>
          <p:cNvPr id="49" name="Text Box 79"/>
          <p:cNvSpPr txBox="1">
            <a:spLocks noChangeArrowheads="1"/>
          </p:cNvSpPr>
          <p:nvPr/>
        </p:nvSpPr>
        <p:spPr bwMode="auto">
          <a:xfrm>
            <a:off x="4466580" y="4790579"/>
            <a:ext cx="825500" cy="369332"/>
          </a:xfrm>
          <a:prstGeom prst="rect">
            <a:avLst/>
          </a:prstGeom>
          <a:noFill/>
          <a:ln w="28575" algn="ctr">
            <a:noFill/>
            <a:miter lim="800000"/>
            <a:headEnd/>
            <a:tailEnd/>
          </a:ln>
        </p:spPr>
        <p:txBody>
          <a:bodyPr>
            <a:spAutoFit/>
          </a:bodyPr>
          <a:lstStyle/>
          <a:p>
            <a:pPr algn="ctr">
              <a:spcBef>
                <a:spcPct val="50000"/>
              </a:spcBef>
            </a:pPr>
            <a:r>
              <a:rPr lang="en-US" altLang="ja-JP" sz="900" b="0" dirty="0">
                <a:solidFill>
                  <a:srgbClr val="005BAC"/>
                </a:solidFill>
                <a:latin typeface="Arial" pitchFamily="34" charset="0"/>
                <a:ea typeface="HGS創英角ｺﾞｼｯｸUB" pitchFamily="50" charset="-128"/>
                <a:cs typeface="Arial" pitchFamily="34" charset="0"/>
              </a:rPr>
              <a:t>Matching Table</a:t>
            </a:r>
          </a:p>
        </p:txBody>
      </p:sp>
      <p:sp>
        <p:nvSpPr>
          <p:cNvPr id="50" name="正方形/長方形 49"/>
          <p:cNvSpPr>
            <a:spLocks noChangeArrowheads="1"/>
          </p:cNvSpPr>
          <p:nvPr/>
        </p:nvSpPr>
        <p:spPr bwMode="auto">
          <a:xfrm>
            <a:off x="6156176" y="2535287"/>
            <a:ext cx="2736304" cy="400110"/>
          </a:xfrm>
          <a:prstGeom prst="rect">
            <a:avLst/>
          </a:prstGeom>
          <a:noFill/>
          <a:ln w="9525">
            <a:noFill/>
            <a:miter lim="800000"/>
            <a:headEnd/>
            <a:tailEnd/>
          </a:ln>
        </p:spPr>
        <p:txBody>
          <a:bodyPr wrap="square">
            <a:spAutoFit/>
          </a:bodyPr>
          <a:lstStyle/>
          <a:p>
            <a:pPr>
              <a:spcBef>
                <a:spcPct val="10000"/>
              </a:spcBef>
            </a:pPr>
            <a:r>
              <a:rPr lang="en-US" altLang="ja-JP" sz="1000" b="1" dirty="0">
                <a:solidFill>
                  <a:srgbClr val="EA5550"/>
                </a:solidFill>
                <a:latin typeface="Arial" pitchFamily="34" charset="0"/>
                <a:cs typeface="Arial" pitchFamily="34" charset="0"/>
              </a:rPr>
              <a:t>Personal greeting message also changes according to the</a:t>
            </a:r>
            <a:r>
              <a:rPr lang="ja-JP" altLang="en-US" sz="1000" b="1" dirty="0">
                <a:solidFill>
                  <a:srgbClr val="EA5550"/>
                </a:solidFill>
                <a:latin typeface="Arial" pitchFamily="34" charset="0"/>
                <a:cs typeface="Arial" pitchFamily="34" charset="0"/>
              </a:rPr>
              <a:t> </a:t>
            </a:r>
            <a:r>
              <a:rPr lang="en-US" altLang="ja-JP" sz="1000" b="1" dirty="0">
                <a:solidFill>
                  <a:srgbClr val="EA5550"/>
                </a:solidFill>
                <a:latin typeface="Arial" pitchFamily="34" charset="0"/>
                <a:cs typeface="Arial" pitchFamily="34" charset="0"/>
              </a:rPr>
              <a:t>schedule</a:t>
            </a:r>
          </a:p>
        </p:txBody>
      </p:sp>
      <p:sp>
        <p:nvSpPr>
          <p:cNvPr id="51" name="正方形/長方形 162"/>
          <p:cNvSpPr>
            <a:spLocks noChangeArrowheads="1"/>
          </p:cNvSpPr>
          <p:nvPr/>
        </p:nvSpPr>
        <p:spPr bwMode="auto">
          <a:xfrm>
            <a:off x="971600" y="2534989"/>
            <a:ext cx="1704305" cy="400110"/>
          </a:xfrm>
          <a:prstGeom prst="rect">
            <a:avLst/>
          </a:prstGeom>
          <a:noFill/>
          <a:ln w="9525">
            <a:noFill/>
            <a:miter lim="800000"/>
            <a:headEnd/>
            <a:tailEnd/>
          </a:ln>
        </p:spPr>
        <p:txBody>
          <a:bodyPr wrap="square">
            <a:spAutoFit/>
          </a:bodyPr>
          <a:lstStyle/>
          <a:p>
            <a:pPr>
              <a:spcBef>
                <a:spcPct val="15000"/>
              </a:spcBef>
            </a:pPr>
            <a:r>
              <a:rPr kumimoji="0" lang="en-US" altLang="ja-JP" sz="1000" b="1" dirty="0">
                <a:solidFill>
                  <a:srgbClr val="EA5550"/>
                </a:solidFill>
                <a:latin typeface="Arial" pitchFamily="34" charset="0"/>
                <a:cs typeface="Arial" pitchFamily="34" charset="0"/>
                <a:sym typeface="Lucida Grande"/>
              </a:rPr>
              <a:t>If there</a:t>
            </a:r>
            <a:r>
              <a:rPr kumimoji="0" lang="ja-JP" altLang="en-US" sz="1000" b="1" dirty="0">
                <a:solidFill>
                  <a:srgbClr val="EA5550"/>
                </a:solidFill>
                <a:latin typeface="Arial" pitchFamily="34" charset="0"/>
                <a:cs typeface="Arial" pitchFamily="34" charset="0"/>
                <a:sym typeface="Lucida Grande"/>
              </a:rPr>
              <a:t> </a:t>
            </a:r>
            <a:r>
              <a:rPr kumimoji="0" lang="en-US" altLang="ja-JP" sz="1000" b="1" dirty="0">
                <a:solidFill>
                  <a:srgbClr val="EA5550"/>
                </a:solidFill>
                <a:latin typeface="Arial" pitchFamily="34" charset="0"/>
                <a:cs typeface="Arial" pitchFamily="34" charset="0"/>
                <a:sym typeface="Lucida Grande"/>
              </a:rPr>
              <a:t>is</a:t>
            </a:r>
            <a:r>
              <a:rPr kumimoji="0" lang="ja-JP" altLang="en-US" sz="1000" b="1" dirty="0">
                <a:solidFill>
                  <a:srgbClr val="EA5550"/>
                </a:solidFill>
                <a:latin typeface="Arial" pitchFamily="34" charset="0"/>
                <a:cs typeface="Arial" pitchFamily="34" charset="0"/>
                <a:sym typeface="Lucida Grande"/>
              </a:rPr>
              <a:t> </a:t>
            </a:r>
            <a:r>
              <a:rPr kumimoji="0" lang="en-US" altLang="ja-JP" sz="1000" b="1" dirty="0">
                <a:solidFill>
                  <a:srgbClr val="EA5550"/>
                </a:solidFill>
                <a:latin typeface="Arial" pitchFamily="34" charset="0"/>
                <a:cs typeface="Arial" pitchFamily="34" charset="0"/>
                <a:sym typeface="Lucida Grande"/>
              </a:rPr>
              <a:t>a</a:t>
            </a:r>
            <a:r>
              <a:rPr kumimoji="0" lang="ja-JP" altLang="en-US" sz="1000" b="1" dirty="0">
                <a:solidFill>
                  <a:srgbClr val="EA5550"/>
                </a:solidFill>
                <a:latin typeface="Arial" pitchFamily="34" charset="0"/>
                <a:cs typeface="Arial" pitchFamily="34" charset="0"/>
                <a:sym typeface="Lucida Grande"/>
              </a:rPr>
              <a:t> </a:t>
            </a:r>
            <a:r>
              <a:rPr kumimoji="0" lang="en-US" altLang="ja-JP" sz="1000" b="1" dirty="0">
                <a:solidFill>
                  <a:srgbClr val="EA5550"/>
                </a:solidFill>
                <a:latin typeface="Arial" pitchFamily="34" charset="0"/>
                <a:cs typeface="Arial" pitchFamily="34" charset="0"/>
                <a:sym typeface="Lucida Grande"/>
              </a:rPr>
              <a:t>schedule</a:t>
            </a:r>
            <a:r>
              <a:rPr kumimoji="0" lang="ja-JP" altLang="en-US" sz="1000" b="1" dirty="0">
                <a:solidFill>
                  <a:srgbClr val="EA5550"/>
                </a:solidFill>
                <a:latin typeface="Arial" pitchFamily="34" charset="0"/>
                <a:cs typeface="Arial" pitchFamily="34" charset="0"/>
                <a:sym typeface="Lucida Grande"/>
              </a:rPr>
              <a:t> </a:t>
            </a:r>
            <a:r>
              <a:rPr kumimoji="0" lang="en-US" altLang="ja-JP" sz="1000" b="1" dirty="0" smtClean="0">
                <a:solidFill>
                  <a:srgbClr val="EA5550"/>
                </a:solidFill>
                <a:latin typeface="Arial" pitchFamily="34" charset="0"/>
                <a:cs typeface="Arial" pitchFamily="34" charset="0"/>
                <a:sym typeface="Lucida Grande"/>
              </a:rPr>
              <a:t>at</a:t>
            </a:r>
            <a:r>
              <a:rPr kumimoji="0" lang="ja-JP" altLang="en-US" sz="1000" b="1" dirty="0" smtClean="0">
                <a:solidFill>
                  <a:srgbClr val="EA5550"/>
                </a:solidFill>
                <a:latin typeface="Arial" pitchFamily="34" charset="0"/>
                <a:cs typeface="Arial" pitchFamily="34" charset="0"/>
                <a:sym typeface="Lucida Grande"/>
              </a:rPr>
              <a:t> </a:t>
            </a:r>
            <a:r>
              <a:rPr kumimoji="0" lang="en-US" altLang="ja-JP" sz="1000" b="1" dirty="0">
                <a:solidFill>
                  <a:srgbClr val="EA5550"/>
                </a:solidFill>
                <a:latin typeface="Arial" pitchFamily="34" charset="0"/>
                <a:cs typeface="Arial" pitchFamily="34" charset="0"/>
                <a:sym typeface="Lucida Grande"/>
              </a:rPr>
              <a:t>the</a:t>
            </a:r>
            <a:r>
              <a:rPr kumimoji="0" lang="ja-JP" altLang="en-US" sz="1000" b="1" dirty="0">
                <a:solidFill>
                  <a:srgbClr val="EA5550"/>
                </a:solidFill>
                <a:latin typeface="Arial" pitchFamily="34" charset="0"/>
                <a:cs typeface="Arial" pitchFamily="34" charset="0"/>
                <a:sym typeface="Lucida Grande"/>
              </a:rPr>
              <a:t> </a:t>
            </a:r>
            <a:r>
              <a:rPr kumimoji="0" lang="en-US" altLang="ja-JP" sz="1000" b="1" dirty="0">
                <a:solidFill>
                  <a:srgbClr val="EA5550"/>
                </a:solidFill>
                <a:latin typeface="Arial" pitchFamily="34" charset="0"/>
                <a:cs typeface="Arial" pitchFamily="34" charset="0"/>
                <a:sym typeface="Lucida Grande"/>
              </a:rPr>
              <a:t>time</a:t>
            </a:r>
          </a:p>
        </p:txBody>
      </p:sp>
      <p:sp>
        <p:nvSpPr>
          <p:cNvPr id="52" name="正方形/長方形 164"/>
          <p:cNvSpPr>
            <a:spLocks noChangeArrowheads="1"/>
          </p:cNvSpPr>
          <p:nvPr/>
        </p:nvSpPr>
        <p:spPr bwMode="auto">
          <a:xfrm>
            <a:off x="3635896" y="2535287"/>
            <a:ext cx="1656184" cy="400110"/>
          </a:xfrm>
          <a:prstGeom prst="rect">
            <a:avLst/>
          </a:prstGeom>
          <a:noFill/>
          <a:ln w="9525">
            <a:noFill/>
            <a:miter lim="800000"/>
            <a:headEnd/>
            <a:tailEnd/>
          </a:ln>
        </p:spPr>
        <p:txBody>
          <a:bodyPr wrap="square">
            <a:spAutoFit/>
          </a:bodyPr>
          <a:lstStyle/>
          <a:p>
            <a:pPr>
              <a:spcBef>
                <a:spcPct val="15000"/>
              </a:spcBef>
            </a:pPr>
            <a:r>
              <a:rPr kumimoji="0" lang="en-US" altLang="ja-JP" sz="1000" b="1" dirty="0">
                <a:solidFill>
                  <a:srgbClr val="EA5550"/>
                </a:solidFill>
                <a:latin typeface="Arial" pitchFamily="34" charset="0"/>
                <a:cs typeface="Arial" pitchFamily="34" charset="0"/>
                <a:sym typeface="Lucida Grande"/>
              </a:rPr>
              <a:t>CA Client presence</a:t>
            </a:r>
            <a:r>
              <a:rPr kumimoji="0" lang="ja-JP" altLang="en-US" sz="1000" b="1" dirty="0">
                <a:solidFill>
                  <a:srgbClr val="EA5550"/>
                </a:solidFill>
                <a:latin typeface="Arial" pitchFamily="34" charset="0"/>
                <a:cs typeface="Arial" pitchFamily="34" charset="0"/>
                <a:sym typeface="Lucida Grande"/>
              </a:rPr>
              <a:t> </a:t>
            </a:r>
            <a:r>
              <a:rPr kumimoji="0" lang="en-US" altLang="ja-JP" sz="1000" b="1" dirty="0">
                <a:solidFill>
                  <a:srgbClr val="EA5550"/>
                </a:solidFill>
                <a:latin typeface="Arial" pitchFamily="34" charset="0"/>
                <a:cs typeface="Arial" pitchFamily="34" charset="0"/>
                <a:sym typeface="Lucida Grande"/>
              </a:rPr>
              <a:t>automatically changes</a:t>
            </a:r>
          </a:p>
        </p:txBody>
      </p:sp>
      <p:pic>
        <p:nvPicPr>
          <p:cNvPr id="53" name="Picture 2"/>
          <p:cNvPicPr>
            <a:picLocks noChangeAspect="1" noChangeArrowheads="1"/>
          </p:cNvPicPr>
          <p:nvPr/>
        </p:nvPicPr>
        <p:blipFill>
          <a:blip r:embed="rId3" cstate="print"/>
          <a:srcRect/>
          <a:stretch>
            <a:fillRect/>
          </a:stretch>
        </p:blipFill>
        <p:spPr bwMode="auto">
          <a:xfrm>
            <a:off x="3698875" y="3477717"/>
            <a:ext cx="2051050" cy="246062"/>
          </a:xfrm>
          <a:prstGeom prst="rect">
            <a:avLst/>
          </a:prstGeom>
          <a:noFill/>
          <a:ln w="25400" algn="ctr">
            <a:solidFill>
              <a:srgbClr val="0066FF"/>
            </a:solidFill>
            <a:miter lim="800000"/>
            <a:headEnd/>
            <a:tailEnd/>
          </a:ln>
        </p:spPr>
      </p:pic>
      <p:sp>
        <p:nvSpPr>
          <p:cNvPr id="54" name="正方形/長方形 29"/>
          <p:cNvSpPr>
            <a:spLocks noChangeArrowheads="1"/>
          </p:cNvSpPr>
          <p:nvPr/>
        </p:nvSpPr>
        <p:spPr bwMode="auto">
          <a:xfrm>
            <a:off x="5243513" y="2998292"/>
            <a:ext cx="360362" cy="71437"/>
          </a:xfrm>
          <a:prstGeom prst="rect">
            <a:avLst/>
          </a:prstGeom>
          <a:noFill/>
          <a:ln w="25400" algn="ctr">
            <a:solidFill>
              <a:srgbClr val="0066FF"/>
            </a:solidFill>
            <a:round/>
            <a:headEnd/>
            <a:tailEnd/>
          </a:ln>
        </p:spPr>
        <p:txBody>
          <a:bodyPr anchor="ctr"/>
          <a:lstStyle/>
          <a:p>
            <a:endParaRPr lang="ja-JP" altLang="en-US" dirty="0">
              <a:latin typeface="Arial" pitchFamily="34" charset="0"/>
              <a:cs typeface="Arial" pitchFamily="34" charset="0"/>
            </a:endParaRPr>
          </a:p>
        </p:txBody>
      </p:sp>
      <p:cxnSp>
        <p:nvCxnSpPr>
          <p:cNvPr id="55" name="直線コネクタ 31"/>
          <p:cNvCxnSpPr>
            <a:cxnSpLocks noChangeShapeType="1"/>
          </p:cNvCxnSpPr>
          <p:nvPr/>
        </p:nvCxnSpPr>
        <p:spPr bwMode="auto">
          <a:xfrm flipH="1">
            <a:off x="3697288" y="2998292"/>
            <a:ext cx="1546225" cy="463550"/>
          </a:xfrm>
          <a:prstGeom prst="line">
            <a:avLst/>
          </a:prstGeom>
          <a:noFill/>
          <a:ln w="12700" algn="ctr">
            <a:solidFill>
              <a:srgbClr val="005BAC"/>
            </a:solidFill>
            <a:prstDash val="sysDot"/>
            <a:round/>
            <a:headEnd/>
            <a:tailEnd/>
          </a:ln>
          <a:effectLst/>
        </p:spPr>
      </p:cxnSp>
      <p:cxnSp>
        <p:nvCxnSpPr>
          <p:cNvPr id="56" name="直線コネクタ 33"/>
          <p:cNvCxnSpPr>
            <a:cxnSpLocks noChangeShapeType="1"/>
            <a:stCxn id="54" idx="3"/>
          </p:cNvCxnSpPr>
          <p:nvPr/>
        </p:nvCxnSpPr>
        <p:spPr bwMode="auto">
          <a:xfrm>
            <a:off x="5603875" y="3034804"/>
            <a:ext cx="146050" cy="427038"/>
          </a:xfrm>
          <a:prstGeom prst="line">
            <a:avLst/>
          </a:prstGeom>
          <a:noFill/>
          <a:ln w="12700" algn="ctr">
            <a:solidFill>
              <a:srgbClr val="005BAC"/>
            </a:solidFill>
            <a:prstDash val="sysDot"/>
            <a:round/>
            <a:headEnd/>
            <a:tailEnd/>
          </a:ln>
          <a:effectLst/>
        </p:spPr>
      </p:cxnSp>
      <p:cxnSp>
        <p:nvCxnSpPr>
          <p:cNvPr id="57" name="直線コネクタ 56"/>
          <p:cNvCxnSpPr/>
          <p:nvPr/>
        </p:nvCxnSpPr>
        <p:spPr bwMode="auto">
          <a:xfrm>
            <a:off x="6907213" y="3606304"/>
            <a:ext cx="0" cy="461963"/>
          </a:xfrm>
          <a:prstGeom prst="line">
            <a:avLst/>
          </a:prstGeom>
          <a:solidFill>
            <a:srgbClr val="CCECFF"/>
          </a:solidFill>
          <a:ln w="19050" cap="flat" cmpd="sng" algn="ctr">
            <a:solidFill>
              <a:srgbClr val="00306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グループ化 57"/>
          <p:cNvGrpSpPr/>
          <p:nvPr/>
        </p:nvGrpSpPr>
        <p:grpSpPr>
          <a:xfrm>
            <a:off x="7445374" y="3029471"/>
            <a:ext cx="1375098" cy="759569"/>
            <a:chOff x="7445374" y="3101479"/>
            <a:chExt cx="1375098" cy="759569"/>
          </a:xfrm>
        </p:grpSpPr>
        <p:sp>
          <p:nvSpPr>
            <p:cNvPr id="59" name="正方形/長方形 34"/>
            <p:cNvSpPr>
              <a:spLocks noChangeArrowheads="1"/>
            </p:cNvSpPr>
            <p:nvPr/>
          </p:nvSpPr>
          <p:spPr bwMode="auto">
            <a:xfrm>
              <a:off x="7504311" y="3218954"/>
              <a:ext cx="1316161" cy="507831"/>
            </a:xfrm>
            <a:prstGeom prst="rect">
              <a:avLst/>
            </a:prstGeom>
            <a:noFill/>
            <a:ln w="9525">
              <a:noFill/>
              <a:miter lim="800000"/>
              <a:headEnd/>
              <a:tailEnd/>
            </a:ln>
          </p:spPr>
          <p:txBody>
            <a:bodyPr wrap="square">
              <a:spAutoFit/>
            </a:bodyPr>
            <a:lstStyle/>
            <a:p>
              <a:r>
                <a:rPr lang="en-US" altLang="ja-JP" sz="900" b="0" dirty="0">
                  <a:solidFill>
                    <a:srgbClr val="005BAC"/>
                  </a:solidFill>
                  <a:latin typeface="Arial" pitchFamily="34" charset="0"/>
                  <a:ea typeface="Scarab"/>
                  <a:cs typeface="Arial" pitchFamily="34" charset="0"/>
                </a:rPr>
                <a:t>I’m in a meeting now.</a:t>
              </a:r>
              <a:br>
                <a:rPr lang="en-US" altLang="ja-JP" sz="900" b="0" dirty="0">
                  <a:solidFill>
                    <a:srgbClr val="005BAC"/>
                  </a:solidFill>
                  <a:latin typeface="Arial" pitchFamily="34" charset="0"/>
                  <a:ea typeface="Scarab"/>
                  <a:cs typeface="Arial" pitchFamily="34" charset="0"/>
                </a:rPr>
              </a:br>
              <a:r>
                <a:rPr lang="en-US" altLang="ja-JP" sz="900" b="0" dirty="0">
                  <a:solidFill>
                    <a:srgbClr val="005BAC"/>
                  </a:solidFill>
                  <a:latin typeface="Arial" pitchFamily="34" charset="0"/>
                  <a:ea typeface="Scarab"/>
                  <a:cs typeface="Arial" pitchFamily="34" charset="0"/>
                </a:rPr>
                <a:t>Please leave your message.</a:t>
              </a:r>
            </a:p>
          </p:txBody>
        </p:sp>
        <p:sp>
          <p:nvSpPr>
            <p:cNvPr id="60" name="円形吹き出し 36"/>
            <p:cNvSpPr>
              <a:spLocks noChangeArrowheads="1"/>
            </p:cNvSpPr>
            <p:nvPr/>
          </p:nvSpPr>
          <p:spPr bwMode="auto">
            <a:xfrm>
              <a:off x="7445374" y="3101479"/>
              <a:ext cx="1375097" cy="759569"/>
            </a:xfrm>
            <a:prstGeom prst="wedgeEllipseCallout">
              <a:avLst>
                <a:gd name="adj1" fmla="val -73304"/>
                <a:gd name="adj2" fmla="val -7015"/>
              </a:avLst>
            </a:prstGeom>
            <a:noFill/>
            <a:ln w="19050" algn="ctr">
              <a:solidFill>
                <a:srgbClr val="005BAC"/>
              </a:solidFill>
              <a:prstDash val="sysDot"/>
              <a:round/>
              <a:headEnd/>
              <a:tailEnd/>
            </a:ln>
          </p:spPr>
          <p:txBody>
            <a:bodyPr anchor="ctr"/>
            <a:lstStyle/>
            <a:p>
              <a:endParaRPr lang="ja-JP" altLang="en-US" dirty="0">
                <a:solidFill>
                  <a:srgbClr val="003065"/>
                </a:solidFill>
                <a:latin typeface="Arial" pitchFamily="34" charset="0"/>
                <a:cs typeface="Arial" pitchFamily="34" charset="0"/>
              </a:endParaRPr>
            </a:p>
          </p:txBody>
        </p:sp>
      </p:grpSp>
      <p:pic>
        <p:nvPicPr>
          <p:cNvPr id="61" name="Picture 4"/>
          <p:cNvPicPr>
            <a:picLocks noChangeAspect="1" noChangeArrowheads="1"/>
          </p:cNvPicPr>
          <p:nvPr/>
        </p:nvPicPr>
        <p:blipFill>
          <a:blip r:embed="rId4" cstate="print"/>
          <a:srcRect/>
          <a:stretch>
            <a:fillRect/>
          </a:stretch>
        </p:blipFill>
        <p:spPr bwMode="auto">
          <a:xfrm>
            <a:off x="1117600" y="2996952"/>
            <a:ext cx="1287463" cy="782637"/>
          </a:xfrm>
          <a:prstGeom prst="rect">
            <a:avLst/>
          </a:prstGeom>
          <a:noFill/>
          <a:ln w="9525">
            <a:noFill/>
            <a:miter lim="800000"/>
            <a:headEnd/>
            <a:tailEnd/>
          </a:ln>
        </p:spPr>
      </p:pic>
      <p:cxnSp>
        <p:nvCxnSpPr>
          <p:cNvPr id="62" name="直線矢印コネクタ 5"/>
          <p:cNvCxnSpPr>
            <a:cxnSpLocks noChangeShapeType="1"/>
          </p:cNvCxnSpPr>
          <p:nvPr/>
        </p:nvCxnSpPr>
        <p:spPr bwMode="auto">
          <a:xfrm>
            <a:off x="2051720" y="3356992"/>
            <a:ext cx="0" cy="1008112"/>
          </a:xfrm>
          <a:prstGeom prst="straightConnector1">
            <a:avLst/>
          </a:prstGeom>
          <a:noFill/>
          <a:ln w="25400" algn="ctr">
            <a:solidFill>
              <a:srgbClr val="EA5550"/>
            </a:solidFill>
            <a:prstDash val="sysDot"/>
            <a:round/>
            <a:headEnd/>
            <a:tailEnd type="triangle" w="med" len="med"/>
          </a:ln>
          <a:effectLst/>
        </p:spPr>
      </p:cxnSp>
      <p:cxnSp>
        <p:nvCxnSpPr>
          <p:cNvPr id="63" name="直線矢印コネクタ 5"/>
          <p:cNvCxnSpPr>
            <a:cxnSpLocks noChangeShapeType="1"/>
          </p:cNvCxnSpPr>
          <p:nvPr/>
        </p:nvCxnSpPr>
        <p:spPr bwMode="auto">
          <a:xfrm flipH="1" flipV="1">
            <a:off x="4489450" y="3793629"/>
            <a:ext cx="0" cy="561975"/>
          </a:xfrm>
          <a:prstGeom prst="straightConnector1">
            <a:avLst/>
          </a:prstGeom>
          <a:noFill/>
          <a:ln w="25400" algn="ctr">
            <a:solidFill>
              <a:srgbClr val="EA5550"/>
            </a:solidFill>
            <a:prstDash val="sysDot"/>
            <a:round/>
            <a:headEnd/>
            <a:tailEnd type="triangle" w="med" len="med"/>
          </a:ln>
          <a:effectLst/>
        </p:spPr>
      </p:cxnSp>
      <p:cxnSp>
        <p:nvCxnSpPr>
          <p:cNvPr id="64" name="直線矢印コネクタ 5"/>
          <p:cNvCxnSpPr>
            <a:cxnSpLocks noChangeShapeType="1"/>
          </p:cNvCxnSpPr>
          <p:nvPr/>
        </p:nvCxnSpPr>
        <p:spPr bwMode="auto">
          <a:xfrm flipV="1">
            <a:off x="7045325" y="3699967"/>
            <a:ext cx="0" cy="1000125"/>
          </a:xfrm>
          <a:prstGeom prst="straightConnector1">
            <a:avLst/>
          </a:prstGeom>
          <a:noFill/>
          <a:ln w="25400" algn="ctr">
            <a:solidFill>
              <a:srgbClr val="EA5550"/>
            </a:solidFill>
            <a:prstDash val="sysDot"/>
            <a:round/>
            <a:headEnd/>
            <a:tailEnd type="triangle" w="med" len="med"/>
          </a:ln>
          <a:effectLst/>
        </p:spPr>
      </p:cxnSp>
      <p:pic>
        <p:nvPicPr>
          <p:cNvPr id="65" name="Picture 10" descr="E:\Panasonic2011\和田さま☆アイコン集\from_dobashi\Otehrs3\server.png"/>
          <p:cNvPicPr>
            <a:picLocks noChangeAspect="1" noChangeArrowheads="1"/>
          </p:cNvPicPr>
          <p:nvPr/>
        </p:nvPicPr>
        <p:blipFill>
          <a:blip r:embed="rId5" cstate="print"/>
          <a:srcRect/>
          <a:stretch>
            <a:fillRect/>
          </a:stretch>
        </p:blipFill>
        <p:spPr bwMode="auto">
          <a:xfrm>
            <a:off x="1718284" y="4363099"/>
            <a:ext cx="366460" cy="864096"/>
          </a:xfrm>
          <a:prstGeom prst="rect">
            <a:avLst/>
          </a:prstGeom>
          <a:noFill/>
          <a:ln w="9525">
            <a:noFill/>
            <a:miter lim="800000"/>
            <a:headEnd/>
            <a:tailEnd/>
          </a:ln>
        </p:spPr>
      </p:pic>
      <p:pic>
        <p:nvPicPr>
          <p:cNvPr id="66" name="Picture 10" descr="E:\Panasonic2011\和田さま☆アイコン集\from_dobashi\Otehrs3\server.png"/>
          <p:cNvPicPr>
            <a:picLocks noChangeAspect="1" noChangeArrowheads="1"/>
          </p:cNvPicPr>
          <p:nvPr/>
        </p:nvPicPr>
        <p:blipFill>
          <a:blip r:embed="rId5" cstate="print"/>
          <a:srcRect/>
          <a:stretch>
            <a:fillRect/>
          </a:stretch>
        </p:blipFill>
        <p:spPr bwMode="auto">
          <a:xfrm>
            <a:off x="4171338" y="4335052"/>
            <a:ext cx="366460" cy="864096"/>
          </a:xfrm>
          <a:prstGeom prst="rect">
            <a:avLst/>
          </a:prstGeom>
          <a:noFill/>
          <a:ln w="9525">
            <a:noFill/>
            <a:miter lim="800000"/>
            <a:headEnd/>
            <a:tailEnd/>
          </a:ln>
        </p:spPr>
      </p:pic>
      <p:pic>
        <p:nvPicPr>
          <p:cNvPr id="68" name="図 67" descr="KX-NT551.png"/>
          <p:cNvPicPr>
            <a:picLocks noChangeAspect="1"/>
          </p:cNvPicPr>
          <p:nvPr/>
        </p:nvPicPr>
        <p:blipFill>
          <a:blip r:embed="rId6" cstate="print"/>
          <a:stretch>
            <a:fillRect/>
          </a:stretch>
        </p:blipFill>
        <p:spPr>
          <a:xfrm>
            <a:off x="6660232" y="3140968"/>
            <a:ext cx="473173" cy="468791"/>
          </a:xfrm>
          <a:prstGeom prst="rect">
            <a:avLst/>
          </a:prstGeom>
        </p:spPr>
      </p:pic>
      <p:cxnSp>
        <p:nvCxnSpPr>
          <p:cNvPr id="69" name="直線矢印コネクタ 5"/>
          <p:cNvCxnSpPr>
            <a:cxnSpLocks noChangeShapeType="1"/>
          </p:cNvCxnSpPr>
          <p:nvPr/>
        </p:nvCxnSpPr>
        <p:spPr bwMode="auto">
          <a:xfrm>
            <a:off x="5204832" y="4941168"/>
            <a:ext cx="1584176" cy="0"/>
          </a:xfrm>
          <a:prstGeom prst="straightConnector1">
            <a:avLst/>
          </a:prstGeom>
          <a:noFill/>
          <a:ln w="25400" algn="ctr">
            <a:solidFill>
              <a:srgbClr val="EA5550"/>
            </a:solidFill>
            <a:prstDash val="sysDot"/>
            <a:round/>
            <a:headEnd/>
            <a:tailEnd type="triangle" w="med" len="med"/>
          </a:ln>
          <a:effectLst/>
        </p:spPr>
      </p:cxnSp>
      <p:sp>
        <p:nvSpPr>
          <p:cNvPr id="70" name="正方形/長方形 69"/>
          <p:cNvSpPr/>
          <p:nvPr/>
        </p:nvSpPr>
        <p:spPr>
          <a:xfrm>
            <a:off x="251520" y="6373068"/>
            <a:ext cx="7989887" cy="368300"/>
          </a:xfrm>
          <a:prstGeom prst="rect">
            <a:avLst/>
          </a:prstGeom>
        </p:spPr>
        <p:txBody>
          <a:bodyPr>
            <a:spAutoFit/>
          </a:bodyPr>
          <a:lstStyle/>
          <a:p>
            <a:pPr algn="l">
              <a:defRPr/>
            </a:pPr>
            <a:r>
              <a:rPr lang="en-US" altLang="ja-JP" sz="900" b="0" dirty="0">
                <a:solidFill>
                  <a:srgbClr val="595757"/>
                </a:solidFill>
                <a:latin typeface="Arial" pitchFamily="34" charset="0"/>
                <a:ea typeface="HGS創英角ｺﾞｼｯｸUB" pitchFamily="50" charset="-128"/>
                <a:cs typeface="Arial" pitchFamily="34" charset="0"/>
              </a:rPr>
              <a:t>&lt;Note&gt;</a:t>
            </a:r>
          </a:p>
          <a:p>
            <a:pPr algn="l">
              <a:defRPr/>
            </a:pPr>
            <a:r>
              <a:rPr lang="ja-JP" altLang="en-US" sz="900" b="0" dirty="0">
                <a:solidFill>
                  <a:srgbClr val="595757"/>
                </a:solidFill>
                <a:latin typeface="Arial" pitchFamily="34" charset="0"/>
                <a:ea typeface="HGS創英角ｺﾞｼｯｸUB" pitchFamily="50" charset="-128"/>
                <a:cs typeface="Arial" pitchFamily="34" charset="0"/>
              </a:rPr>
              <a:t> </a:t>
            </a:r>
            <a:r>
              <a:rPr lang="en-US" altLang="ja-JP" sz="900" b="0" dirty="0">
                <a:solidFill>
                  <a:srgbClr val="595757"/>
                </a:solidFill>
                <a:latin typeface="Arial" pitchFamily="34" charset="0"/>
                <a:cs typeface="Arial" pitchFamily="34" charset="0"/>
              </a:rPr>
              <a:t>The supported versions of Exchange Server are </a:t>
            </a:r>
            <a:r>
              <a:rPr lang="en-US" altLang="ja-JP" sz="900" b="0" dirty="0">
                <a:solidFill>
                  <a:srgbClr val="595757"/>
                </a:solidFill>
                <a:latin typeface="Arial" pitchFamily="34" charset="0"/>
                <a:ea typeface="HGS創英角ｺﾞｼｯｸUB" pitchFamily="50" charset="-128"/>
                <a:cs typeface="Arial" pitchFamily="34" charset="0"/>
              </a:rPr>
              <a:t>2007 and 2010. 2003 is not supported.</a:t>
            </a:r>
          </a:p>
        </p:txBody>
      </p:sp>
      <p:cxnSp>
        <p:nvCxnSpPr>
          <p:cNvPr id="71" name="直線コネクタ 70"/>
          <p:cNvCxnSpPr/>
          <p:nvPr/>
        </p:nvCxnSpPr>
        <p:spPr>
          <a:xfrm>
            <a:off x="611560" y="4077072"/>
            <a:ext cx="7920880" cy="0"/>
          </a:xfrm>
          <a:prstGeom prst="line">
            <a:avLst/>
          </a:prstGeom>
          <a:ln w="19050">
            <a:solidFill>
              <a:srgbClr val="003065"/>
            </a:solidFill>
          </a:ln>
          <a:effectLst/>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76</a:t>
            </a:r>
            <a:endParaRPr kumimoji="1" lang="ja-JP" altLang="en-US" sz="1300" dirty="0">
              <a:solidFill>
                <a:srgbClr val="595757"/>
              </a:solidFill>
              <a:latin typeface="Calibri" pitchFamily="34" charset="0"/>
            </a:endParaRPr>
          </a:p>
        </p:txBody>
      </p:sp>
      <p:sp>
        <p:nvSpPr>
          <p:cNvPr id="41" name="テキスト ボックス 40"/>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pic>
        <p:nvPicPr>
          <p:cNvPr id="40" name="図 39" descr="NS500.png"/>
          <p:cNvPicPr>
            <a:picLocks noChangeAspect="1"/>
          </p:cNvPicPr>
          <p:nvPr/>
        </p:nvPicPr>
        <p:blipFill>
          <a:blip r:embed="rId7" cstate="print"/>
          <a:stretch>
            <a:fillRect/>
          </a:stretch>
        </p:blipFill>
        <p:spPr>
          <a:xfrm>
            <a:off x="6804248" y="4797152"/>
            <a:ext cx="1302102" cy="243483"/>
          </a:xfrm>
          <a:prstGeom prst="rect">
            <a:avLst/>
          </a:prstGeom>
        </p:spPr>
      </p:pic>
      <p:sp>
        <p:nvSpPr>
          <p:cNvPr id="58" name="Text Box 41"/>
          <p:cNvSpPr txBox="1">
            <a:spLocks noChangeArrowheads="1"/>
          </p:cNvSpPr>
          <p:nvPr/>
        </p:nvSpPr>
        <p:spPr bwMode="auto">
          <a:xfrm>
            <a:off x="7081889" y="5013176"/>
            <a:ext cx="8206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KX-NS500</a:t>
            </a:r>
            <a:endParaRPr lang="en-US" altLang="ja-JP" sz="1000" dirty="0">
              <a:solidFill>
                <a:srgbClr val="005BAC"/>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5" name="テキスト ボックス 148"/>
          <p:cNvSpPr txBox="1">
            <a:spLocks noChangeArrowheads="1"/>
          </p:cNvSpPr>
          <p:nvPr/>
        </p:nvSpPr>
        <p:spPr bwMode="auto">
          <a:xfrm>
            <a:off x="251520" y="980728"/>
            <a:ext cx="511256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CRM</a:t>
            </a:r>
            <a:r>
              <a:rPr lang="ja-JP" altLang="en-US" sz="1400" b="1"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Integration</a:t>
            </a:r>
            <a:r>
              <a:rPr lang="ja-JP" altLang="en-US" sz="1400" b="1"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(TAPI/CSTA Support)</a:t>
            </a:r>
            <a:endParaRPr lang="en-US" altLang="ja-JP" sz="1100" b="1" dirty="0">
              <a:solidFill>
                <a:srgbClr val="595757"/>
              </a:solidFill>
              <a:latin typeface="Arial" pitchFamily="34" charset="0"/>
              <a:cs typeface="Arial" pitchFamily="34" charset="0"/>
            </a:endParaRPr>
          </a:p>
        </p:txBody>
      </p:sp>
      <p:sp>
        <p:nvSpPr>
          <p:cNvPr id="6" name="テキスト ボックス 5"/>
          <p:cNvSpPr txBox="1"/>
          <p:nvPr/>
        </p:nvSpPr>
        <p:spPr>
          <a:xfrm>
            <a:off x="251520" y="1198493"/>
            <a:ext cx="8640960" cy="1200329"/>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CRM integration enables linking with a wide range of CRM software by installing middleware.</a:t>
            </a:r>
          </a:p>
          <a:p>
            <a:r>
              <a:rPr lang="en-US" altLang="ja-JP" sz="1200" dirty="0" smtClean="0">
                <a:solidFill>
                  <a:srgbClr val="595757"/>
                </a:solidFill>
                <a:latin typeface="Arial" pitchFamily="34" charset="0"/>
                <a:cs typeface="Arial" pitchFamily="34" charset="0"/>
              </a:rPr>
              <a:t>CA Client also has a 1</a:t>
            </a:r>
            <a:r>
              <a:rPr lang="en-US" altLang="ja-JP" sz="1200" baseline="30000" dirty="0" smtClean="0">
                <a:solidFill>
                  <a:srgbClr val="595757"/>
                </a:solidFill>
                <a:latin typeface="Arial" pitchFamily="34" charset="0"/>
                <a:cs typeface="Arial" pitchFamily="34" charset="0"/>
              </a:rPr>
              <a:t>st</a:t>
            </a:r>
            <a:r>
              <a:rPr lang="en-US" altLang="ja-JP" sz="1200" dirty="0" smtClean="0">
                <a:solidFill>
                  <a:srgbClr val="595757"/>
                </a:solidFill>
                <a:latin typeface="Arial" pitchFamily="34" charset="0"/>
                <a:cs typeface="Arial" pitchFamily="34" charset="0"/>
              </a:rPr>
              <a:t> party TAPI, which is a standard interface.</a:t>
            </a:r>
          </a:p>
          <a:p>
            <a:r>
              <a:rPr lang="en-US" altLang="ja-JP" sz="1200" dirty="0" smtClean="0">
                <a:solidFill>
                  <a:srgbClr val="595757"/>
                </a:solidFill>
                <a:latin typeface="Arial" pitchFamily="34" charset="0"/>
                <a:cs typeface="Arial" pitchFamily="34" charset="0"/>
              </a:rPr>
              <a:t>Functions that can be linked with CRM software include call pop-ups using caller ID, the CRM phone book, and calling from applications.</a:t>
            </a:r>
          </a:p>
          <a:p>
            <a:endParaRPr lang="en-US" altLang="ja-JP" sz="1200" dirty="0" smtClean="0">
              <a:solidFill>
                <a:srgbClr val="595757"/>
              </a:solidFill>
              <a:latin typeface="Arial" pitchFamily="34" charset="0"/>
              <a:cs typeface="Arial" pitchFamily="34" charset="0"/>
            </a:endParaRPr>
          </a:p>
          <a:p>
            <a:r>
              <a:rPr lang="en-US" altLang="ja-JP" sz="1200" dirty="0" smtClean="0">
                <a:solidFill>
                  <a:srgbClr val="595757"/>
                </a:solidFill>
                <a:latin typeface="Arial" pitchFamily="34" charset="0"/>
                <a:cs typeface="Arial" pitchFamily="34" charset="0"/>
              </a:rPr>
              <a:t>For information about middleware and supported CRM software types, contact your Panasonic</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sales</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company.</a:t>
            </a:r>
            <a:endParaRPr lang="ja-JP" altLang="en-US" sz="1200" dirty="0">
              <a:solidFill>
                <a:srgbClr val="595757"/>
              </a:solidFill>
              <a:latin typeface="Arial" pitchFamily="34" charset="0"/>
              <a:cs typeface="Arial" pitchFamily="34" charset="0"/>
            </a:endParaRPr>
          </a:p>
        </p:txBody>
      </p:sp>
      <p:sp>
        <p:nvSpPr>
          <p:cNvPr id="7" name="テキスト ボックス 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77</a:t>
            </a:r>
            <a:endParaRPr kumimoji="1" lang="ja-JP" altLang="en-US" sz="1300" dirty="0">
              <a:solidFill>
                <a:srgbClr val="595757"/>
              </a:solidFill>
              <a:latin typeface="Calibri" pitchFamily="34" charset="0"/>
            </a:endParaRPr>
          </a:p>
        </p:txBody>
      </p:sp>
      <p:sp>
        <p:nvSpPr>
          <p:cNvPr id="9" name="テキスト ボックス 8"/>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5" name="テキスト ボックス 148"/>
          <p:cNvSpPr txBox="1">
            <a:spLocks noChangeArrowheads="1"/>
          </p:cNvSpPr>
          <p:nvPr/>
        </p:nvSpPr>
        <p:spPr bwMode="auto">
          <a:xfrm>
            <a:off x="251520" y="980728"/>
            <a:ext cx="511256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Thin Client Environment Support</a:t>
            </a:r>
            <a:endParaRPr lang="en-US" altLang="ja-JP" sz="1100" b="1" dirty="0">
              <a:solidFill>
                <a:srgbClr val="595757"/>
              </a:solidFill>
              <a:latin typeface="Arial" pitchFamily="34" charset="0"/>
              <a:cs typeface="Arial" pitchFamily="34" charset="0"/>
            </a:endParaRPr>
          </a:p>
        </p:txBody>
      </p:sp>
      <p:sp>
        <p:nvSpPr>
          <p:cNvPr id="6" name="テキスト ボックス 5"/>
          <p:cNvSpPr txBox="1"/>
          <p:nvPr/>
        </p:nvSpPr>
        <p:spPr>
          <a:xfrm>
            <a:off x="251520" y="1198493"/>
            <a:ext cx="8640960" cy="830997"/>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CA Client can be used in a thin client environment. The supported thin client environments are Citrix XenApp™ and Microsoft Terminal Service. A</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CA server and a thin client activation key (KX-NSA010) are required to enable thin client support.</a:t>
            </a:r>
          </a:p>
          <a:p>
            <a:r>
              <a:rPr lang="en-US" altLang="ja-JP" sz="1200" dirty="0" smtClean="0">
                <a:solidFill>
                  <a:srgbClr val="595757"/>
                </a:solidFill>
                <a:latin typeface="Arial" pitchFamily="34" charset="0"/>
                <a:cs typeface="Arial" pitchFamily="34" charset="0"/>
              </a:rPr>
              <a:t>Since personal information such as address books is not retained on the client PCs, safety is enhanced from an information security perspective.</a:t>
            </a:r>
            <a:endParaRPr lang="ja-JP" altLang="en-US" sz="1200" dirty="0" smtClean="0">
              <a:solidFill>
                <a:srgbClr val="595757"/>
              </a:solidFill>
              <a:latin typeface="Arial" pitchFamily="34" charset="0"/>
              <a:cs typeface="Arial" pitchFamily="34" charset="0"/>
            </a:endParaRPr>
          </a:p>
        </p:txBody>
      </p:sp>
      <p:sp>
        <p:nvSpPr>
          <p:cNvPr id="122" name="正方形/長方形 95"/>
          <p:cNvSpPr>
            <a:spLocks noChangeArrowheads="1"/>
          </p:cNvSpPr>
          <p:nvPr/>
        </p:nvSpPr>
        <p:spPr bwMode="auto">
          <a:xfrm>
            <a:off x="307925" y="6207695"/>
            <a:ext cx="7864475" cy="507831"/>
          </a:xfrm>
          <a:prstGeom prst="rect">
            <a:avLst/>
          </a:prstGeom>
          <a:noFill/>
          <a:ln w="9525">
            <a:noFill/>
            <a:miter lim="800000"/>
            <a:headEnd/>
            <a:tailEnd/>
          </a:ln>
        </p:spPr>
        <p:txBody>
          <a:bodyPr>
            <a:spAutoFit/>
          </a:bodyPr>
          <a:lstStyle/>
          <a:p>
            <a:pPr algn="l"/>
            <a:r>
              <a:rPr lang="en-US" altLang="ja-JP" sz="900" dirty="0">
                <a:solidFill>
                  <a:srgbClr val="595757"/>
                </a:solidFill>
                <a:latin typeface="Arial" pitchFamily="34" charset="0"/>
                <a:cs typeface="Arial" pitchFamily="34" charset="0"/>
              </a:rPr>
              <a:t>&lt;</a:t>
            </a:r>
            <a:r>
              <a:rPr lang="en-US" altLang="ja-JP" sz="900" dirty="0" smtClean="0">
                <a:solidFill>
                  <a:srgbClr val="595757"/>
                </a:solidFill>
                <a:latin typeface="Arial" pitchFamily="34" charset="0"/>
                <a:cs typeface="Arial" pitchFamily="34" charset="0"/>
              </a:rPr>
              <a:t>NOTE&gt;</a:t>
            </a:r>
            <a:r>
              <a:rPr lang="en-US" altLang="ja-JP" sz="900" dirty="0">
                <a:solidFill>
                  <a:srgbClr val="595757"/>
                </a:solidFill>
                <a:latin typeface="Arial" pitchFamily="34" charset="0"/>
                <a:cs typeface="Arial" pitchFamily="34" charset="0"/>
              </a:rPr>
              <a:t/>
            </a:r>
            <a:br>
              <a:rPr lang="en-US" altLang="ja-JP" sz="900" dirty="0">
                <a:solidFill>
                  <a:srgbClr val="595757"/>
                </a:solidFill>
                <a:latin typeface="Arial" pitchFamily="34" charset="0"/>
                <a:cs typeface="Arial" pitchFamily="34" charset="0"/>
              </a:rPr>
            </a:br>
            <a:r>
              <a:rPr lang="en-US" altLang="ja-JP" sz="900" dirty="0">
                <a:solidFill>
                  <a:srgbClr val="595757"/>
                </a:solidFill>
                <a:latin typeface="Arial" pitchFamily="34" charset="0"/>
                <a:cs typeface="Arial" pitchFamily="34" charset="0"/>
              </a:rPr>
              <a:t>When using CA Client in a thin client environment, the following features are not available:</a:t>
            </a:r>
            <a:br>
              <a:rPr lang="en-US" altLang="ja-JP" sz="900" dirty="0">
                <a:solidFill>
                  <a:srgbClr val="595757"/>
                </a:solidFill>
                <a:latin typeface="Arial" pitchFamily="34" charset="0"/>
                <a:cs typeface="Arial" pitchFamily="34" charset="0"/>
              </a:rPr>
            </a:br>
            <a:r>
              <a:rPr lang="en-US" altLang="ja-JP" sz="900" dirty="0">
                <a:solidFill>
                  <a:srgbClr val="595757"/>
                </a:solidFill>
                <a:latin typeface="Arial" pitchFamily="34" charset="0"/>
                <a:cs typeface="Arial" pitchFamily="34" charset="0"/>
              </a:rPr>
              <a:t>IP Softphone, 1st Party TSP features, 3rd Party CRM Integration, Microsoft Outlook Integration</a:t>
            </a:r>
            <a:endParaRPr lang="ja-JP" altLang="en-US" sz="900" dirty="0">
              <a:solidFill>
                <a:srgbClr val="595757"/>
              </a:solidFill>
              <a:latin typeface="Arial" pitchFamily="34" charset="0"/>
              <a:cs typeface="Arial" pitchFamily="34" charset="0"/>
            </a:endParaRPr>
          </a:p>
        </p:txBody>
      </p:sp>
      <p:grpSp>
        <p:nvGrpSpPr>
          <p:cNvPr id="2" name="グループ化 65"/>
          <p:cNvGrpSpPr/>
          <p:nvPr/>
        </p:nvGrpSpPr>
        <p:grpSpPr>
          <a:xfrm>
            <a:off x="395536" y="2636912"/>
            <a:ext cx="3387929" cy="2952328"/>
            <a:chOff x="323528" y="2204864"/>
            <a:chExt cx="3387929" cy="2952328"/>
          </a:xfrm>
        </p:grpSpPr>
        <p:cxnSp>
          <p:nvCxnSpPr>
            <p:cNvPr id="67" name="直線コネクタ 111"/>
            <p:cNvCxnSpPr>
              <a:cxnSpLocks noChangeShapeType="1"/>
            </p:cNvCxnSpPr>
            <p:nvPr/>
          </p:nvCxnSpPr>
          <p:spPr bwMode="auto">
            <a:xfrm flipH="1">
              <a:off x="2267744" y="3068588"/>
              <a:ext cx="100" cy="1368524"/>
            </a:xfrm>
            <a:prstGeom prst="line">
              <a:avLst/>
            </a:prstGeom>
            <a:noFill/>
            <a:ln w="19050" algn="ctr">
              <a:solidFill>
                <a:srgbClr val="005BAC"/>
              </a:solidFill>
              <a:round/>
              <a:headEnd/>
              <a:tailEnd/>
            </a:ln>
          </p:spPr>
        </p:cxnSp>
        <p:grpSp>
          <p:nvGrpSpPr>
            <p:cNvPr id="3" name="グループ化 66"/>
            <p:cNvGrpSpPr/>
            <p:nvPr/>
          </p:nvGrpSpPr>
          <p:grpSpPr>
            <a:xfrm>
              <a:off x="1763688" y="2204864"/>
              <a:ext cx="936104" cy="895191"/>
              <a:chOff x="3059832" y="2276872"/>
              <a:chExt cx="936104" cy="895191"/>
            </a:xfrm>
          </p:grpSpPr>
          <p:sp>
            <p:nvSpPr>
              <p:cNvPr id="99" name="テキスト ボックス 43"/>
              <p:cNvSpPr txBox="1">
                <a:spLocks noChangeArrowheads="1"/>
              </p:cNvSpPr>
              <p:nvPr/>
            </p:nvSpPr>
            <p:spPr bwMode="auto">
              <a:xfrm>
                <a:off x="3059832" y="2276872"/>
                <a:ext cx="936104" cy="246221"/>
              </a:xfrm>
              <a:prstGeom prst="rect">
                <a:avLst/>
              </a:prstGeom>
              <a:noFill/>
              <a:ln>
                <a:noFill/>
              </a:ln>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000" dirty="0" smtClean="0">
                    <a:solidFill>
                      <a:srgbClr val="003065"/>
                    </a:solidFill>
                    <a:cs typeface="Arial" pitchFamily="34" charset="0"/>
                  </a:rPr>
                  <a:t>CA</a:t>
                </a:r>
                <a:r>
                  <a:rPr lang="ja-JP" altLang="en-US" sz="1000" dirty="0" smtClean="0">
                    <a:solidFill>
                      <a:srgbClr val="003065"/>
                    </a:solidFill>
                    <a:cs typeface="Arial" pitchFamily="34" charset="0"/>
                  </a:rPr>
                  <a:t> </a:t>
                </a:r>
                <a:r>
                  <a:rPr lang="en-US" altLang="ja-JP" sz="1000" dirty="0" smtClean="0">
                    <a:solidFill>
                      <a:srgbClr val="003065"/>
                    </a:solidFill>
                    <a:cs typeface="Arial" pitchFamily="34" charset="0"/>
                  </a:rPr>
                  <a:t>Server</a:t>
                </a:r>
                <a:endParaRPr lang="ja-JP" altLang="en-US" sz="1000" dirty="0" smtClean="0">
                  <a:solidFill>
                    <a:srgbClr val="003065"/>
                  </a:solidFill>
                  <a:cs typeface="Arial" pitchFamily="34" charset="0"/>
                </a:endParaRPr>
              </a:p>
            </p:txBody>
          </p:sp>
          <p:pic>
            <p:nvPicPr>
              <p:cNvPr id="100" name="Picture 10" descr="E:\Panasonic2011\和田さま☆アイコン集\from_dobashi\Otehrs3\server.png"/>
              <p:cNvPicPr>
                <a:picLocks noChangeAspect="1" noChangeArrowheads="1"/>
              </p:cNvPicPr>
              <p:nvPr/>
            </p:nvPicPr>
            <p:blipFill>
              <a:blip r:embed="rId2" cstate="print"/>
              <a:srcRect/>
              <a:stretch>
                <a:fillRect/>
              </a:stretch>
            </p:blipFill>
            <p:spPr bwMode="auto">
              <a:xfrm>
                <a:off x="3419872" y="2492896"/>
                <a:ext cx="288032" cy="679167"/>
              </a:xfrm>
              <a:prstGeom prst="rect">
                <a:avLst/>
              </a:prstGeom>
              <a:noFill/>
              <a:ln w="9525">
                <a:noFill/>
                <a:miter lim="800000"/>
                <a:headEnd/>
                <a:tailEnd/>
              </a:ln>
            </p:spPr>
          </p:pic>
        </p:grpSp>
        <p:grpSp>
          <p:nvGrpSpPr>
            <p:cNvPr id="7" name="グループ化 88"/>
            <p:cNvGrpSpPr/>
            <p:nvPr/>
          </p:nvGrpSpPr>
          <p:grpSpPr>
            <a:xfrm>
              <a:off x="323528" y="3542819"/>
              <a:ext cx="1371705" cy="736188"/>
              <a:chOff x="323528" y="3542819"/>
              <a:chExt cx="1371705" cy="736188"/>
            </a:xfrm>
          </p:grpSpPr>
          <p:sp>
            <p:nvSpPr>
              <p:cNvPr id="91" name="円/楕円 74"/>
              <p:cNvSpPr>
                <a:spLocks noChangeArrowheads="1"/>
              </p:cNvSpPr>
              <p:nvPr/>
            </p:nvSpPr>
            <p:spPr bwMode="auto">
              <a:xfrm>
                <a:off x="323528" y="3717032"/>
                <a:ext cx="923925" cy="561975"/>
              </a:xfrm>
              <a:prstGeom prst="ellipse">
                <a:avLst/>
              </a:prstGeom>
              <a:noFill/>
              <a:ln w="19050" algn="ctr">
                <a:solidFill>
                  <a:srgbClr val="005BAC"/>
                </a:solidFill>
                <a:prstDash val="sysDot"/>
                <a:round/>
                <a:headEnd/>
                <a:tailEnd/>
              </a:ln>
            </p:spPr>
            <p:txBody>
              <a:bodyPr anchor="ctr"/>
              <a:lstStyle/>
              <a:p>
                <a:endParaRPr lang="ja-JP" altLang="en-US" dirty="0"/>
              </a:p>
            </p:txBody>
          </p:sp>
          <p:pic>
            <p:nvPicPr>
              <p:cNvPr id="92" name="図 44" descr="14_2.png"/>
              <p:cNvPicPr>
                <a:picLocks noChangeAspect="1"/>
              </p:cNvPicPr>
              <p:nvPr/>
            </p:nvPicPr>
            <p:blipFill>
              <a:blip r:embed="rId3" cstate="print"/>
              <a:srcRect/>
              <a:stretch>
                <a:fillRect/>
              </a:stretch>
            </p:blipFill>
            <p:spPr bwMode="auto">
              <a:xfrm>
                <a:off x="323528" y="3818433"/>
                <a:ext cx="401638" cy="393700"/>
              </a:xfrm>
              <a:prstGeom prst="rect">
                <a:avLst/>
              </a:prstGeom>
              <a:noFill/>
              <a:ln w="9525">
                <a:noFill/>
                <a:miter lim="800000"/>
                <a:headEnd/>
                <a:tailEnd/>
              </a:ln>
            </p:spPr>
          </p:pic>
          <p:pic>
            <p:nvPicPr>
              <p:cNvPr id="93" name="図 105" descr="名称未設定-2.png"/>
              <p:cNvPicPr>
                <a:picLocks noChangeAspect="1"/>
              </p:cNvPicPr>
              <p:nvPr/>
            </p:nvPicPr>
            <p:blipFill>
              <a:blip r:embed="rId4" cstate="print"/>
              <a:srcRect/>
              <a:stretch>
                <a:fillRect/>
              </a:stretch>
            </p:blipFill>
            <p:spPr bwMode="auto">
              <a:xfrm>
                <a:off x="709291" y="3934321"/>
                <a:ext cx="165100" cy="166687"/>
              </a:xfrm>
              <a:prstGeom prst="rect">
                <a:avLst/>
              </a:prstGeom>
              <a:noFill/>
              <a:ln w="9525">
                <a:noFill/>
                <a:miter lim="800000"/>
                <a:headEnd/>
                <a:tailEnd/>
              </a:ln>
            </p:spPr>
          </p:pic>
          <p:grpSp>
            <p:nvGrpSpPr>
              <p:cNvPr id="8" name="図形グループ 3"/>
              <p:cNvGrpSpPr>
                <a:grpSpLocks/>
              </p:cNvGrpSpPr>
              <p:nvPr/>
            </p:nvGrpSpPr>
            <p:grpSpPr bwMode="auto">
              <a:xfrm>
                <a:off x="841053" y="3869233"/>
                <a:ext cx="454025" cy="339725"/>
                <a:chOff x="623874" y="4389883"/>
                <a:chExt cx="1127798" cy="838228"/>
              </a:xfrm>
            </p:grpSpPr>
            <p:pic>
              <p:nvPicPr>
                <p:cNvPr id="97" name="図 68" descr="14_22.png"/>
                <p:cNvPicPr>
                  <a:picLocks noChangeAspect="1"/>
                </p:cNvPicPr>
                <p:nvPr/>
              </p:nvPicPr>
              <p:blipFill>
                <a:blip r:embed="rId5" cstate="print"/>
                <a:srcRect/>
                <a:stretch>
                  <a:fillRect/>
                </a:stretch>
              </p:blipFill>
              <p:spPr bwMode="auto">
                <a:xfrm>
                  <a:off x="623874" y="4389883"/>
                  <a:ext cx="1127798" cy="838228"/>
                </a:xfrm>
                <a:prstGeom prst="rect">
                  <a:avLst/>
                </a:prstGeom>
                <a:noFill/>
                <a:ln w="9525">
                  <a:noFill/>
                  <a:miter lim="800000"/>
                  <a:headEnd/>
                  <a:tailEnd/>
                </a:ln>
              </p:spPr>
            </p:pic>
            <p:pic>
              <p:nvPicPr>
                <p:cNvPr id="98" name="図 69" descr="14_23.png"/>
                <p:cNvPicPr>
                  <a:picLocks noChangeAspect="1"/>
                </p:cNvPicPr>
                <p:nvPr/>
              </p:nvPicPr>
              <p:blipFill>
                <a:blip r:embed="rId6" cstate="print"/>
                <a:srcRect/>
                <a:stretch>
                  <a:fillRect/>
                </a:stretch>
              </p:blipFill>
              <p:spPr bwMode="auto">
                <a:xfrm>
                  <a:off x="1383854" y="4556500"/>
                  <a:ext cx="173743" cy="399300"/>
                </a:xfrm>
                <a:prstGeom prst="rect">
                  <a:avLst/>
                </a:prstGeom>
                <a:noFill/>
                <a:ln w="9525">
                  <a:noFill/>
                  <a:miter lim="800000"/>
                  <a:headEnd/>
                  <a:tailEnd/>
                </a:ln>
              </p:spPr>
            </p:pic>
          </p:grpSp>
          <p:sp>
            <p:nvSpPr>
              <p:cNvPr id="95" name="テキスト ボックス 44"/>
              <p:cNvSpPr txBox="1">
                <a:spLocks noChangeArrowheads="1"/>
              </p:cNvSpPr>
              <p:nvPr/>
            </p:nvSpPr>
            <p:spPr bwMode="auto">
              <a:xfrm>
                <a:off x="428030" y="3542819"/>
                <a:ext cx="1263650" cy="246221"/>
              </a:xfrm>
              <a:prstGeom prst="rect">
                <a:avLst/>
              </a:prstGeom>
              <a:noFill/>
              <a:ln>
                <a:noFill/>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000" dirty="0" smtClean="0">
                    <a:solidFill>
                      <a:srgbClr val="003065"/>
                    </a:solidFill>
                    <a:cs typeface="Arial" pitchFamily="34" charset="0"/>
                  </a:rPr>
                  <a:t>CA Client</a:t>
                </a:r>
                <a:endParaRPr lang="ja-JP" altLang="en-US" sz="1000" dirty="0" smtClean="0">
                  <a:solidFill>
                    <a:srgbClr val="003065"/>
                  </a:solidFill>
                  <a:cs typeface="Arial" pitchFamily="34" charset="0"/>
                </a:endParaRPr>
              </a:p>
            </p:txBody>
          </p:sp>
          <p:pic>
            <p:nvPicPr>
              <p:cNvPr id="96" name="Picture 2" descr="\\W5007\f_manual\PSNカタログ\PBX\作成中アイコン\illust\KX-NT551.png"/>
              <p:cNvPicPr>
                <a:picLocks noChangeAspect="1" noChangeArrowheads="1"/>
              </p:cNvPicPr>
              <p:nvPr/>
            </p:nvPicPr>
            <p:blipFill>
              <a:blip r:embed="rId7" cstate="print"/>
              <a:srcRect/>
              <a:stretch>
                <a:fillRect/>
              </a:stretch>
            </p:blipFill>
            <p:spPr bwMode="auto">
              <a:xfrm>
                <a:off x="1331690" y="3818607"/>
                <a:ext cx="363543" cy="360039"/>
              </a:xfrm>
              <a:prstGeom prst="rect">
                <a:avLst/>
              </a:prstGeom>
              <a:noFill/>
            </p:spPr>
          </p:pic>
        </p:grpSp>
        <p:cxnSp>
          <p:nvCxnSpPr>
            <p:cNvPr id="70" name="カギ線コネクタ 65"/>
            <p:cNvCxnSpPr>
              <a:cxnSpLocks noChangeShapeType="1"/>
            </p:cNvCxnSpPr>
            <p:nvPr/>
          </p:nvCxnSpPr>
          <p:spPr bwMode="auto">
            <a:xfrm flipH="1">
              <a:off x="1259632" y="3284984"/>
              <a:ext cx="2016223" cy="0"/>
            </a:xfrm>
            <a:prstGeom prst="straightConnector1">
              <a:avLst/>
            </a:prstGeom>
            <a:noFill/>
            <a:ln w="19050" algn="ctr">
              <a:solidFill>
                <a:srgbClr val="005BAC"/>
              </a:solidFill>
              <a:prstDash val="solid"/>
              <a:round/>
              <a:headEnd/>
              <a:tailEnd/>
            </a:ln>
          </p:spPr>
        </p:cxnSp>
        <p:cxnSp>
          <p:nvCxnSpPr>
            <p:cNvPr id="71" name="直線コネクタ 111"/>
            <p:cNvCxnSpPr>
              <a:cxnSpLocks noChangeShapeType="1"/>
            </p:cNvCxnSpPr>
            <p:nvPr/>
          </p:nvCxnSpPr>
          <p:spPr bwMode="auto">
            <a:xfrm>
              <a:off x="1259632" y="3275459"/>
              <a:ext cx="1" cy="299539"/>
            </a:xfrm>
            <a:prstGeom prst="line">
              <a:avLst/>
            </a:prstGeom>
            <a:noFill/>
            <a:ln w="19050" algn="ctr">
              <a:solidFill>
                <a:srgbClr val="005BAC"/>
              </a:solidFill>
              <a:round/>
              <a:headEnd/>
              <a:tailEnd/>
            </a:ln>
          </p:spPr>
        </p:cxnSp>
        <p:cxnSp>
          <p:nvCxnSpPr>
            <p:cNvPr id="72" name="直線コネクタ 111"/>
            <p:cNvCxnSpPr>
              <a:cxnSpLocks noChangeShapeType="1"/>
            </p:cNvCxnSpPr>
            <p:nvPr/>
          </p:nvCxnSpPr>
          <p:spPr bwMode="auto">
            <a:xfrm>
              <a:off x="3266331" y="3275459"/>
              <a:ext cx="1" cy="299541"/>
            </a:xfrm>
            <a:prstGeom prst="line">
              <a:avLst/>
            </a:prstGeom>
            <a:noFill/>
            <a:ln w="19050" algn="ctr">
              <a:solidFill>
                <a:srgbClr val="005BAC"/>
              </a:solidFill>
              <a:round/>
              <a:headEnd/>
              <a:tailEnd/>
            </a:ln>
          </p:spPr>
        </p:cxnSp>
        <p:grpSp>
          <p:nvGrpSpPr>
            <p:cNvPr id="9" name="グループ化 89"/>
            <p:cNvGrpSpPr/>
            <p:nvPr/>
          </p:nvGrpSpPr>
          <p:grpSpPr>
            <a:xfrm>
              <a:off x="2339752" y="3547383"/>
              <a:ext cx="1371705" cy="736188"/>
              <a:chOff x="323528" y="3542819"/>
              <a:chExt cx="1371705" cy="736188"/>
            </a:xfrm>
          </p:grpSpPr>
          <p:sp>
            <p:nvSpPr>
              <p:cNvPr id="83" name="円/楕円 74"/>
              <p:cNvSpPr>
                <a:spLocks noChangeArrowheads="1"/>
              </p:cNvSpPr>
              <p:nvPr/>
            </p:nvSpPr>
            <p:spPr bwMode="auto">
              <a:xfrm>
                <a:off x="323528" y="3717032"/>
                <a:ext cx="923925" cy="561975"/>
              </a:xfrm>
              <a:prstGeom prst="ellipse">
                <a:avLst/>
              </a:prstGeom>
              <a:noFill/>
              <a:ln w="19050" algn="ctr">
                <a:solidFill>
                  <a:srgbClr val="005BAC"/>
                </a:solidFill>
                <a:prstDash val="sysDot"/>
                <a:round/>
                <a:headEnd/>
                <a:tailEnd/>
              </a:ln>
            </p:spPr>
            <p:txBody>
              <a:bodyPr anchor="ctr"/>
              <a:lstStyle/>
              <a:p>
                <a:endParaRPr lang="ja-JP" altLang="en-US" dirty="0"/>
              </a:p>
            </p:txBody>
          </p:sp>
          <p:pic>
            <p:nvPicPr>
              <p:cNvPr id="84" name="図 44" descr="14_2.png"/>
              <p:cNvPicPr>
                <a:picLocks noChangeAspect="1"/>
              </p:cNvPicPr>
              <p:nvPr/>
            </p:nvPicPr>
            <p:blipFill>
              <a:blip r:embed="rId3" cstate="print"/>
              <a:srcRect/>
              <a:stretch>
                <a:fillRect/>
              </a:stretch>
            </p:blipFill>
            <p:spPr bwMode="auto">
              <a:xfrm>
                <a:off x="323528" y="3818433"/>
                <a:ext cx="401638" cy="393700"/>
              </a:xfrm>
              <a:prstGeom prst="rect">
                <a:avLst/>
              </a:prstGeom>
              <a:noFill/>
              <a:ln w="9525">
                <a:noFill/>
                <a:miter lim="800000"/>
                <a:headEnd/>
                <a:tailEnd/>
              </a:ln>
            </p:spPr>
          </p:pic>
          <p:pic>
            <p:nvPicPr>
              <p:cNvPr id="85" name="図 105" descr="名称未設定-2.png"/>
              <p:cNvPicPr>
                <a:picLocks noChangeAspect="1"/>
              </p:cNvPicPr>
              <p:nvPr/>
            </p:nvPicPr>
            <p:blipFill>
              <a:blip r:embed="rId4" cstate="print"/>
              <a:srcRect/>
              <a:stretch>
                <a:fillRect/>
              </a:stretch>
            </p:blipFill>
            <p:spPr bwMode="auto">
              <a:xfrm>
                <a:off x="709291" y="3934321"/>
                <a:ext cx="165100" cy="166687"/>
              </a:xfrm>
              <a:prstGeom prst="rect">
                <a:avLst/>
              </a:prstGeom>
              <a:noFill/>
              <a:ln w="9525">
                <a:noFill/>
                <a:miter lim="800000"/>
                <a:headEnd/>
                <a:tailEnd/>
              </a:ln>
            </p:spPr>
          </p:pic>
          <p:grpSp>
            <p:nvGrpSpPr>
              <p:cNvPr id="10" name="図形グループ 3"/>
              <p:cNvGrpSpPr>
                <a:grpSpLocks/>
              </p:cNvGrpSpPr>
              <p:nvPr/>
            </p:nvGrpSpPr>
            <p:grpSpPr bwMode="auto">
              <a:xfrm>
                <a:off x="841053" y="3869233"/>
                <a:ext cx="454025" cy="339725"/>
                <a:chOff x="623874" y="4389883"/>
                <a:chExt cx="1127798" cy="838228"/>
              </a:xfrm>
            </p:grpSpPr>
            <p:pic>
              <p:nvPicPr>
                <p:cNvPr id="89" name="図 68" descr="14_22.png"/>
                <p:cNvPicPr>
                  <a:picLocks noChangeAspect="1"/>
                </p:cNvPicPr>
                <p:nvPr/>
              </p:nvPicPr>
              <p:blipFill>
                <a:blip r:embed="rId5" cstate="print"/>
                <a:srcRect/>
                <a:stretch>
                  <a:fillRect/>
                </a:stretch>
              </p:blipFill>
              <p:spPr bwMode="auto">
                <a:xfrm>
                  <a:off x="623874" y="4389883"/>
                  <a:ext cx="1127798" cy="838228"/>
                </a:xfrm>
                <a:prstGeom prst="rect">
                  <a:avLst/>
                </a:prstGeom>
                <a:noFill/>
                <a:ln w="9525">
                  <a:noFill/>
                  <a:miter lim="800000"/>
                  <a:headEnd/>
                  <a:tailEnd/>
                </a:ln>
              </p:spPr>
            </p:pic>
            <p:pic>
              <p:nvPicPr>
                <p:cNvPr id="90" name="図 69" descr="14_23.png"/>
                <p:cNvPicPr>
                  <a:picLocks noChangeAspect="1"/>
                </p:cNvPicPr>
                <p:nvPr/>
              </p:nvPicPr>
              <p:blipFill>
                <a:blip r:embed="rId6" cstate="print"/>
                <a:srcRect/>
                <a:stretch>
                  <a:fillRect/>
                </a:stretch>
              </p:blipFill>
              <p:spPr bwMode="auto">
                <a:xfrm>
                  <a:off x="1383854" y="4556500"/>
                  <a:ext cx="173743" cy="399300"/>
                </a:xfrm>
                <a:prstGeom prst="rect">
                  <a:avLst/>
                </a:prstGeom>
                <a:noFill/>
                <a:ln w="9525">
                  <a:noFill/>
                  <a:miter lim="800000"/>
                  <a:headEnd/>
                  <a:tailEnd/>
                </a:ln>
              </p:spPr>
            </p:pic>
          </p:grpSp>
          <p:sp>
            <p:nvSpPr>
              <p:cNvPr id="87" name="テキスト ボックス 44"/>
              <p:cNvSpPr txBox="1">
                <a:spLocks noChangeArrowheads="1"/>
              </p:cNvSpPr>
              <p:nvPr/>
            </p:nvSpPr>
            <p:spPr bwMode="auto">
              <a:xfrm>
                <a:off x="428030" y="3542819"/>
                <a:ext cx="1263650" cy="246221"/>
              </a:xfrm>
              <a:prstGeom prst="rect">
                <a:avLst/>
              </a:prstGeom>
              <a:noFill/>
              <a:ln>
                <a:noFill/>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000" dirty="0" smtClean="0">
                    <a:solidFill>
                      <a:srgbClr val="003065"/>
                    </a:solidFill>
                    <a:cs typeface="Arial" pitchFamily="34" charset="0"/>
                  </a:rPr>
                  <a:t>CA Client</a:t>
                </a:r>
                <a:endParaRPr lang="ja-JP" altLang="en-US" sz="1000" dirty="0" smtClean="0">
                  <a:solidFill>
                    <a:srgbClr val="003065"/>
                  </a:solidFill>
                  <a:cs typeface="Arial" pitchFamily="34" charset="0"/>
                </a:endParaRPr>
              </a:p>
            </p:txBody>
          </p:sp>
          <p:pic>
            <p:nvPicPr>
              <p:cNvPr id="88" name="Picture 2" descr="\\W5007\f_manual\PSNカタログ\PBX\作成中アイコン\illust\KX-NT551.png"/>
              <p:cNvPicPr>
                <a:picLocks noChangeAspect="1" noChangeArrowheads="1"/>
              </p:cNvPicPr>
              <p:nvPr/>
            </p:nvPicPr>
            <p:blipFill>
              <a:blip r:embed="rId7" cstate="print"/>
              <a:srcRect/>
              <a:stretch>
                <a:fillRect/>
              </a:stretch>
            </p:blipFill>
            <p:spPr bwMode="auto">
              <a:xfrm>
                <a:off x="1331690" y="3818607"/>
                <a:ext cx="363543" cy="360039"/>
              </a:xfrm>
              <a:prstGeom prst="rect">
                <a:avLst/>
              </a:prstGeom>
              <a:noFill/>
            </p:spPr>
          </p:pic>
        </p:grpSp>
        <p:grpSp>
          <p:nvGrpSpPr>
            <p:cNvPr id="11" name="グループ化 98"/>
            <p:cNvGrpSpPr/>
            <p:nvPr/>
          </p:nvGrpSpPr>
          <p:grpSpPr>
            <a:xfrm>
              <a:off x="1403648" y="4421004"/>
              <a:ext cx="1371705" cy="736188"/>
              <a:chOff x="323528" y="3542819"/>
              <a:chExt cx="1371705" cy="736188"/>
            </a:xfrm>
          </p:grpSpPr>
          <p:sp>
            <p:nvSpPr>
              <p:cNvPr id="75" name="円/楕円 74"/>
              <p:cNvSpPr>
                <a:spLocks noChangeArrowheads="1"/>
              </p:cNvSpPr>
              <p:nvPr/>
            </p:nvSpPr>
            <p:spPr bwMode="auto">
              <a:xfrm>
                <a:off x="323528" y="3717032"/>
                <a:ext cx="923925" cy="561975"/>
              </a:xfrm>
              <a:prstGeom prst="ellipse">
                <a:avLst/>
              </a:prstGeom>
              <a:noFill/>
              <a:ln w="19050" algn="ctr">
                <a:solidFill>
                  <a:srgbClr val="005BAC"/>
                </a:solidFill>
                <a:prstDash val="sysDot"/>
                <a:round/>
                <a:headEnd/>
                <a:tailEnd/>
              </a:ln>
            </p:spPr>
            <p:txBody>
              <a:bodyPr anchor="ctr"/>
              <a:lstStyle/>
              <a:p>
                <a:endParaRPr lang="ja-JP" altLang="en-US" dirty="0"/>
              </a:p>
            </p:txBody>
          </p:sp>
          <p:pic>
            <p:nvPicPr>
              <p:cNvPr id="76" name="図 44" descr="14_2.png"/>
              <p:cNvPicPr>
                <a:picLocks noChangeAspect="1"/>
              </p:cNvPicPr>
              <p:nvPr/>
            </p:nvPicPr>
            <p:blipFill>
              <a:blip r:embed="rId3" cstate="print"/>
              <a:srcRect/>
              <a:stretch>
                <a:fillRect/>
              </a:stretch>
            </p:blipFill>
            <p:spPr bwMode="auto">
              <a:xfrm>
                <a:off x="323528" y="3818433"/>
                <a:ext cx="401638" cy="393700"/>
              </a:xfrm>
              <a:prstGeom prst="rect">
                <a:avLst/>
              </a:prstGeom>
              <a:noFill/>
              <a:ln w="9525">
                <a:noFill/>
                <a:miter lim="800000"/>
                <a:headEnd/>
                <a:tailEnd/>
              </a:ln>
            </p:spPr>
          </p:pic>
          <p:pic>
            <p:nvPicPr>
              <p:cNvPr id="77" name="図 105" descr="名称未設定-2.png"/>
              <p:cNvPicPr>
                <a:picLocks noChangeAspect="1"/>
              </p:cNvPicPr>
              <p:nvPr/>
            </p:nvPicPr>
            <p:blipFill>
              <a:blip r:embed="rId4" cstate="print"/>
              <a:srcRect/>
              <a:stretch>
                <a:fillRect/>
              </a:stretch>
            </p:blipFill>
            <p:spPr bwMode="auto">
              <a:xfrm>
                <a:off x="709291" y="3934321"/>
                <a:ext cx="165100" cy="166687"/>
              </a:xfrm>
              <a:prstGeom prst="rect">
                <a:avLst/>
              </a:prstGeom>
              <a:noFill/>
              <a:ln w="9525">
                <a:noFill/>
                <a:miter lim="800000"/>
                <a:headEnd/>
                <a:tailEnd/>
              </a:ln>
            </p:spPr>
          </p:pic>
          <p:grpSp>
            <p:nvGrpSpPr>
              <p:cNvPr id="12" name="図形グループ 3"/>
              <p:cNvGrpSpPr>
                <a:grpSpLocks/>
              </p:cNvGrpSpPr>
              <p:nvPr/>
            </p:nvGrpSpPr>
            <p:grpSpPr bwMode="auto">
              <a:xfrm>
                <a:off x="841053" y="3869233"/>
                <a:ext cx="454025" cy="339725"/>
                <a:chOff x="623874" y="4389883"/>
                <a:chExt cx="1127798" cy="838228"/>
              </a:xfrm>
            </p:grpSpPr>
            <p:pic>
              <p:nvPicPr>
                <p:cNvPr id="81" name="図 68" descr="14_22.png"/>
                <p:cNvPicPr>
                  <a:picLocks noChangeAspect="1"/>
                </p:cNvPicPr>
                <p:nvPr/>
              </p:nvPicPr>
              <p:blipFill>
                <a:blip r:embed="rId5" cstate="print"/>
                <a:srcRect/>
                <a:stretch>
                  <a:fillRect/>
                </a:stretch>
              </p:blipFill>
              <p:spPr bwMode="auto">
                <a:xfrm>
                  <a:off x="623874" y="4389883"/>
                  <a:ext cx="1127798" cy="838228"/>
                </a:xfrm>
                <a:prstGeom prst="rect">
                  <a:avLst/>
                </a:prstGeom>
                <a:noFill/>
                <a:ln w="9525">
                  <a:noFill/>
                  <a:miter lim="800000"/>
                  <a:headEnd/>
                  <a:tailEnd/>
                </a:ln>
              </p:spPr>
            </p:pic>
            <p:pic>
              <p:nvPicPr>
                <p:cNvPr id="82" name="図 69" descr="14_23.png"/>
                <p:cNvPicPr>
                  <a:picLocks noChangeAspect="1"/>
                </p:cNvPicPr>
                <p:nvPr/>
              </p:nvPicPr>
              <p:blipFill>
                <a:blip r:embed="rId6" cstate="print"/>
                <a:srcRect/>
                <a:stretch>
                  <a:fillRect/>
                </a:stretch>
              </p:blipFill>
              <p:spPr bwMode="auto">
                <a:xfrm>
                  <a:off x="1383854" y="4556500"/>
                  <a:ext cx="173743" cy="399300"/>
                </a:xfrm>
                <a:prstGeom prst="rect">
                  <a:avLst/>
                </a:prstGeom>
                <a:noFill/>
                <a:ln w="9525">
                  <a:noFill/>
                  <a:miter lim="800000"/>
                  <a:headEnd/>
                  <a:tailEnd/>
                </a:ln>
              </p:spPr>
            </p:pic>
          </p:grpSp>
          <p:sp>
            <p:nvSpPr>
              <p:cNvPr id="79" name="テキスト ボックス 44"/>
              <p:cNvSpPr txBox="1">
                <a:spLocks noChangeArrowheads="1"/>
              </p:cNvSpPr>
              <p:nvPr/>
            </p:nvSpPr>
            <p:spPr bwMode="auto">
              <a:xfrm>
                <a:off x="428030" y="3542819"/>
                <a:ext cx="1263650" cy="246221"/>
              </a:xfrm>
              <a:prstGeom prst="rect">
                <a:avLst/>
              </a:prstGeom>
              <a:noFill/>
              <a:ln>
                <a:noFill/>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000" dirty="0" smtClean="0">
                    <a:solidFill>
                      <a:srgbClr val="003065"/>
                    </a:solidFill>
                    <a:cs typeface="Arial" pitchFamily="34" charset="0"/>
                  </a:rPr>
                  <a:t>CA Client</a:t>
                </a:r>
                <a:endParaRPr lang="ja-JP" altLang="en-US" sz="1000" dirty="0" smtClean="0">
                  <a:solidFill>
                    <a:srgbClr val="003065"/>
                  </a:solidFill>
                  <a:cs typeface="Arial" pitchFamily="34" charset="0"/>
                </a:endParaRPr>
              </a:p>
            </p:txBody>
          </p:sp>
          <p:pic>
            <p:nvPicPr>
              <p:cNvPr id="80" name="Picture 2" descr="\\W5007\f_manual\PSNカタログ\PBX\作成中アイコン\illust\KX-NT551.png"/>
              <p:cNvPicPr>
                <a:picLocks noChangeAspect="1" noChangeArrowheads="1"/>
              </p:cNvPicPr>
              <p:nvPr/>
            </p:nvPicPr>
            <p:blipFill>
              <a:blip r:embed="rId7" cstate="print"/>
              <a:srcRect/>
              <a:stretch>
                <a:fillRect/>
              </a:stretch>
            </p:blipFill>
            <p:spPr bwMode="auto">
              <a:xfrm>
                <a:off x="1331690" y="3818607"/>
                <a:ext cx="363543" cy="360039"/>
              </a:xfrm>
              <a:prstGeom prst="rect">
                <a:avLst/>
              </a:prstGeom>
              <a:noFill/>
            </p:spPr>
          </p:pic>
        </p:grpSp>
      </p:grpSp>
      <p:grpSp>
        <p:nvGrpSpPr>
          <p:cNvPr id="13" name="グループ化 100"/>
          <p:cNvGrpSpPr/>
          <p:nvPr/>
        </p:nvGrpSpPr>
        <p:grpSpPr>
          <a:xfrm>
            <a:off x="4932040" y="2631579"/>
            <a:ext cx="3240360" cy="2816282"/>
            <a:chOff x="4644008" y="2199531"/>
            <a:chExt cx="3240360" cy="2816282"/>
          </a:xfrm>
        </p:grpSpPr>
        <p:pic>
          <p:nvPicPr>
            <p:cNvPr id="102" name="図 44" descr="14_2.png"/>
            <p:cNvPicPr>
              <a:picLocks noChangeAspect="1"/>
            </p:cNvPicPr>
            <p:nvPr/>
          </p:nvPicPr>
          <p:blipFill>
            <a:blip r:embed="rId8" cstate="print"/>
            <a:srcRect/>
            <a:stretch>
              <a:fillRect/>
            </a:stretch>
          </p:blipFill>
          <p:spPr bwMode="auto">
            <a:xfrm>
              <a:off x="5436096" y="2636912"/>
              <a:ext cx="401638" cy="393700"/>
            </a:xfrm>
            <a:prstGeom prst="rect">
              <a:avLst/>
            </a:prstGeom>
            <a:noFill/>
            <a:ln w="9525">
              <a:noFill/>
              <a:miter lim="800000"/>
              <a:headEnd/>
              <a:tailEnd/>
            </a:ln>
          </p:spPr>
        </p:pic>
        <p:pic>
          <p:nvPicPr>
            <p:cNvPr id="103" name="図 103" descr="名称未設定-2.png"/>
            <p:cNvPicPr>
              <a:picLocks noChangeAspect="1"/>
            </p:cNvPicPr>
            <p:nvPr/>
          </p:nvPicPr>
          <p:blipFill>
            <a:blip r:embed="rId4" cstate="print"/>
            <a:srcRect/>
            <a:stretch>
              <a:fillRect/>
            </a:stretch>
          </p:blipFill>
          <p:spPr bwMode="auto">
            <a:xfrm>
              <a:off x="5850434" y="2735337"/>
              <a:ext cx="166687" cy="165100"/>
            </a:xfrm>
            <a:prstGeom prst="rect">
              <a:avLst/>
            </a:prstGeom>
            <a:noFill/>
            <a:ln w="9525">
              <a:noFill/>
              <a:miter lim="800000"/>
              <a:headEnd/>
              <a:tailEnd/>
            </a:ln>
          </p:spPr>
        </p:pic>
        <p:cxnSp>
          <p:nvCxnSpPr>
            <p:cNvPr id="104" name="カギ線コネクタ 65"/>
            <p:cNvCxnSpPr>
              <a:cxnSpLocks noChangeShapeType="1"/>
            </p:cNvCxnSpPr>
            <p:nvPr/>
          </p:nvCxnSpPr>
          <p:spPr bwMode="auto">
            <a:xfrm rot="10800000">
              <a:off x="6392863" y="2780928"/>
              <a:ext cx="606425" cy="0"/>
            </a:xfrm>
            <a:prstGeom prst="straightConnector1">
              <a:avLst/>
            </a:prstGeom>
            <a:noFill/>
            <a:ln w="25400" algn="ctr">
              <a:solidFill>
                <a:srgbClr val="EA5550"/>
              </a:solidFill>
              <a:prstDash val="sysDot"/>
              <a:round/>
              <a:headEnd/>
              <a:tailEnd/>
            </a:ln>
          </p:spPr>
        </p:cxnSp>
        <p:sp>
          <p:nvSpPr>
            <p:cNvPr id="105" name="テキスト ボックス 43"/>
            <p:cNvSpPr txBox="1">
              <a:spLocks noChangeArrowheads="1"/>
            </p:cNvSpPr>
            <p:nvPr/>
          </p:nvSpPr>
          <p:spPr bwMode="auto">
            <a:xfrm>
              <a:off x="5278363" y="2199531"/>
              <a:ext cx="1440159" cy="246221"/>
            </a:xfrm>
            <a:prstGeom prst="rect">
              <a:avLst/>
            </a:prstGeom>
            <a:noFill/>
            <a:ln w="15875">
              <a:noFill/>
              <a:miter lim="800000"/>
              <a:headEnd/>
              <a:tailEnd/>
            </a:ln>
          </p:spPr>
          <p:txBody>
            <a:bodyPr wrap="square">
              <a:spAutoFit/>
            </a:bodyPr>
            <a:lstStyle/>
            <a:p>
              <a:r>
                <a:rPr lang="en-US" altLang="ja-JP" sz="1000" b="1" dirty="0">
                  <a:solidFill>
                    <a:srgbClr val="EA5550"/>
                  </a:solidFill>
                  <a:latin typeface="Arial" pitchFamily="34" charset="0"/>
                  <a:cs typeface="Arial" pitchFamily="34" charset="0"/>
                </a:rPr>
                <a:t>Thin Client</a:t>
              </a:r>
              <a:r>
                <a:rPr lang="ja-JP" altLang="en-US" sz="1000" b="1" dirty="0">
                  <a:solidFill>
                    <a:srgbClr val="EA5550"/>
                  </a:solidFill>
                  <a:latin typeface="Arial" pitchFamily="34" charset="0"/>
                  <a:cs typeface="Arial" pitchFamily="34" charset="0"/>
                </a:rPr>
                <a:t> </a:t>
              </a:r>
              <a:r>
                <a:rPr lang="en-US" altLang="ja-JP" sz="1000" b="1" dirty="0">
                  <a:solidFill>
                    <a:srgbClr val="EA5550"/>
                  </a:solidFill>
                  <a:latin typeface="Arial" pitchFamily="34" charset="0"/>
                  <a:cs typeface="Arial" pitchFamily="34" charset="0"/>
                </a:rPr>
                <a:t>Server</a:t>
              </a:r>
              <a:endParaRPr lang="ja-JP" altLang="en-US" sz="1000" b="1" dirty="0">
                <a:solidFill>
                  <a:srgbClr val="EA5550"/>
                </a:solidFill>
                <a:latin typeface="Arial" pitchFamily="34" charset="0"/>
                <a:cs typeface="Arial" pitchFamily="34" charset="0"/>
              </a:endParaRPr>
            </a:p>
          </p:txBody>
        </p:sp>
        <p:grpSp>
          <p:nvGrpSpPr>
            <p:cNvPr id="14" name="グループ化 107"/>
            <p:cNvGrpSpPr/>
            <p:nvPr/>
          </p:nvGrpSpPr>
          <p:grpSpPr>
            <a:xfrm>
              <a:off x="6660232" y="2204864"/>
              <a:ext cx="936104" cy="895191"/>
              <a:chOff x="3059832" y="2276872"/>
              <a:chExt cx="936104" cy="895191"/>
            </a:xfrm>
          </p:grpSpPr>
          <p:sp>
            <p:nvSpPr>
              <p:cNvPr id="140" name="テキスト ボックス 43"/>
              <p:cNvSpPr txBox="1">
                <a:spLocks noChangeArrowheads="1"/>
              </p:cNvSpPr>
              <p:nvPr/>
            </p:nvSpPr>
            <p:spPr bwMode="auto">
              <a:xfrm>
                <a:off x="3059832" y="2276872"/>
                <a:ext cx="936104" cy="246221"/>
              </a:xfrm>
              <a:prstGeom prst="rect">
                <a:avLst/>
              </a:prstGeom>
              <a:noFill/>
              <a:ln>
                <a:noFill/>
              </a:ln>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000" dirty="0" smtClean="0">
                    <a:solidFill>
                      <a:srgbClr val="003065"/>
                    </a:solidFill>
                    <a:cs typeface="Arial" pitchFamily="34" charset="0"/>
                  </a:rPr>
                  <a:t>CA</a:t>
                </a:r>
                <a:r>
                  <a:rPr lang="ja-JP" altLang="en-US" sz="1000" dirty="0" smtClean="0">
                    <a:solidFill>
                      <a:srgbClr val="003065"/>
                    </a:solidFill>
                    <a:cs typeface="Arial" pitchFamily="34" charset="0"/>
                  </a:rPr>
                  <a:t> </a:t>
                </a:r>
                <a:r>
                  <a:rPr lang="en-US" altLang="ja-JP" sz="1000" dirty="0" smtClean="0">
                    <a:solidFill>
                      <a:srgbClr val="003065"/>
                    </a:solidFill>
                    <a:cs typeface="Arial" pitchFamily="34" charset="0"/>
                  </a:rPr>
                  <a:t>Server</a:t>
                </a:r>
                <a:endParaRPr lang="ja-JP" altLang="en-US" sz="1000" dirty="0" smtClean="0">
                  <a:solidFill>
                    <a:srgbClr val="003065"/>
                  </a:solidFill>
                  <a:cs typeface="Arial" pitchFamily="34" charset="0"/>
                </a:endParaRPr>
              </a:p>
            </p:txBody>
          </p:sp>
          <p:pic>
            <p:nvPicPr>
              <p:cNvPr id="141" name="Picture 10" descr="E:\Panasonic2011\和田さま☆アイコン集\from_dobashi\Otehrs3\server.png"/>
              <p:cNvPicPr>
                <a:picLocks noChangeAspect="1" noChangeArrowheads="1"/>
              </p:cNvPicPr>
              <p:nvPr/>
            </p:nvPicPr>
            <p:blipFill>
              <a:blip r:embed="rId2" cstate="print"/>
              <a:srcRect/>
              <a:stretch>
                <a:fillRect/>
              </a:stretch>
            </p:blipFill>
            <p:spPr bwMode="auto">
              <a:xfrm>
                <a:off x="3419872" y="2492896"/>
                <a:ext cx="288032" cy="679167"/>
              </a:xfrm>
              <a:prstGeom prst="rect">
                <a:avLst/>
              </a:prstGeom>
              <a:noFill/>
              <a:ln w="9525">
                <a:noFill/>
                <a:miter lim="800000"/>
                <a:headEnd/>
                <a:tailEnd/>
              </a:ln>
            </p:spPr>
          </p:pic>
        </p:grpSp>
        <p:cxnSp>
          <p:nvCxnSpPr>
            <p:cNvPr id="107" name="直線コネクタ 106"/>
            <p:cNvCxnSpPr>
              <a:cxnSpLocks noChangeShapeType="1"/>
            </p:cNvCxnSpPr>
            <p:nvPr/>
          </p:nvCxnSpPr>
          <p:spPr bwMode="auto">
            <a:xfrm flipH="1">
              <a:off x="6228184" y="3068960"/>
              <a:ext cx="100" cy="1368524"/>
            </a:xfrm>
            <a:prstGeom prst="line">
              <a:avLst/>
            </a:prstGeom>
            <a:noFill/>
            <a:ln w="19050" algn="ctr">
              <a:solidFill>
                <a:srgbClr val="005BAC"/>
              </a:solidFill>
              <a:round/>
              <a:headEnd/>
              <a:tailEnd/>
            </a:ln>
          </p:spPr>
        </p:cxnSp>
        <p:grpSp>
          <p:nvGrpSpPr>
            <p:cNvPr id="15" name="グループ化 113"/>
            <p:cNvGrpSpPr/>
            <p:nvPr/>
          </p:nvGrpSpPr>
          <p:grpSpPr>
            <a:xfrm>
              <a:off x="5652120" y="4437112"/>
              <a:ext cx="1263650" cy="578701"/>
              <a:chOff x="5652120" y="4437112"/>
              <a:chExt cx="1263650" cy="578701"/>
            </a:xfrm>
          </p:grpSpPr>
          <p:grpSp>
            <p:nvGrpSpPr>
              <p:cNvPr id="16" name="図形グループ 3"/>
              <p:cNvGrpSpPr>
                <a:grpSpLocks/>
              </p:cNvGrpSpPr>
              <p:nvPr/>
            </p:nvGrpSpPr>
            <p:grpSpPr bwMode="auto">
              <a:xfrm>
                <a:off x="5843588" y="4679263"/>
                <a:ext cx="452437" cy="336550"/>
                <a:chOff x="169925" y="4389883"/>
                <a:chExt cx="1127798" cy="838228"/>
              </a:xfrm>
            </p:grpSpPr>
            <p:pic>
              <p:nvPicPr>
                <p:cNvPr id="138" name="図 68" descr="14_22.png"/>
                <p:cNvPicPr>
                  <a:picLocks noChangeAspect="1"/>
                </p:cNvPicPr>
                <p:nvPr/>
              </p:nvPicPr>
              <p:blipFill>
                <a:blip r:embed="rId9" cstate="print"/>
                <a:srcRect/>
                <a:stretch>
                  <a:fillRect/>
                </a:stretch>
              </p:blipFill>
              <p:spPr bwMode="auto">
                <a:xfrm>
                  <a:off x="169925" y="4389883"/>
                  <a:ext cx="1127798" cy="838228"/>
                </a:xfrm>
                <a:prstGeom prst="rect">
                  <a:avLst/>
                </a:prstGeom>
                <a:noFill/>
                <a:ln w="9525">
                  <a:noFill/>
                  <a:miter lim="800000"/>
                  <a:headEnd/>
                  <a:tailEnd/>
                </a:ln>
              </p:spPr>
            </p:pic>
            <p:pic>
              <p:nvPicPr>
                <p:cNvPr id="139" name="図 69" descr="14_23.png"/>
                <p:cNvPicPr>
                  <a:picLocks noChangeAspect="1"/>
                </p:cNvPicPr>
                <p:nvPr/>
              </p:nvPicPr>
              <p:blipFill>
                <a:blip r:embed="rId6" cstate="print"/>
                <a:srcRect/>
                <a:stretch>
                  <a:fillRect/>
                </a:stretch>
              </p:blipFill>
              <p:spPr bwMode="auto">
                <a:xfrm>
                  <a:off x="917681" y="4538185"/>
                  <a:ext cx="173743" cy="399300"/>
                </a:xfrm>
                <a:prstGeom prst="rect">
                  <a:avLst/>
                </a:prstGeom>
                <a:noFill/>
                <a:ln w="9525">
                  <a:noFill/>
                  <a:miter lim="800000"/>
                  <a:headEnd/>
                  <a:tailEnd/>
                </a:ln>
              </p:spPr>
            </p:pic>
          </p:grpSp>
          <p:pic>
            <p:nvPicPr>
              <p:cNvPr id="136" name="Picture 2" descr="\\W5007\f_manual\PSNカタログ\PBX\作成中アイコン\illust\KX-NT551.png"/>
              <p:cNvPicPr>
                <a:picLocks noChangeAspect="1" noChangeArrowheads="1"/>
              </p:cNvPicPr>
              <p:nvPr/>
            </p:nvPicPr>
            <p:blipFill>
              <a:blip r:embed="rId7" cstate="print"/>
              <a:srcRect/>
              <a:stretch>
                <a:fillRect/>
              </a:stretch>
            </p:blipFill>
            <p:spPr bwMode="auto">
              <a:xfrm>
                <a:off x="6386591" y="4653136"/>
                <a:ext cx="363543" cy="360039"/>
              </a:xfrm>
              <a:prstGeom prst="rect">
                <a:avLst/>
              </a:prstGeom>
              <a:noFill/>
            </p:spPr>
          </p:pic>
          <p:sp>
            <p:nvSpPr>
              <p:cNvPr id="137" name="テキスト ボックス 44"/>
              <p:cNvSpPr txBox="1">
                <a:spLocks noChangeArrowheads="1"/>
              </p:cNvSpPr>
              <p:nvPr/>
            </p:nvSpPr>
            <p:spPr bwMode="auto">
              <a:xfrm>
                <a:off x="5652120" y="4437112"/>
                <a:ext cx="1263650" cy="246221"/>
              </a:xfrm>
              <a:prstGeom prst="rect">
                <a:avLst/>
              </a:prstGeom>
              <a:noFill/>
              <a:ln>
                <a:noFill/>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000" dirty="0" smtClean="0">
                    <a:solidFill>
                      <a:srgbClr val="003065"/>
                    </a:solidFill>
                    <a:cs typeface="Arial" pitchFamily="34" charset="0"/>
                  </a:rPr>
                  <a:t>CA Client</a:t>
                </a:r>
                <a:endParaRPr lang="ja-JP" altLang="en-US" sz="1000" dirty="0" smtClean="0">
                  <a:solidFill>
                    <a:srgbClr val="003065"/>
                  </a:solidFill>
                  <a:cs typeface="Arial" pitchFamily="34" charset="0"/>
                </a:endParaRPr>
              </a:p>
            </p:txBody>
          </p:sp>
        </p:grpSp>
        <p:grpSp>
          <p:nvGrpSpPr>
            <p:cNvPr id="17" name="グループ化 114"/>
            <p:cNvGrpSpPr/>
            <p:nvPr/>
          </p:nvGrpSpPr>
          <p:grpSpPr>
            <a:xfrm>
              <a:off x="4644008" y="3573016"/>
              <a:ext cx="1263650" cy="578701"/>
              <a:chOff x="5652120" y="4437112"/>
              <a:chExt cx="1263650" cy="578701"/>
            </a:xfrm>
          </p:grpSpPr>
          <p:grpSp>
            <p:nvGrpSpPr>
              <p:cNvPr id="18" name="図形グループ 3"/>
              <p:cNvGrpSpPr>
                <a:grpSpLocks/>
              </p:cNvGrpSpPr>
              <p:nvPr/>
            </p:nvGrpSpPr>
            <p:grpSpPr bwMode="auto">
              <a:xfrm>
                <a:off x="5843588" y="4679263"/>
                <a:ext cx="452437" cy="336550"/>
                <a:chOff x="169925" y="4389883"/>
                <a:chExt cx="1127798" cy="838228"/>
              </a:xfrm>
            </p:grpSpPr>
            <p:pic>
              <p:nvPicPr>
                <p:cNvPr id="133" name="図 68" descr="14_22.png"/>
                <p:cNvPicPr>
                  <a:picLocks noChangeAspect="1"/>
                </p:cNvPicPr>
                <p:nvPr/>
              </p:nvPicPr>
              <p:blipFill>
                <a:blip r:embed="rId9" cstate="print"/>
                <a:srcRect/>
                <a:stretch>
                  <a:fillRect/>
                </a:stretch>
              </p:blipFill>
              <p:spPr bwMode="auto">
                <a:xfrm>
                  <a:off x="169925" y="4389883"/>
                  <a:ext cx="1127798" cy="838228"/>
                </a:xfrm>
                <a:prstGeom prst="rect">
                  <a:avLst/>
                </a:prstGeom>
                <a:noFill/>
                <a:ln w="9525">
                  <a:noFill/>
                  <a:miter lim="800000"/>
                  <a:headEnd/>
                  <a:tailEnd/>
                </a:ln>
              </p:spPr>
            </p:pic>
            <p:pic>
              <p:nvPicPr>
                <p:cNvPr id="134" name="図 69" descr="14_23.png"/>
                <p:cNvPicPr>
                  <a:picLocks noChangeAspect="1"/>
                </p:cNvPicPr>
                <p:nvPr/>
              </p:nvPicPr>
              <p:blipFill>
                <a:blip r:embed="rId6" cstate="print"/>
                <a:srcRect/>
                <a:stretch>
                  <a:fillRect/>
                </a:stretch>
              </p:blipFill>
              <p:spPr bwMode="auto">
                <a:xfrm>
                  <a:off x="917681" y="4538185"/>
                  <a:ext cx="173743" cy="399300"/>
                </a:xfrm>
                <a:prstGeom prst="rect">
                  <a:avLst/>
                </a:prstGeom>
                <a:noFill/>
                <a:ln w="9525">
                  <a:noFill/>
                  <a:miter lim="800000"/>
                  <a:headEnd/>
                  <a:tailEnd/>
                </a:ln>
              </p:spPr>
            </p:pic>
          </p:grpSp>
          <p:pic>
            <p:nvPicPr>
              <p:cNvPr id="124" name="Picture 2" descr="\\W5007\f_manual\PSNカタログ\PBX\作成中アイコン\illust\KX-NT551.png"/>
              <p:cNvPicPr>
                <a:picLocks noChangeAspect="1" noChangeArrowheads="1"/>
              </p:cNvPicPr>
              <p:nvPr/>
            </p:nvPicPr>
            <p:blipFill>
              <a:blip r:embed="rId7" cstate="print"/>
              <a:srcRect/>
              <a:stretch>
                <a:fillRect/>
              </a:stretch>
            </p:blipFill>
            <p:spPr bwMode="auto">
              <a:xfrm>
                <a:off x="6386591" y="4653136"/>
                <a:ext cx="363543" cy="360039"/>
              </a:xfrm>
              <a:prstGeom prst="rect">
                <a:avLst/>
              </a:prstGeom>
              <a:noFill/>
            </p:spPr>
          </p:pic>
          <p:sp>
            <p:nvSpPr>
              <p:cNvPr id="132" name="テキスト ボックス 44"/>
              <p:cNvSpPr txBox="1">
                <a:spLocks noChangeArrowheads="1"/>
              </p:cNvSpPr>
              <p:nvPr/>
            </p:nvSpPr>
            <p:spPr bwMode="auto">
              <a:xfrm>
                <a:off x="5652120" y="4437112"/>
                <a:ext cx="1263650" cy="246221"/>
              </a:xfrm>
              <a:prstGeom prst="rect">
                <a:avLst/>
              </a:prstGeom>
              <a:noFill/>
              <a:ln>
                <a:noFill/>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000" dirty="0" smtClean="0">
                    <a:solidFill>
                      <a:srgbClr val="003065"/>
                    </a:solidFill>
                    <a:cs typeface="Arial" pitchFamily="34" charset="0"/>
                  </a:rPr>
                  <a:t>CA Client</a:t>
                </a:r>
                <a:endParaRPr lang="ja-JP" altLang="en-US" sz="1000" dirty="0" smtClean="0">
                  <a:solidFill>
                    <a:srgbClr val="003065"/>
                  </a:solidFill>
                  <a:cs typeface="Arial" pitchFamily="34" charset="0"/>
                </a:endParaRPr>
              </a:p>
            </p:txBody>
          </p:sp>
        </p:grpSp>
        <p:cxnSp>
          <p:nvCxnSpPr>
            <p:cNvPr id="110" name="カギ線コネクタ 65"/>
            <p:cNvCxnSpPr>
              <a:cxnSpLocks noChangeShapeType="1"/>
            </p:cNvCxnSpPr>
            <p:nvPr/>
          </p:nvCxnSpPr>
          <p:spPr bwMode="auto">
            <a:xfrm flipH="1">
              <a:off x="5220072" y="3294509"/>
              <a:ext cx="2016223" cy="0"/>
            </a:xfrm>
            <a:prstGeom prst="straightConnector1">
              <a:avLst/>
            </a:prstGeom>
            <a:noFill/>
            <a:ln w="19050" algn="ctr">
              <a:solidFill>
                <a:srgbClr val="005BAC"/>
              </a:solidFill>
              <a:prstDash val="solid"/>
              <a:round/>
              <a:headEnd/>
              <a:tailEnd/>
            </a:ln>
          </p:spPr>
        </p:cxnSp>
        <p:cxnSp>
          <p:nvCxnSpPr>
            <p:cNvPr id="111" name="直線コネクタ 111"/>
            <p:cNvCxnSpPr>
              <a:cxnSpLocks noChangeShapeType="1"/>
            </p:cNvCxnSpPr>
            <p:nvPr/>
          </p:nvCxnSpPr>
          <p:spPr bwMode="auto">
            <a:xfrm>
              <a:off x="5220072" y="3284984"/>
              <a:ext cx="1" cy="299539"/>
            </a:xfrm>
            <a:prstGeom prst="line">
              <a:avLst/>
            </a:prstGeom>
            <a:noFill/>
            <a:ln w="19050" algn="ctr">
              <a:solidFill>
                <a:srgbClr val="005BAC"/>
              </a:solidFill>
              <a:round/>
              <a:headEnd/>
              <a:tailEnd/>
            </a:ln>
          </p:spPr>
        </p:cxnSp>
        <p:cxnSp>
          <p:nvCxnSpPr>
            <p:cNvPr id="112" name="直線コネクタ 111"/>
            <p:cNvCxnSpPr>
              <a:cxnSpLocks noChangeShapeType="1"/>
            </p:cNvCxnSpPr>
            <p:nvPr/>
          </p:nvCxnSpPr>
          <p:spPr bwMode="auto">
            <a:xfrm>
              <a:off x="7226771" y="3284984"/>
              <a:ext cx="1" cy="299541"/>
            </a:xfrm>
            <a:prstGeom prst="line">
              <a:avLst/>
            </a:prstGeom>
            <a:noFill/>
            <a:ln w="19050" algn="ctr">
              <a:solidFill>
                <a:srgbClr val="005BAC"/>
              </a:solidFill>
              <a:round/>
              <a:headEnd/>
              <a:tailEnd/>
            </a:ln>
          </p:spPr>
        </p:cxnSp>
        <p:grpSp>
          <p:nvGrpSpPr>
            <p:cNvPr id="19" name="グループ化 132"/>
            <p:cNvGrpSpPr/>
            <p:nvPr/>
          </p:nvGrpSpPr>
          <p:grpSpPr>
            <a:xfrm>
              <a:off x="6620718" y="3573016"/>
              <a:ext cx="1263650" cy="578701"/>
              <a:chOff x="5652120" y="4437112"/>
              <a:chExt cx="1263650" cy="578701"/>
            </a:xfrm>
          </p:grpSpPr>
          <p:grpSp>
            <p:nvGrpSpPr>
              <p:cNvPr id="20" name="図形グループ 3"/>
              <p:cNvGrpSpPr>
                <a:grpSpLocks/>
              </p:cNvGrpSpPr>
              <p:nvPr/>
            </p:nvGrpSpPr>
            <p:grpSpPr bwMode="auto">
              <a:xfrm>
                <a:off x="5843588" y="4679263"/>
                <a:ext cx="452437" cy="336550"/>
                <a:chOff x="169925" y="4389883"/>
                <a:chExt cx="1127798" cy="838228"/>
              </a:xfrm>
            </p:grpSpPr>
            <p:pic>
              <p:nvPicPr>
                <p:cNvPr id="119" name="図 68" descr="14_22.png"/>
                <p:cNvPicPr>
                  <a:picLocks noChangeAspect="1"/>
                </p:cNvPicPr>
                <p:nvPr/>
              </p:nvPicPr>
              <p:blipFill>
                <a:blip r:embed="rId9" cstate="print"/>
                <a:srcRect/>
                <a:stretch>
                  <a:fillRect/>
                </a:stretch>
              </p:blipFill>
              <p:spPr bwMode="auto">
                <a:xfrm>
                  <a:off x="169925" y="4389883"/>
                  <a:ext cx="1127798" cy="838228"/>
                </a:xfrm>
                <a:prstGeom prst="rect">
                  <a:avLst/>
                </a:prstGeom>
                <a:noFill/>
                <a:ln w="9525">
                  <a:noFill/>
                  <a:miter lim="800000"/>
                  <a:headEnd/>
                  <a:tailEnd/>
                </a:ln>
              </p:spPr>
            </p:pic>
            <p:pic>
              <p:nvPicPr>
                <p:cNvPr id="120" name="図 69" descr="14_23.png"/>
                <p:cNvPicPr>
                  <a:picLocks noChangeAspect="1"/>
                </p:cNvPicPr>
                <p:nvPr/>
              </p:nvPicPr>
              <p:blipFill>
                <a:blip r:embed="rId6" cstate="print"/>
                <a:srcRect/>
                <a:stretch>
                  <a:fillRect/>
                </a:stretch>
              </p:blipFill>
              <p:spPr bwMode="auto">
                <a:xfrm>
                  <a:off x="917681" y="4538185"/>
                  <a:ext cx="173743" cy="399300"/>
                </a:xfrm>
                <a:prstGeom prst="rect">
                  <a:avLst/>
                </a:prstGeom>
                <a:noFill/>
                <a:ln w="9525">
                  <a:noFill/>
                  <a:miter lim="800000"/>
                  <a:headEnd/>
                  <a:tailEnd/>
                </a:ln>
              </p:spPr>
            </p:pic>
          </p:grpSp>
          <p:pic>
            <p:nvPicPr>
              <p:cNvPr id="117" name="Picture 2" descr="\\W5007\f_manual\PSNカタログ\PBX\作成中アイコン\illust\KX-NT551.png"/>
              <p:cNvPicPr>
                <a:picLocks noChangeAspect="1" noChangeArrowheads="1"/>
              </p:cNvPicPr>
              <p:nvPr/>
            </p:nvPicPr>
            <p:blipFill>
              <a:blip r:embed="rId7" cstate="print"/>
              <a:srcRect/>
              <a:stretch>
                <a:fillRect/>
              </a:stretch>
            </p:blipFill>
            <p:spPr bwMode="auto">
              <a:xfrm>
                <a:off x="6386591" y="4653136"/>
                <a:ext cx="363543" cy="360039"/>
              </a:xfrm>
              <a:prstGeom prst="rect">
                <a:avLst/>
              </a:prstGeom>
              <a:noFill/>
            </p:spPr>
          </p:pic>
          <p:sp>
            <p:nvSpPr>
              <p:cNvPr id="118" name="テキスト ボックス 44"/>
              <p:cNvSpPr txBox="1">
                <a:spLocks noChangeArrowheads="1"/>
              </p:cNvSpPr>
              <p:nvPr/>
            </p:nvSpPr>
            <p:spPr bwMode="auto">
              <a:xfrm>
                <a:off x="5652120" y="4437112"/>
                <a:ext cx="1263650" cy="246221"/>
              </a:xfrm>
              <a:prstGeom prst="rect">
                <a:avLst/>
              </a:prstGeom>
              <a:noFill/>
              <a:ln>
                <a:noFill/>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000" dirty="0" smtClean="0">
                    <a:solidFill>
                      <a:srgbClr val="003065"/>
                    </a:solidFill>
                    <a:cs typeface="Arial" pitchFamily="34" charset="0"/>
                  </a:rPr>
                  <a:t>CA Client</a:t>
                </a:r>
                <a:endParaRPr lang="ja-JP" altLang="en-US" sz="1000" dirty="0" smtClean="0">
                  <a:solidFill>
                    <a:srgbClr val="003065"/>
                  </a:solidFill>
                  <a:cs typeface="Arial" pitchFamily="34" charset="0"/>
                </a:endParaRPr>
              </a:p>
            </p:txBody>
          </p:sp>
        </p:grpSp>
        <p:sp>
          <p:nvSpPr>
            <p:cNvPr id="114" name="円/楕円 74"/>
            <p:cNvSpPr>
              <a:spLocks noChangeArrowheads="1"/>
            </p:cNvSpPr>
            <p:nvPr/>
          </p:nvSpPr>
          <p:spPr bwMode="auto">
            <a:xfrm>
              <a:off x="5148064" y="2464321"/>
              <a:ext cx="1152128" cy="648072"/>
            </a:xfrm>
            <a:prstGeom prst="ellipse">
              <a:avLst/>
            </a:prstGeom>
            <a:noFill/>
            <a:ln w="19050" algn="ctr">
              <a:solidFill>
                <a:srgbClr val="005BAC"/>
              </a:solidFill>
              <a:prstDash val="sysDot"/>
              <a:round/>
              <a:headEnd/>
              <a:tailEnd/>
            </a:ln>
          </p:spPr>
          <p:txBody>
            <a:bodyPr anchor="ctr"/>
            <a:lstStyle/>
            <a:p>
              <a:endParaRPr lang="ja-JP" altLang="en-US" dirty="0"/>
            </a:p>
          </p:txBody>
        </p:sp>
        <p:pic>
          <p:nvPicPr>
            <p:cNvPr id="115" name="Picture 10" descr="E:\Panasonic2011\和田さま☆アイコン集\from_dobashi\Otehrs3\server.png"/>
            <p:cNvPicPr>
              <a:picLocks noChangeAspect="1" noChangeArrowheads="1"/>
            </p:cNvPicPr>
            <p:nvPr/>
          </p:nvPicPr>
          <p:blipFill>
            <a:blip r:embed="rId2" cstate="print"/>
            <a:srcRect/>
            <a:stretch>
              <a:fillRect/>
            </a:stretch>
          </p:blipFill>
          <p:spPr bwMode="auto">
            <a:xfrm>
              <a:off x="6084168" y="2420888"/>
              <a:ext cx="288032" cy="679167"/>
            </a:xfrm>
            <a:prstGeom prst="rect">
              <a:avLst/>
            </a:prstGeom>
            <a:noFill/>
            <a:ln w="9525">
              <a:noFill/>
              <a:miter lim="800000"/>
              <a:headEnd/>
              <a:tailEnd/>
            </a:ln>
          </p:spPr>
        </p:pic>
      </p:grpSp>
      <p:sp>
        <p:nvSpPr>
          <p:cNvPr id="143" name="右矢印 142"/>
          <p:cNvSpPr/>
          <p:nvPr/>
        </p:nvSpPr>
        <p:spPr>
          <a:xfrm>
            <a:off x="4211960" y="3861048"/>
            <a:ext cx="504056" cy="576064"/>
          </a:xfrm>
          <a:prstGeom prst="rightArrow">
            <a:avLst>
              <a:gd name="adj1" fmla="val 65300"/>
              <a:gd name="adj2" fmla="val 34700"/>
            </a:avLst>
          </a:prstGeom>
          <a:gradFill flip="none" rotWithShape="1">
            <a:gsLst>
              <a:gs pos="0">
                <a:srgbClr val="005BAC"/>
              </a:gs>
              <a:gs pos="74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78</a:t>
            </a:r>
            <a:endParaRPr kumimoji="1" lang="ja-JP" altLang="en-US" sz="1300" dirty="0">
              <a:solidFill>
                <a:srgbClr val="595757"/>
              </a:solidFill>
              <a:latin typeface="Calibri" pitchFamily="34" charset="0"/>
            </a:endParaRPr>
          </a:p>
        </p:txBody>
      </p:sp>
      <p:sp>
        <p:nvSpPr>
          <p:cNvPr id="86" name="テキスト ボックス 85"/>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5" name="テキスト ボックス 148"/>
          <p:cNvSpPr txBox="1">
            <a:spLocks noChangeArrowheads="1"/>
          </p:cNvSpPr>
          <p:nvPr/>
        </p:nvSpPr>
        <p:spPr bwMode="auto">
          <a:xfrm>
            <a:off x="251520" y="980728"/>
            <a:ext cx="5112568"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Network</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Camera</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Integration</a:t>
            </a:r>
            <a:endParaRPr lang="en-US" altLang="ja-JP" sz="1100" b="1" dirty="0">
              <a:solidFill>
                <a:srgbClr val="595757"/>
              </a:solidFill>
              <a:latin typeface="Arial" pitchFamily="34" charset="0"/>
              <a:cs typeface="Arial" pitchFamily="34" charset="0"/>
            </a:endParaRPr>
          </a:p>
        </p:txBody>
      </p:sp>
      <p:sp>
        <p:nvSpPr>
          <p:cNvPr id="6" name="テキスト ボックス 5"/>
          <p:cNvSpPr txBox="1"/>
          <p:nvPr/>
        </p:nvSpPr>
        <p:spPr>
          <a:xfrm>
            <a:off x="251520" y="1198493"/>
            <a:ext cx="8640960" cy="646331"/>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Panasonic network cameras can integrate with a CA desktop PC. This allow users to view video on their PC from a</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remote location simply by clicking the access web in the CA contact list. By linking a registered door phone, users can also answer calls and open the door after confirming video on the screen.</a:t>
            </a:r>
            <a:endParaRPr lang="en-US" altLang="ja-JP" sz="1200" dirty="0">
              <a:solidFill>
                <a:srgbClr val="595757"/>
              </a:solidFill>
              <a:latin typeface="Arial" pitchFamily="34" charset="0"/>
              <a:cs typeface="Arial" pitchFamily="34" charset="0"/>
            </a:endParaRPr>
          </a:p>
        </p:txBody>
      </p:sp>
      <p:sp>
        <p:nvSpPr>
          <p:cNvPr id="36" name="正方形/長方形 23"/>
          <p:cNvSpPr>
            <a:spLocks noChangeArrowheads="1"/>
          </p:cNvSpPr>
          <p:nvPr/>
        </p:nvSpPr>
        <p:spPr bwMode="auto">
          <a:xfrm>
            <a:off x="323924" y="6309320"/>
            <a:ext cx="3455988" cy="369332"/>
          </a:xfrm>
          <a:prstGeom prst="rect">
            <a:avLst/>
          </a:prstGeom>
          <a:noFill/>
          <a:ln w="9525">
            <a:noFill/>
            <a:miter lim="800000"/>
            <a:headEnd/>
            <a:tailEnd/>
          </a:ln>
        </p:spPr>
        <p:txBody>
          <a:bodyPr>
            <a:spAutoFit/>
          </a:bodyPr>
          <a:lstStyle/>
          <a:p>
            <a:pPr algn="l"/>
            <a:r>
              <a:rPr lang="en-US" altLang="ja-JP" sz="900" b="0" dirty="0" smtClean="0">
                <a:solidFill>
                  <a:srgbClr val="595757"/>
                </a:solidFill>
                <a:latin typeface="Arial" pitchFamily="34" charset="0"/>
                <a:cs typeface="Arial" pitchFamily="34" charset="0"/>
              </a:rPr>
              <a:t>&lt;NOTE&gt;</a:t>
            </a:r>
          </a:p>
          <a:p>
            <a:pPr algn="l"/>
            <a:r>
              <a:rPr lang="en-US" altLang="ja-JP" sz="900" b="0" dirty="0" smtClean="0">
                <a:solidFill>
                  <a:srgbClr val="595757"/>
                </a:solidFill>
                <a:latin typeface="Arial" pitchFamily="34" charset="0"/>
                <a:cs typeface="Arial" pitchFamily="34" charset="0"/>
              </a:rPr>
              <a:t>Browser </a:t>
            </a:r>
            <a:r>
              <a:rPr lang="en-US" altLang="ja-JP" sz="900" b="0" dirty="0">
                <a:solidFill>
                  <a:srgbClr val="595757"/>
                </a:solidFill>
                <a:latin typeface="Arial" pitchFamily="34" charset="0"/>
                <a:cs typeface="Arial" pitchFamily="34" charset="0"/>
              </a:rPr>
              <a:t>for viewing: Internet Explorer® 6.0 or later</a:t>
            </a:r>
          </a:p>
        </p:txBody>
      </p:sp>
      <p:grpSp>
        <p:nvGrpSpPr>
          <p:cNvPr id="2" name="グループ化 41"/>
          <p:cNvGrpSpPr/>
          <p:nvPr/>
        </p:nvGrpSpPr>
        <p:grpSpPr>
          <a:xfrm>
            <a:off x="360808" y="4285517"/>
            <a:ext cx="3059064" cy="1807779"/>
            <a:chOff x="360808" y="4437112"/>
            <a:chExt cx="3059064" cy="1807779"/>
          </a:xfrm>
        </p:grpSpPr>
        <p:grpSp>
          <p:nvGrpSpPr>
            <p:cNvPr id="3" name="グループ化 43"/>
            <p:cNvGrpSpPr/>
            <p:nvPr/>
          </p:nvGrpSpPr>
          <p:grpSpPr>
            <a:xfrm>
              <a:off x="464667" y="4869160"/>
              <a:ext cx="2811189" cy="1074738"/>
              <a:chOff x="467544" y="3717032"/>
              <a:chExt cx="2811189" cy="1074738"/>
            </a:xfrm>
          </p:grpSpPr>
          <p:grpSp>
            <p:nvGrpSpPr>
              <p:cNvPr id="7" name="グループ化 4"/>
              <p:cNvGrpSpPr>
                <a:grpSpLocks/>
              </p:cNvGrpSpPr>
              <p:nvPr/>
            </p:nvGrpSpPr>
            <p:grpSpPr bwMode="auto">
              <a:xfrm>
                <a:off x="1835696" y="3717032"/>
                <a:ext cx="1443037" cy="1074738"/>
                <a:chOff x="-1192532" y="4432136"/>
                <a:chExt cx="3672207" cy="2733647"/>
              </a:xfrm>
            </p:grpSpPr>
            <p:pic>
              <p:nvPicPr>
                <p:cNvPr id="51" name="図 6" descr="7.png"/>
                <p:cNvPicPr>
                  <a:picLocks noChangeAspect="1"/>
                </p:cNvPicPr>
                <p:nvPr/>
              </p:nvPicPr>
              <p:blipFill>
                <a:blip r:embed="rId2" cstate="print"/>
                <a:srcRect/>
                <a:stretch>
                  <a:fillRect/>
                </a:stretch>
              </p:blipFill>
              <p:spPr bwMode="auto">
                <a:xfrm>
                  <a:off x="-1192532" y="4432136"/>
                  <a:ext cx="3672207" cy="2733647"/>
                </a:xfrm>
                <a:prstGeom prst="rect">
                  <a:avLst/>
                </a:prstGeom>
                <a:noFill/>
                <a:ln w="9525">
                  <a:noFill/>
                  <a:miter lim="800000"/>
                  <a:headEnd/>
                  <a:tailEnd/>
                </a:ln>
              </p:spPr>
            </p:pic>
            <p:pic>
              <p:nvPicPr>
                <p:cNvPr id="52" name="Picture 23"/>
                <p:cNvPicPr>
                  <a:picLocks noChangeAspect="1" noChangeArrowheads="1"/>
                </p:cNvPicPr>
                <p:nvPr/>
              </p:nvPicPr>
              <p:blipFill>
                <a:blip r:embed="rId3" cstate="print"/>
                <a:srcRect/>
                <a:stretch>
                  <a:fillRect/>
                </a:stretch>
              </p:blipFill>
              <p:spPr bwMode="auto">
                <a:xfrm>
                  <a:off x="-39688" y="5061536"/>
                  <a:ext cx="1992436" cy="1288287"/>
                </a:xfrm>
                <a:prstGeom prst="rect">
                  <a:avLst/>
                </a:prstGeom>
                <a:noFill/>
                <a:ln w="25400" algn="ctr">
                  <a:noFill/>
                  <a:miter lim="800000"/>
                  <a:headEnd/>
                  <a:tailEnd/>
                </a:ln>
                <a:effectLst>
                  <a:prstShdw prst="shdw17" dist="17961" dir="2700000">
                    <a:srgbClr val="7A8E99"/>
                  </a:prstShdw>
                </a:effectLst>
              </p:spPr>
            </p:pic>
          </p:grpSp>
          <p:grpSp>
            <p:nvGrpSpPr>
              <p:cNvPr id="8" name="グループ化 42"/>
              <p:cNvGrpSpPr/>
              <p:nvPr/>
            </p:nvGrpSpPr>
            <p:grpSpPr>
              <a:xfrm>
                <a:off x="467544" y="3789040"/>
                <a:ext cx="1512168" cy="936104"/>
                <a:chOff x="467544" y="3789040"/>
                <a:chExt cx="1512168" cy="936104"/>
              </a:xfrm>
            </p:grpSpPr>
            <p:pic>
              <p:nvPicPr>
                <p:cNvPr id="48" name="Picture 79" descr="22"/>
                <p:cNvPicPr>
                  <a:picLocks noChangeAspect="1" noChangeArrowheads="1"/>
                </p:cNvPicPr>
                <p:nvPr/>
              </p:nvPicPr>
              <p:blipFill>
                <a:blip r:embed="rId4" cstate="print"/>
                <a:srcRect/>
                <a:stretch>
                  <a:fillRect/>
                </a:stretch>
              </p:blipFill>
              <p:spPr bwMode="auto">
                <a:xfrm flipH="1">
                  <a:off x="467544" y="3933056"/>
                  <a:ext cx="1205352" cy="792088"/>
                </a:xfrm>
                <a:prstGeom prst="rect">
                  <a:avLst/>
                </a:prstGeom>
                <a:noFill/>
                <a:ln w="9525">
                  <a:noFill/>
                  <a:miter lim="800000"/>
                  <a:headEnd/>
                  <a:tailEnd/>
                </a:ln>
              </p:spPr>
            </p:pic>
            <p:sp>
              <p:nvSpPr>
                <p:cNvPr id="49" name="Line 19"/>
                <p:cNvSpPr>
                  <a:spLocks noChangeShapeType="1"/>
                </p:cNvSpPr>
                <p:nvPr/>
              </p:nvSpPr>
              <p:spPr bwMode="auto">
                <a:xfrm flipH="1">
                  <a:off x="1619672" y="3789040"/>
                  <a:ext cx="360040" cy="429895"/>
                </a:xfrm>
                <a:prstGeom prst="line">
                  <a:avLst/>
                </a:prstGeom>
                <a:noFill/>
                <a:ln w="12700">
                  <a:solidFill>
                    <a:srgbClr val="003065"/>
                  </a:solidFill>
                  <a:prstDash val="sysDot"/>
                  <a:round/>
                  <a:headEnd/>
                  <a:tailEnd/>
                </a:ln>
              </p:spPr>
              <p:txBody>
                <a:bodyPr/>
                <a:lstStyle/>
                <a:p>
                  <a:endParaRPr lang="ja-JP" altLang="en-US" sz="1200" dirty="0"/>
                </a:p>
              </p:txBody>
            </p:sp>
            <p:sp>
              <p:nvSpPr>
                <p:cNvPr id="50" name="Line 14"/>
                <p:cNvSpPr>
                  <a:spLocks noChangeShapeType="1"/>
                </p:cNvSpPr>
                <p:nvPr/>
              </p:nvSpPr>
              <p:spPr bwMode="auto">
                <a:xfrm flipH="1">
                  <a:off x="1475656" y="4509120"/>
                  <a:ext cx="504056" cy="72008"/>
                </a:xfrm>
                <a:prstGeom prst="line">
                  <a:avLst/>
                </a:prstGeom>
                <a:noFill/>
                <a:ln w="12700">
                  <a:solidFill>
                    <a:srgbClr val="003065"/>
                  </a:solidFill>
                  <a:prstDash val="sysDot"/>
                  <a:round/>
                  <a:headEnd/>
                  <a:tailEnd/>
                </a:ln>
              </p:spPr>
              <p:txBody>
                <a:bodyPr/>
                <a:lstStyle/>
                <a:p>
                  <a:endParaRPr lang="ja-JP" altLang="en-US" sz="1200" dirty="0"/>
                </a:p>
              </p:txBody>
            </p:sp>
          </p:grpSp>
        </p:grpSp>
        <p:sp>
          <p:nvSpPr>
            <p:cNvPr id="44" name="AutoShape 66"/>
            <p:cNvSpPr>
              <a:spLocks noChangeArrowheads="1"/>
            </p:cNvSpPr>
            <p:nvPr/>
          </p:nvSpPr>
          <p:spPr bwMode="auto">
            <a:xfrm>
              <a:off x="360808" y="4581128"/>
              <a:ext cx="3059064" cy="1663763"/>
            </a:xfrm>
            <a:prstGeom prst="roundRect">
              <a:avLst>
                <a:gd name="adj" fmla="val 4773"/>
              </a:avLst>
            </a:prstGeom>
            <a:noFill/>
            <a:ln w="25400" algn="ctr">
              <a:solidFill>
                <a:srgbClr val="003065"/>
              </a:solidFill>
              <a:round/>
              <a:headEnd/>
              <a:tailEnd/>
            </a:ln>
          </p:spPr>
          <p:txBody>
            <a:bodyPr wrap="none" anchor="ctr"/>
            <a:lstStyle/>
            <a:p>
              <a:endParaRPr lang="ja-JP" altLang="ja-JP" dirty="0">
                <a:solidFill>
                  <a:srgbClr val="003366"/>
                </a:solidFill>
              </a:endParaRPr>
            </a:p>
          </p:txBody>
        </p:sp>
        <p:sp>
          <p:nvSpPr>
            <p:cNvPr id="45" name="Text Box 41"/>
            <p:cNvSpPr txBox="1">
              <a:spLocks noChangeArrowheads="1"/>
            </p:cNvSpPr>
            <p:nvPr/>
          </p:nvSpPr>
          <p:spPr bwMode="auto">
            <a:xfrm>
              <a:off x="899592" y="4437112"/>
              <a:ext cx="1872208" cy="276999"/>
            </a:xfrm>
            <a:prstGeom prst="rect">
              <a:avLst/>
            </a:prstGeom>
            <a:solidFill>
              <a:srgbClr val="0030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defRPr/>
              </a:pPr>
              <a:r>
                <a:rPr lang="en-US" altLang="ja-JP" sz="1200" b="1" dirty="0" smtClean="0">
                  <a:solidFill>
                    <a:schemeClr val="bg1"/>
                  </a:solidFill>
                  <a:cs typeface="Arial" pitchFamily="34" charset="0"/>
                </a:rPr>
                <a:t>On your desk</a:t>
              </a:r>
              <a:endParaRPr kumimoji="0" lang="en-US" altLang="ja-JP" sz="1200" b="1" dirty="0">
                <a:solidFill>
                  <a:schemeClr val="bg1"/>
                </a:solidFill>
                <a:ea typeface="MS PGothic" pitchFamily="50" charset="-128"/>
                <a:cs typeface="Arial" pitchFamily="34" charset="0"/>
              </a:endParaRPr>
            </a:p>
          </p:txBody>
        </p:sp>
      </p:grpSp>
      <p:grpSp>
        <p:nvGrpSpPr>
          <p:cNvPr id="9" name="グループ化 52"/>
          <p:cNvGrpSpPr/>
          <p:nvPr/>
        </p:nvGrpSpPr>
        <p:grpSpPr>
          <a:xfrm>
            <a:off x="4499992" y="2013581"/>
            <a:ext cx="1576660" cy="1656931"/>
            <a:chOff x="4283968" y="1988840"/>
            <a:chExt cx="1576660" cy="1656931"/>
          </a:xfrm>
        </p:grpSpPr>
        <p:grpSp>
          <p:nvGrpSpPr>
            <p:cNvPr id="10" name="グループ化 46"/>
            <p:cNvGrpSpPr/>
            <p:nvPr/>
          </p:nvGrpSpPr>
          <p:grpSpPr>
            <a:xfrm>
              <a:off x="4283968" y="1988840"/>
              <a:ext cx="1360381" cy="1201217"/>
              <a:chOff x="3419871" y="2083767"/>
              <a:chExt cx="1360381" cy="1201217"/>
            </a:xfrm>
          </p:grpSpPr>
          <p:sp>
            <p:nvSpPr>
              <p:cNvPr id="58" name="Rectangle 53"/>
              <p:cNvSpPr>
                <a:spLocks noChangeArrowheads="1"/>
              </p:cNvSpPr>
              <p:nvPr/>
            </p:nvSpPr>
            <p:spPr bwMode="auto">
              <a:xfrm>
                <a:off x="3658095" y="2083767"/>
                <a:ext cx="841897" cy="276999"/>
              </a:xfrm>
              <a:prstGeom prst="rect">
                <a:avLst/>
              </a:prstGeom>
              <a:noFill/>
              <a:ln w="9525" algn="ctr">
                <a:noFill/>
                <a:miter lim="800000"/>
                <a:headEnd/>
                <a:tailEnd/>
              </a:ln>
              <a:effectLst>
                <a:prstShdw prst="shdw17" dist="17961" dir="2700000">
                  <a:srgbClr val="7A9999"/>
                </a:prstShdw>
              </a:effectLst>
            </p:spPr>
            <p:txBody>
              <a:bodyPr wrap="none">
                <a:spAutoFit/>
              </a:bodyPr>
              <a:lstStyle/>
              <a:p>
                <a:r>
                  <a:rPr lang="en-US" altLang="ja-JP" sz="1200" b="1" dirty="0">
                    <a:solidFill>
                      <a:srgbClr val="003065"/>
                    </a:solidFill>
                    <a:latin typeface="Arial" pitchFamily="34" charset="0"/>
                    <a:cs typeface="Arial" pitchFamily="34" charset="0"/>
                  </a:rPr>
                  <a:t>Entrance</a:t>
                </a:r>
              </a:p>
            </p:txBody>
          </p:sp>
          <p:pic>
            <p:nvPicPr>
              <p:cNvPr id="59" name="Picture 54" descr="20100929_06662A"/>
              <p:cNvPicPr>
                <a:picLocks noChangeAspect="1" noChangeArrowheads="1"/>
              </p:cNvPicPr>
              <p:nvPr/>
            </p:nvPicPr>
            <p:blipFill>
              <a:blip r:embed="rId5" cstate="print"/>
              <a:srcRect/>
              <a:stretch>
                <a:fillRect/>
              </a:stretch>
            </p:blipFill>
            <p:spPr bwMode="auto">
              <a:xfrm>
                <a:off x="3419871" y="2348880"/>
                <a:ext cx="1360381" cy="936104"/>
              </a:xfrm>
              <a:prstGeom prst="roundRect">
                <a:avLst/>
              </a:prstGeom>
              <a:noFill/>
              <a:ln w="9525">
                <a:solidFill>
                  <a:schemeClr val="bg2"/>
                </a:solidFill>
                <a:miter lim="800000"/>
                <a:headEnd/>
                <a:tailEnd/>
              </a:ln>
            </p:spPr>
          </p:pic>
        </p:grpSp>
        <p:grpSp>
          <p:nvGrpSpPr>
            <p:cNvPr id="11" name="グループ化 52"/>
            <p:cNvGrpSpPr/>
            <p:nvPr/>
          </p:nvGrpSpPr>
          <p:grpSpPr>
            <a:xfrm>
              <a:off x="5364025" y="3104940"/>
              <a:ext cx="496603" cy="540831"/>
              <a:chOff x="5364025" y="3104940"/>
              <a:chExt cx="496603" cy="540831"/>
            </a:xfrm>
          </p:grpSpPr>
          <p:pic>
            <p:nvPicPr>
              <p:cNvPr id="56" name="Picture 11" descr="E:\Panasonic2011\和田さま☆アイコン集\from_dobashi\Others2\HCM581.png"/>
              <p:cNvPicPr>
                <a:picLocks noChangeAspect="1" noChangeArrowheads="1"/>
              </p:cNvPicPr>
              <p:nvPr/>
            </p:nvPicPr>
            <p:blipFill>
              <a:blip r:embed="rId6" cstate="print"/>
              <a:srcRect/>
              <a:stretch>
                <a:fillRect/>
              </a:stretch>
            </p:blipFill>
            <p:spPr bwMode="auto">
              <a:xfrm>
                <a:off x="5607159" y="3332251"/>
                <a:ext cx="253469" cy="313520"/>
              </a:xfrm>
              <a:prstGeom prst="rect">
                <a:avLst/>
              </a:prstGeom>
              <a:noFill/>
              <a:ln w="9525">
                <a:noFill/>
                <a:miter lim="800000"/>
                <a:headEnd/>
                <a:tailEnd/>
              </a:ln>
            </p:spPr>
          </p:pic>
          <p:sp>
            <p:nvSpPr>
              <p:cNvPr id="57" name="二等辺三角形 56"/>
              <p:cNvSpPr/>
              <p:nvPr/>
            </p:nvSpPr>
            <p:spPr>
              <a:xfrm rot="8232915">
                <a:off x="5364025" y="3104940"/>
                <a:ext cx="466765" cy="276915"/>
              </a:xfrm>
              <a:prstGeom prst="triangle">
                <a:avLst>
                  <a:gd name="adj" fmla="val 50000"/>
                </a:avLst>
              </a:prstGeom>
              <a:gradFill>
                <a:gsLst>
                  <a:gs pos="0">
                    <a:srgbClr val="E4F2E8"/>
                  </a:gs>
                  <a:gs pos="0">
                    <a:schemeClr val="accent1">
                      <a:tint val="66000"/>
                      <a:satMod val="160000"/>
                    </a:schemeClr>
                  </a:gs>
                  <a:gs pos="50000">
                    <a:schemeClr val="accent1">
                      <a:tint val="44500"/>
                      <a:satMod val="1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 name="グループ化 59"/>
          <p:cNvGrpSpPr/>
          <p:nvPr/>
        </p:nvGrpSpPr>
        <p:grpSpPr>
          <a:xfrm>
            <a:off x="6372200" y="1988840"/>
            <a:ext cx="1494655" cy="1681672"/>
            <a:chOff x="6156176" y="1988840"/>
            <a:chExt cx="1494655" cy="1681672"/>
          </a:xfrm>
        </p:grpSpPr>
        <p:grpSp>
          <p:nvGrpSpPr>
            <p:cNvPr id="13" name="グループ化 47"/>
            <p:cNvGrpSpPr/>
            <p:nvPr/>
          </p:nvGrpSpPr>
          <p:grpSpPr>
            <a:xfrm>
              <a:off x="6372200" y="1988840"/>
              <a:ext cx="1278631" cy="1224856"/>
              <a:chOff x="5364088" y="2132856"/>
              <a:chExt cx="1278631" cy="1224856"/>
            </a:xfrm>
          </p:grpSpPr>
          <p:pic>
            <p:nvPicPr>
              <p:cNvPr id="65" name="Picture 23"/>
              <p:cNvPicPr>
                <a:picLocks noChangeAspect="1" noChangeArrowheads="1"/>
              </p:cNvPicPr>
              <p:nvPr/>
            </p:nvPicPr>
            <p:blipFill>
              <a:blip r:embed="rId7" cstate="print"/>
              <a:srcRect/>
              <a:stretch>
                <a:fillRect/>
              </a:stretch>
            </p:blipFill>
            <p:spPr bwMode="auto">
              <a:xfrm>
                <a:off x="5364088" y="2420888"/>
                <a:ext cx="1224136" cy="936824"/>
              </a:xfrm>
              <a:prstGeom prst="roundRect">
                <a:avLst/>
              </a:prstGeom>
              <a:noFill/>
              <a:ln w="25400" algn="ctr">
                <a:noFill/>
                <a:miter lim="800000"/>
                <a:headEnd/>
                <a:tailEnd/>
              </a:ln>
              <a:effectLst>
                <a:prstShdw prst="shdw17" dist="17961" dir="2700000">
                  <a:srgbClr val="7A8E99"/>
                </a:prstShdw>
              </a:effectLst>
            </p:spPr>
          </p:pic>
          <p:pic>
            <p:nvPicPr>
              <p:cNvPr id="66" name="Picture 7" descr="E:\Panasonic2011\和田さま☆アイコン集\from_dobashi\Others1\doorphone_2.png"/>
              <p:cNvPicPr>
                <a:picLocks noChangeAspect="1" noChangeArrowheads="1"/>
              </p:cNvPicPr>
              <p:nvPr/>
            </p:nvPicPr>
            <p:blipFill>
              <a:blip r:embed="rId8" cstate="print"/>
              <a:srcRect/>
              <a:stretch>
                <a:fillRect/>
              </a:stretch>
            </p:blipFill>
            <p:spPr bwMode="auto">
              <a:xfrm>
                <a:off x="6372200" y="2348880"/>
                <a:ext cx="270519" cy="369259"/>
              </a:xfrm>
              <a:prstGeom prst="rect">
                <a:avLst/>
              </a:prstGeom>
              <a:noFill/>
              <a:ln w="9525">
                <a:noFill/>
                <a:miter lim="800000"/>
                <a:headEnd/>
                <a:tailEnd/>
              </a:ln>
            </p:spPr>
          </p:pic>
          <p:sp>
            <p:nvSpPr>
              <p:cNvPr id="67" name="Rectangle 53"/>
              <p:cNvSpPr>
                <a:spLocks noChangeArrowheads="1"/>
              </p:cNvSpPr>
              <p:nvPr/>
            </p:nvSpPr>
            <p:spPr bwMode="auto">
              <a:xfrm>
                <a:off x="5436096" y="2132856"/>
                <a:ext cx="1007007" cy="276999"/>
              </a:xfrm>
              <a:prstGeom prst="rect">
                <a:avLst/>
              </a:prstGeom>
              <a:noFill/>
              <a:ln w="9525" algn="ctr">
                <a:noFill/>
                <a:miter lim="800000"/>
                <a:headEnd/>
                <a:tailEnd/>
              </a:ln>
              <a:effectLst>
                <a:prstShdw prst="shdw17" dist="17961" dir="2700000">
                  <a:srgbClr val="7A9999"/>
                </a:prstShdw>
              </a:effectLst>
            </p:spPr>
            <p:txBody>
              <a:bodyPr wrap="none">
                <a:spAutoFit/>
              </a:bodyPr>
              <a:lstStyle/>
              <a:p>
                <a:r>
                  <a:rPr lang="en-US" altLang="ja-JP" sz="1200" b="1" dirty="0" smtClean="0">
                    <a:solidFill>
                      <a:srgbClr val="003065"/>
                    </a:solidFill>
                    <a:latin typeface="Arial" pitchFamily="34" charset="0"/>
                    <a:cs typeface="Arial" pitchFamily="34" charset="0"/>
                  </a:rPr>
                  <a:t>Doorphone</a:t>
                </a:r>
                <a:endParaRPr lang="en-US" altLang="ja-JP" sz="1200" b="1" dirty="0">
                  <a:solidFill>
                    <a:srgbClr val="003065"/>
                  </a:solidFill>
                  <a:latin typeface="Arial" pitchFamily="34" charset="0"/>
                  <a:cs typeface="Arial" pitchFamily="34" charset="0"/>
                </a:endParaRPr>
              </a:p>
            </p:txBody>
          </p:sp>
        </p:grpSp>
        <p:grpSp>
          <p:nvGrpSpPr>
            <p:cNvPr id="14" name="グループ化 54"/>
            <p:cNvGrpSpPr/>
            <p:nvPr/>
          </p:nvGrpSpPr>
          <p:grpSpPr>
            <a:xfrm>
              <a:off x="6156176" y="3111881"/>
              <a:ext cx="502318" cy="558631"/>
              <a:chOff x="6156176" y="3111881"/>
              <a:chExt cx="502318" cy="558631"/>
            </a:xfrm>
          </p:grpSpPr>
          <p:pic>
            <p:nvPicPr>
              <p:cNvPr id="63" name="Picture 11" descr="E:\Panasonic2011\和田さま☆アイコン集\from_dobashi\Others2\HCM581.png"/>
              <p:cNvPicPr>
                <a:picLocks noChangeAspect="1" noChangeArrowheads="1"/>
              </p:cNvPicPr>
              <p:nvPr/>
            </p:nvPicPr>
            <p:blipFill>
              <a:blip r:embed="rId6" cstate="print"/>
              <a:srcRect/>
              <a:stretch>
                <a:fillRect/>
              </a:stretch>
            </p:blipFill>
            <p:spPr bwMode="auto">
              <a:xfrm>
                <a:off x="6156176" y="3356992"/>
                <a:ext cx="253469" cy="313520"/>
              </a:xfrm>
              <a:prstGeom prst="rect">
                <a:avLst/>
              </a:prstGeom>
              <a:noFill/>
              <a:ln w="9525">
                <a:noFill/>
                <a:miter lim="800000"/>
                <a:headEnd/>
                <a:tailEnd/>
              </a:ln>
            </p:spPr>
          </p:pic>
          <p:sp>
            <p:nvSpPr>
              <p:cNvPr id="64" name="二等辺三角形 63"/>
              <p:cNvSpPr/>
              <p:nvPr/>
            </p:nvSpPr>
            <p:spPr>
              <a:xfrm rot="13100899">
                <a:off x="6191729" y="3111881"/>
                <a:ext cx="466765" cy="276915"/>
              </a:xfrm>
              <a:prstGeom prst="triangle">
                <a:avLst>
                  <a:gd name="adj" fmla="val 50000"/>
                </a:avLst>
              </a:prstGeom>
              <a:gradFill>
                <a:gsLst>
                  <a:gs pos="0">
                    <a:srgbClr val="E4F2E8"/>
                  </a:gs>
                  <a:gs pos="0">
                    <a:schemeClr val="accent1">
                      <a:tint val="66000"/>
                      <a:satMod val="160000"/>
                    </a:schemeClr>
                  </a:gs>
                  <a:gs pos="50000">
                    <a:schemeClr val="accent1">
                      <a:tint val="44500"/>
                      <a:satMod val="1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8" name="Rectangle 65"/>
          <p:cNvSpPr>
            <a:spLocks noChangeArrowheads="1"/>
          </p:cNvSpPr>
          <p:nvPr/>
        </p:nvSpPr>
        <p:spPr bwMode="auto">
          <a:xfrm>
            <a:off x="4067944" y="4520153"/>
            <a:ext cx="928459" cy="276999"/>
          </a:xfrm>
          <a:prstGeom prst="rect">
            <a:avLst/>
          </a:prstGeom>
          <a:noFill/>
          <a:ln w="9525" algn="ctr">
            <a:noFill/>
            <a:miter lim="800000"/>
            <a:headEnd/>
            <a:tailEnd/>
          </a:ln>
          <a:effectLst>
            <a:prstShdw prst="shdw17" dist="17961" dir="2700000">
              <a:srgbClr val="7A9999"/>
            </a:prstShdw>
          </a:effectLst>
        </p:spPr>
        <p:txBody>
          <a:bodyPr wrap="none">
            <a:spAutoFit/>
          </a:bodyPr>
          <a:lstStyle/>
          <a:p>
            <a:r>
              <a:rPr lang="en-US" altLang="ja-JP" sz="1200" b="1" dirty="0">
                <a:solidFill>
                  <a:srgbClr val="003065"/>
                </a:solidFill>
                <a:latin typeface="Arial" pitchFamily="34" charset="0"/>
                <a:cs typeface="Arial" pitchFamily="34" charset="0"/>
              </a:rPr>
              <a:t>Reception</a:t>
            </a:r>
          </a:p>
        </p:txBody>
      </p:sp>
      <p:cxnSp>
        <p:nvCxnSpPr>
          <p:cNvPr id="85" name="直線コネクタ 84"/>
          <p:cNvCxnSpPr/>
          <p:nvPr/>
        </p:nvCxnSpPr>
        <p:spPr>
          <a:xfrm>
            <a:off x="3635896" y="1988840"/>
            <a:ext cx="0" cy="4104456"/>
          </a:xfrm>
          <a:prstGeom prst="line">
            <a:avLst/>
          </a:prstGeom>
          <a:ln w="19050">
            <a:solidFill>
              <a:srgbClr val="00306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79</a:t>
            </a:r>
            <a:endParaRPr kumimoji="1" lang="ja-JP" altLang="en-US" sz="1300" dirty="0">
              <a:solidFill>
                <a:srgbClr val="595757"/>
              </a:solidFill>
              <a:latin typeface="Calibri" pitchFamily="34" charset="0"/>
            </a:endParaRPr>
          </a:p>
        </p:txBody>
      </p:sp>
      <p:sp>
        <p:nvSpPr>
          <p:cNvPr id="62" name="テキスト ボックス 61"/>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grpSp>
        <p:nvGrpSpPr>
          <p:cNvPr id="70" name="グループ化 69"/>
          <p:cNvGrpSpPr/>
          <p:nvPr/>
        </p:nvGrpSpPr>
        <p:grpSpPr>
          <a:xfrm>
            <a:off x="5580112" y="4318584"/>
            <a:ext cx="1440160" cy="1789167"/>
            <a:chOff x="5580112" y="4318584"/>
            <a:chExt cx="1440160" cy="1789167"/>
          </a:xfrm>
        </p:grpSpPr>
        <p:grpSp>
          <p:nvGrpSpPr>
            <p:cNvPr id="18" name="グループ化 77"/>
            <p:cNvGrpSpPr/>
            <p:nvPr/>
          </p:nvGrpSpPr>
          <p:grpSpPr>
            <a:xfrm>
              <a:off x="5940152" y="4318584"/>
              <a:ext cx="620683" cy="1789167"/>
              <a:chOff x="5724128" y="4581128"/>
              <a:chExt cx="620683" cy="1789167"/>
            </a:xfrm>
          </p:grpSpPr>
          <p:sp>
            <p:nvSpPr>
              <p:cNvPr id="84" name="Rectangle 65"/>
              <p:cNvSpPr>
                <a:spLocks noChangeArrowheads="1"/>
              </p:cNvSpPr>
              <p:nvPr/>
            </p:nvSpPr>
            <p:spPr bwMode="auto">
              <a:xfrm>
                <a:off x="5724128" y="6093296"/>
                <a:ext cx="620683" cy="276999"/>
              </a:xfrm>
              <a:prstGeom prst="rect">
                <a:avLst/>
              </a:prstGeom>
              <a:noFill/>
              <a:ln w="9525" algn="ctr">
                <a:noFill/>
                <a:miter lim="800000"/>
                <a:headEnd/>
                <a:tailEnd/>
              </a:ln>
              <a:effectLst>
                <a:prstShdw prst="shdw17" dist="17961" dir="2700000">
                  <a:srgbClr val="7A9999"/>
                </a:prstShdw>
              </a:effectLst>
            </p:spPr>
            <p:txBody>
              <a:bodyPr wrap="none">
                <a:spAutoFit/>
              </a:bodyPr>
              <a:lstStyle/>
              <a:p>
                <a:r>
                  <a:rPr lang="en-US" altLang="ja-JP" sz="1200" b="1" dirty="0">
                    <a:solidFill>
                      <a:srgbClr val="003065"/>
                    </a:solidFill>
                    <a:latin typeface="Arial" pitchFamily="34" charset="0"/>
                    <a:cs typeface="Arial" pitchFamily="34" charset="0"/>
                  </a:rPr>
                  <a:t>Office</a:t>
                </a:r>
              </a:p>
            </p:txBody>
          </p:sp>
          <p:grpSp>
            <p:nvGrpSpPr>
              <p:cNvPr id="19" name="グループ化 64"/>
              <p:cNvGrpSpPr/>
              <p:nvPr/>
            </p:nvGrpSpPr>
            <p:grpSpPr>
              <a:xfrm>
                <a:off x="5833427" y="4581128"/>
                <a:ext cx="466765" cy="576064"/>
                <a:chOff x="5833427" y="4581128"/>
                <a:chExt cx="466765" cy="576064"/>
              </a:xfrm>
            </p:grpSpPr>
            <p:pic>
              <p:nvPicPr>
                <p:cNvPr id="81" name="Picture 11" descr="E:\Panasonic2011\和田さま☆アイコン集\from_dobashi\Others2\HCM581.png"/>
                <p:cNvPicPr>
                  <a:picLocks noChangeAspect="1" noChangeArrowheads="1"/>
                </p:cNvPicPr>
                <p:nvPr/>
              </p:nvPicPr>
              <p:blipFill>
                <a:blip r:embed="rId6" cstate="print"/>
                <a:srcRect/>
                <a:stretch>
                  <a:fillRect/>
                </a:stretch>
              </p:blipFill>
              <p:spPr bwMode="auto">
                <a:xfrm>
                  <a:off x="5940152" y="4581128"/>
                  <a:ext cx="253469" cy="313520"/>
                </a:xfrm>
                <a:prstGeom prst="rect">
                  <a:avLst/>
                </a:prstGeom>
                <a:noFill/>
                <a:ln w="9525">
                  <a:noFill/>
                  <a:miter lim="800000"/>
                  <a:headEnd/>
                  <a:tailEnd/>
                </a:ln>
              </p:spPr>
            </p:pic>
            <p:sp>
              <p:nvSpPr>
                <p:cNvPr id="82" name="二等辺三角形 81"/>
                <p:cNvSpPr/>
                <p:nvPr/>
              </p:nvSpPr>
              <p:spPr>
                <a:xfrm>
                  <a:off x="5833427" y="4880277"/>
                  <a:ext cx="466765" cy="276915"/>
                </a:xfrm>
                <a:prstGeom prst="triangle">
                  <a:avLst>
                    <a:gd name="adj" fmla="val 50000"/>
                  </a:avLst>
                </a:prstGeom>
                <a:gradFill>
                  <a:gsLst>
                    <a:gs pos="0">
                      <a:srgbClr val="E4F2E8"/>
                    </a:gs>
                    <a:gs pos="0">
                      <a:schemeClr val="accent1">
                        <a:tint val="66000"/>
                        <a:satMod val="160000"/>
                      </a:schemeClr>
                    </a:gs>
                    <a:gs pos="50000">
                      <a:schemeClr val="accent1">
                        <a:tint val="44500"/>
                        <a:satMod val="1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69" name="図 68" descr="re_shutterstock_66638329.png"/>
            <p:cNvPicPr>
              <a:picLocks noChangeAspect="1"/>
            </p:cNvPicPr>
            <p:nvPr/>
          </p:nvPicPr>
          <p:blipFill>
            <a:blip r:embed="rId9" cstate="print"/>
            <a:stretch>
              <a:fillRect/>
            </a:stretch>
          </p:blipFill>
          <p:spPr>
            <a:xfrm>
              <a:off x="5580112" y="4897735"/>
              <a:ext cx="1440160" cy="960106"/>
            </a:xfrm>
            <a:prstGeom prst="roundRect">
              <a:avLst/>
            </a:prstGeom>
          </p:spPr>
        </p:pic>
      </p:grpSp>
      <p:grpSp>
        <p:nvGrpSpPr>
          <p:cNvPr id="75" name="グループ化 74"/>
          <p:cNvGrpSpPr/>
          <p:nvPr/>
        </p:nvGrpSpPr>
        <p:grpSpPr>
          <a:xfrm>
            <a:off x="6804248" y="3573016"/>
            <a:ext cx="1872208" cy="1224136"/>
            <a:chOff x="6804248" y="3573016"/>
            <a:chExt cx="1872208" cy="1224136"/>
          </a:xfrm>
        </p:grpSpPr>
        <p:grpSp>
          <p:nvGrpSpPr>
            <p:cNvPr id="16" name="グループ化 74"/>
            <p:cNvGrpSpPr/>
            <p:nvPr/>
          </p:nvGrpSpPr>
          <p:grpSpPr>
            <a:xfrm>
              <a:off x="6804248" y="4030552"/>
              <a:ext cx="492939" cy="466765"/>
              <a:chOff x="6516216" y="3861048"/>
              <a:chExt cx="492939" cy="466765"/>
            </a:xfrm>
          </p:grpSpPr>
          <p:pic>
            <p:nvPicPr>
              <p:cNvPr id="76" name="Picture 11" descr="E:\Panasonic2011\和田さま☆アイコン集\from_dobashi\Others2\HCM581.png"/>
              <p:cNvPicPr>
                <a:picLocks noChangeAspect="1" noChangeArrowheads="1"/>
              </p:cNvPicPr>
              <p:nvPr/>
            </p:nvPicPr>
            <p:blipFill>
              <a:blip r:embed="rId6" cstate="print"/>
              <a:srcRect/>
              <a:stretch>
                <a:fillRect/>
              </a:stretch>
            </p:blipFill>
            <p:spPr bwMode="auto">
              <a:xfrm>
                <a:off x="6516216" y="4005064"/>
                <a:ext cx="253469" cy="313520"/>
              </a:xfrm>
              <a:prstGeom prst="rect">
                <a:avLst/>
              </a:prstGeom>
              <a:noFill/>
              <a:ln w="9525">
                <a:noFill/>
                <a:miter lim="800000"/>
                <a:headEnd/>
                <a:tailEnd/>
              </a:ln>
            </p:spPr>
          </p:pic>
          <p:sp>
            <p:nvSpPr>
              <p:cNvPr id="77" name="二等辺三角形 76"/>
              <p:cNvSpPr/>
              <p:nvPr/>
            </p:nvSpPr>
            <p:spPr>
              <a:xfrm rot="16200000">
                <a:off x="6637315" y="3955973"/>
                <a:ext cx="466765" cy="276915"/>
              </a:xfrm>
              <a:prstGeom prst="triangle">
                <a:avLst>
                  <a:gd name="adj" fmla="val 50000"/>
                </a:avLst>
              </a:prstGeom>
              <a:gradFill>
                <a:gsLst>
                  <a:gs pos="0">
                    <a:srgbClr val="E4F2E8"/>
                  </a:gs>
                  <a:gs pos="0">
                    <a:schemeClr val="accent1">
                      <a:tint val="66000"/>
                      <a:satMod val="160000"/>
                    </a:schemeClr>
                  </a:gs>
                  <a:gs pos="50000">
                    <a:schemeClr val="accent1">
                      <a:tint val="44500"/>
                      <a:satMod val="1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Rectangle 67"/>
            <p:cNvSpPr>
              <a:spLocks noChangeArrowheads="1"/>
            </p:cNvSpPr>
            <p:nvPr/>
          </p:nvSpPr>
          <p:spPr bwMode="auto">
            <a:xfrm>
              <a:off x="7649119" y="4520153"/>
              <a:ext cx="739305" cy="276999"/>
            </a:xfrm>
            <a:prstGeom prst="rect">
              <a:avLst/>
            </a:prstGeom>
            <a:noFill/>
            <a:ln w="9525" algn="ctr">
              <a:noFill/>
              <a:miter lim="800000"/>
              <a:headEnd/>
              <a:tailEnd/>
            </a:ln>
            <a:effectLst>
              <a:prstShdw prst="shdw17" dist="17961" dir="2700000">
                <a:srgbClr val="7A9999"/>
              </a:prstShdw>
            </a:effectLst>
          </p:spPr>
          <p:txBody>
            <a:bodyPr wrap="none">
              <a:spAutoFit/>
            </a:bodyPr>
            <a:lstStyle/>
            <a:p>
              <a:r>
                <a:rPr lang="en-US" altLang="ja-JP" sz="1200" b="1" dirty="0">
                  <a:solidFill>
                    <a:srgbClr val="003065"/>
                  </a:solidFill>
                  <a:latin typeface="Arial" pitchFamily="34" charset="0"/>
                  <a:cs typeface="Arial" pitchFamily="34" charset="0"/>
                </a:rPr>
                <a:t>Factory</a:t>
              </a:r>
            </a:p>
          </p:txBody>
        </p:sp>
        <p:pic>
          <p:nvPicPr>
            <p:cNvPr id="73" name="図 72" descr="re_factory-4.png"/>
            <p:cNvPicPr>
              <a:picLocks noChangeAspect="1"/>
            </p:cNvPicPr>
            <p:nvPr/>
          </p:nvPicPr>
          <p:blipFill>
            <a:blip r:embed="rId10" cstate="print"/>
            <a:stretch>
              <a:fillRect/>
            </a:stretch>
          </p:blipFill>
          <p:spPr>
            <a:xfrm>
              <a:off x="7308304" y="3573016"/>
              <a:ext cx="1368152" cy="990807"/>
            </a:xfrm>
            <a:prstGeom prst="roundRect">
              <a:avLst/>
            </a:prstGeom>
          </p:spPr>
        </p:pic>
      </p:grpSp>
      <p:grpSp>
        <p:nvGrpSpPr>
          <p:cNvPr id="54" name="グループ化 53"/>
          <p:cNvGrpSpPr/>
          <p:nvPr/>
        </p:nvGrpSpPr>
        <p:grpSpPr>
          <a:xfrm>
            <a:off x="3800694" y="3614580"/>
            <a:ext cx="1888871" cy="943200"/>
            <a:chOff x="3800694" y="3614580"/>
            <a:chExt cx="1888871" cy="943200"/>
          </a:xfrm>
        </p:grpSpPr>
        <p:grpSp>
          <p:nvGrpSpPr>
            <p:cNvPr id="15" name="グループ化 69"/>
            <p:cNvGrpSpPr/>
            <p:nvPr/>
          </p:nvGrpSpPr>
          <p:grpSpPr>
            <a:xfrm>
              <a:off x="5209055" y="4030552"/>
              <a:ext cx="480510" cy="466765"/>
              <a:chOff x="4993031" y="3861048"/>
              <a:chExt cx="480510" cy="466765"/>
            </a:xfrm>
          </p:grpSpPr>
          <p:pic>
            <p:nvPicPr>
              <p:cNvPr id="71" name="Picture 11" descr="E:\Panasonic2011\和田さま☆アイコン集\from_dobashi\Others2\HCM581.png"/>
              <p:cNvPicPr>
                <a:picLocks noChangeAspect="1" noChangeArrowheads="1"/>
              </p:cNvPicPr>
              <p:nvPr/>
            </p:nvPicPr>
            <p:blipFill>
              <a:blip r:embed="rId6" cstate="print"/>
              <a:srcRect/>
              <a:stretch>
                <a:fillRect/>
              </a:stretch>
            </p:blipFill>
            <p:spPr bwMode="auto">
              <a:xfrm>
                <a:off x="5220072" y="4005064"/>
                <a:ext cx="253469" cy="313520"/>
              </a:xfrm>
              <a:prstGeom prst="rect">
                <a:avLst/>
              </a:prstGeom>
              <a:noFill/>
              <a:ln w="9525">
                <a:noFill/>
                <a:miter lim="800000"/>
                <a:headEnd/>
                <a:tailEnd/>
              </a:ln>
            </p:spPr>
          </p:pic>
          <p:sp>
            <p:nvSpPr>
              <p:cNvPr id="72" name="二等辺三角形 71"/>
              <p:cNvSpPr/>
              <p:nvPr/>
            </p:nvSpPr>
            <p:spPr>
              <a:xfrm rot="5400000">
                <a:off x="4898106" y="3955973"/>
                <a:ext cx="466765" cy="276915"/>
              </a:xfrm>
              <a:prstGeom prst="triangle">
                <a:avLst>
                  <a:gd name="adj" fmla="val 50000"/>
                </a:avLst>
              </a:prstGeom>
              <a:gradFill>
                <a:gsLst>
                  <a:gs pos="0">
                    <a:srgbClr val="E4F2E8"/>
                  </a:gs>
                  <a:gs pos="0">
                    <a:schemeClr val="accent1">
                      <a:tint val="66000"/>
                      <a:satMod val="160000"/>
                    </a:schemeClr>
                  </a:gs>
                  <a:gs pos="50000">
                    <a:schemeClr val="accent1">
                      <a:tint val="44500"/>
                      <a:satMod val="1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3" name="図 52" descr="re_shutterstock_28908871.jpg"/>
            <p:cNvPicPr>
              <a:picLocks noChangeAspect="1"/>
            </p:cNvPicPr>
            <p:nvPr/>
          </p:nvPicPr>
          <p:blipFill>
            <a:blip r:embed="rId11" cstate="print"/>
            <a:srcRect r="6470" b="6470"/>
            <a:stretch>
              <a:fillRect/>
            </a:stretch>
          </p:blipFill>
          <p:spPr>
            <a:xfrm>
              <a:off x="3800694" y="3614580"/>
              <a:ext cx="1421015" cy="943200"/>
            </a:xfrm>
            <a:prstGeom prst="roundRect">
              <a:avLst/>
            </a:prstGeom>
          </p:spPr>
        </p:pic>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3" name="Rectangle 23"/>
          <p:cNvSpPr>
            <a:spLocks noChangeArrowheads="1"/>
          </p:cNvSpPr>
          <p:nvPr/>
        </p:nvSpPr>
        <p:spPr bwMode="auto">
          <a:xfrm>
            <a:off x="323528" y="980728"/>
            <a:ext cx="7235527" cy="288147"/>
          </a:xfrm>
          <a:prstGeom prst="rect">
            <a:avLst/>
          </a:prstGeom>
          <a:noFill/>
          <a:ln w="19050" algn="ctr">
            <a:noFill/>
            <a:miter lim="800000"/>
            <a:headEnd/>
            <a:tailEnd/>
          </a:ln>
        </p:spPr>
        <p:txBody>
          <a:bodyPr wrap="square" lIns="72000" tIns="36000" rIns="36000" bIns="36000" anchor="ctr">
            <a:spAutoFit/>
          </a:bodyPr>
          <a:lstStyle/>
          <a:p>
            <a:pPr algn="l"/>
            <a:r>
              <a:rPr lang="en-US" altLang="ja-JP" sz="1400" b="1" dirty="0" smtClean="0">
                <a:solidFill>
                  <a:srgbClr val="595757"/>
                </a:solidFill>
                <a:latin typeface="Arial" pitchFamily="34" charset="0"/>
                <a:cs typeface="Arial" pitchFamily="34" charset="0"/>
              </a:rPr>
              <a:t>Follow me function (CA integration with public telephone numbers)</a:t>
            </a:r>
            <a:endParaRPr lang="en-US" altLang="ja-JP" sz="1400" b="1" dirty="0">
              <a:solidFill>
                <a:srgbClr val="595757"/>
              </a:solidFill>
              <a:latin typeface="Arial" pitchFamily="34" charset="0"/>
              <a:cs typeface="Arial" pitchFamily="34" charset="0"/>
            </a:endParaRPr>
          </a:p>
        </p:txBody>
      </p:sp>
      <p:sp>
        <p:nvSpPr>
          <p:cNvPr id="5" name="正方形/長方形 2"/>
          <p:cNvSpPr>
            <a:spLocks noChangeArrowheads="1"/>
          </p:cNvSpPr>
          <p:nvPr/>
        </p:nvSpPr>
        <p:spPr bwMode="auto">
          <a:xfrm>
            <a:off x="323528" y="1268413"/>
            <a:ext cx="8496943" cy="461665"/>
          </a:xfrm>
          <a:prstGeom prst="rect">
            <a:avLst/>
          </a:prstGeom>
          <a:noFill/>
          <a:ln w="9525">
            <a:noFill/>
            <a:miter lim="800000"/>
            <a:headEnd/>
            <a:tailEnd/>
          </a:ln>
        </p:spPr>
        <p:txBody>
          <a:bodyPr wrap="square">
            <a:spAutoFit/>
          </a:bodyPr>
          <a:lstStyle/>
          <a:p>
            <a:pPr algn="l"/>
            <a:r>
              <a:rPr lang="en-US" altLang="ja-JP" sz="1200" b="0" dirty="0" smtClean="0">
                <a:solidFill>
                  <a:srgbClr val="595757"/>
                </a:solidFill>
                <a:latin typeface="Arial" pitchFamily="34" charset="0"/>
                <a:cs typeface="Arial" pitchFamily="34" charset="0"/>
              </a:rPr>
              <a:t>CA can work with mobile phones or home phones.</a:t>
            </a:r>
            <a:r>
              <a:rPr lang="ja-JP" altLang="en-US" sz="1200" dirty="0" smtClean="0">
                <a:solidFill>
                  <a:srgbClr val="595757"/>
                </a:solidFill>
                <a:latin typeface="Arial" pitchFamily="34" charset="0"/>
                <a:cs typeface="Arial" pitchFamily="34" charset="0"/>
              </a:rPr>
              <a:t> </a:t>
            </a:r>
            <a:r>
              <a:rPr lang="en-US" altLang="ja-JP" sz="1200" b="0" dirty="0" smtClean="0">
                <a:solidFill>
                  <a:srgbClr val="595757"/>
                </a:solidFill>
                <a:latin typeface="Arial" pitchFamily="34" charset="0"/>
                <a:cs typeface="Arial" pitchFamily="34" charset="0"/>
              </a:rPr>
              <a:t>Home workers </a:t>
            </a:r>
            <a:r>
              <a:rPr lang="en-US" altLang="ja-JP" sz="1200" b="0" dirty="0">
                <a:solidFill>
                  <a:srgbClr val="595757"/>
                </a:solidFill>
                <a:latin typeface="Arial" pitchFamily="34" charset="0"/>
                <a:cs typeface="Arial" pitchFamily="34" charset="0"/>
              </a:rPr>
              <a:t>can make </a:t>
            </a:r>
            <a:r>
              <a:rPr lang="en-US" altLang="ja-JP" sz="1200" b="0" dirty="0" smtClean="0">
                <a:solidFill>
                  <a:srgbClr val="595757"/>
                </a:solidFill>
                <a:latin typeface="Arial" pitchFamily="34" charset="0"/>
                <a:cs typeface="Arial" pitchFamily="34" charset="0"/>
              </a:rPr>
              <a:t>calls using the KX-NS500, to reduce telephone charges. Outgoing and internal calls can be made by using CA </a:t>
            </a:r>
            <a:r>
              <a:rPr lang="en-US" altLang="ja-JP" sz="1200" dirty="0" smtClean="0">
                <a:solidFill>
                  <a:srgbClr val="595757"/>
                </a:solidFill>
                <a:latin typeface="Arial" pitchFamily="34" charset="0"/>
                <a:cs typeface="Arial" pitchFamily="34" charset="0"/>
              </a:rPr>
              <a:t>when</a:t>
            </a:r>
            <a:r>
              <a:rPr lang="en-US" altLang="ja-JP" sz="1200" b="0" dirty="0" smtClean="0">
                <a:solidFill>
                  <a:srgbClr val="595757"/>
                </a:solidFill>
                <a:latin typeface="Arial" pitchFamily="34" charset="0"/>
                <a:cs typeface="Arial" pitchFamily="34" charset="0"/>
              </a:rPr>
              <a:t> outside.</a:t>
            </a:r>
            <a:endParaRPr lang="en-US" altLang="ja-JP" sz="1200" b="0" dirty="0">
              <a:solidFill>
                <a:srgbClr val="595757"/>
              </a:solidFill>
              <a:latin typeface="Arial" pitchFamily="34" charset="0"/>
              <a:cs typeface="Arial" pitchFamily="34" charset="0"/>
            </a:endParaRPr>
          </a:p>
        </p:txBody>
      </p:sp>
      <p:pic>
        <p:nvPicPr>
          <p:cNvPr id="28" name="Picture 79" descr="22"/>
          <p:cNvPicPr>
            <a:picLocks noChangeAspect="1" noChangeArrowheads="1"/>
          </p:cNvPicPr>
          <p:nvPr/>
        </p:nvPicPr>
        <p:blipFill>
          <a:blip r:embed="rId2" cstate="print"/>
          <a:srcRect/>
          <a:stretch>
            <a:fillRect/>
          </a:stretch>
        </p:blipFill>
        <p:spPr bwMode="auto">
          <a:xfrm flipH="1">
            <a:off x="827584" y="4365104"/>
            <a:ext cx="1008112" cy="681958"/>
          </a:xfrm>
          <a:prstGeom prst="rect">
            <a:avLst/>
          </a:prstGeom>
          <a:noFill/>
          <a:ln w="9525">
            <a:noFill/>
            <a:miter lim="800000"/>
            <a:headEnd/>
            <a:tailEnd/>
          </a:ln>
        </p:spPr>
      </p:pic>
      <p:cxnSp>
        <p:nvCxnSpPr>
          <p:cNvPr id="30" name="直線矢印コネクタ 139"/>
          <p:cNvCxnSpPr>
            <a:cxnSpLocks noChangeShapeType="1"/>
          </p:cNvCxnSpPr>
          <p:nvPr/>
        </p:nvCxnSpPr>
        <p:spPr bwMode="auto">
          <a:xfrm flipV="1">
            <a:off x="6176229" y="3212976"/>
            <a:ext cx="0" cy="2420438"/>
          </a:xfrm>
          <a:prstGeom prst="straightConnector1">
            <a:avLst/>
          </a:prstGeom>
          <a:noFill/>
          <a:ln w="25400" algn="ctr">
            <a:solidFill>
              <a:srgbClr val="006699"/>
            </a:solidFill>
            <a:prstDash val="sysDot"/>
            <a:round/>
            <a:headEnd type="none"/>
            <a:tailEnd type="none" w="med" len="med"/>
          </a:ln>
        </p:spPr>
      </p:cxnSp>
      <p:pic>
        <p:nvPicPr>
          <p:cNvPr id="32" name="図 31"/>
          <p:cNvPicPr/>
          <p:nvPr/>
        </p:nvPicPr>
        <p:blipFill>
          <a:blip r:embed="rId3" cstate="print"/>
          <a:srcRect/>
          <a:stretch>
            <a:fillRect/>
          </a:stretch>
        </p:blipFill>
        <p:spPr bwMode="auto">
          <a:xfrm>
            <a:off x="2398416" y="3737422"/>
            <a:ext cx="773543" cy="760481"/>
          </a:xfrm>
          <a:prstGeom prst="rect">
            <a:avLst/>
          </a:prstGeom>
          <a:noFill/>
          <a:ln w="9525">
            <a:noFill/>
            <a:miter lim="800000"/>
            <a:headEnd/>
            <a:tailEnd/>
          </a:ln>
        </p:spPr>
      </p:pic>
      <p:sp>
        <p:nvSpPr>
          <p:cNvPr id="33" name="Oval 2"/>
          <p:cNvSpPr>
            <a:spLocks noChangeArrowheads="1"/>
          </p:cNvSpPr>
          <p:nvPr/>
        </p:nvSpPr>
        <p:spPr bwMode="auto">
          <a:xfrm>
            <a:off x="2339752" y="4005064"/>
            <a:ext cx="800151" cy="193219"/>
          </a:xfrm>
          <a:prstGeom prst="ellipse">
            <a:avLst/>
          </a:prstGeom>
          <a:noFill/>
          <a:ln w="12700">
            <a:solidFill>
              <a:srgbClr val="EA5550"/>
            </a:solidFill>
            <a:round/>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34" name="Text Box 3"/>
          <p:cNvSpPr txBox="1">
            <a:spLocks noChangeArrowheads="1"/>
          </p:cNvSpPr>
          <p:nvPr/>
        </p:nvSpPr>
        <p:spPr bwMode="auto">
          <a:xfrm>
            <a:off x="2267744" y="4707561"/>
            <a:ext cx="1656184" cy="233608"/>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900" b="1" i="0" u="none" strike="noStrike" cap="none" normalizeH="0" baseline="0" dirty="0" smtClean="0">
                <a:ln>
                  <a:noFill/>
                </a:ln>
                <a:solidFill>
                  <a:srgbClr val="005BAC"/>
                </a:solidFill>
                <a:effectLst/>
                <a:latin typeface="Arial" pitchFamily="34" charset="0"/>
                <a:ea typeface="ＭＳ 明朝" pitchFamily="17" charset="-128"/>
              </a:rPr>
              <a:t>&lt;Drop-Down List&gt;</a:t>
            </a:r>
            <a:endParaRPr kumimoji="1" lang="ja-JP" altLang="ja-JP" sz="900" b="1" i="0" u="none" strike="noStrike" cap="none" normalizeH="0" baseline="0" dirty="0" smtClean="0">
              <a:ln>
                <a:noFill/>
              </a:ln>
              <a:solidFill>
                <a:srgbClr val="005BAC"/>
              </a:solidFill>
              <a:effectLst/>
              <a:latin typeface="Arial" pitchFamily="34" charset="0"/>
              <a:ea typeface="ＭＳ Ｐゴシック" pitchFamily="50" charset="-128"/>
            </a:endParaRPr>
          </a:p>
        </p:txBody>
      </p:sp>
      <p:sp>
        <p:nvSpPr>
          <p:cNvPr id="35" name="Text Box 1"/>
          <p:cNvSpPr txBox="1">
            <a:spLocks noChangeArrowheads="1"/>
          </p:cNvSpPr>
          <p:nvPr/>
        </p:nvSpPr>
        <p:spPr bwMode="auto">
          <a:xfrm>
            <a:off x="2267744" y="4869161"/>
            <a:ext cx="1944216" cy="576063"/>
          </a:xfrm>
          <a:prstGeom prst="rect">
            <a:avLst/>
          </a:prstGeom>
          <a:noFill/>
          <a:ln w="9525">
            <a:solidFill>
              <a:srgbClr val="005BAC"/>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ＭＳ 明朝" pitchFamily="17" charset="-128"/>
              </a:rPr>
              <a:t>Phone (Office): 8012</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ＭＳ 明朝" pitchFamily="17" charset="-128"/>
              </a:rPr>
              <a:t>Phone (Mobile): 0901234567</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ＭＳ 明朝" pitchFamily="17" charset="-128"/>
              </a:rPr>
              <a:t>Phone (Home): 0921234567</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Arial" pitchFamily="34" charset="0"/>
                <a:ea typeface="ＭＳ 明朝" pitchFamily="17" charset="-128"/>
              </a:rPr>
              <a:t>Custom Phone Number Extension</a:t>
            </a:r>
          </a:p>
        </p:txBody>
      </p:sp>
      <p:sp>
        <p:nvSpPr>
          <p:cNvPr id="36" name="テキスト ボックス 182"/>
          <p:cNvSpPr txBox="1">
            <a:spLocks noChangeArrowheads="1"/>
          </p:cNvSpPr>
          <p:nvPr/>
        </p:nvSpPr>
        <p:spPr bwMode="auto">
          <a:xfrm>
            <a:off x="539552" y="2492896"/>
            <a:ext cx="755208" cy="307777"/>
          </a:xfrm>
          <a:prstGeom prst="rect">
            <a:avLst/>
          </a:prstGeom>
          <a:noFill/>
          <a:ln w="9525">
            <a:noFill/>
            <a:miter lim="800000"/>
            <a:headEnd/>
            <a:tailEnd/>
          </a:ln>
        </p:spPr>
        <p:txBody>
          <a:bodyPr wrap="square">
            <a:spAutoFit/>
          </a:bodyPr>
          <a:lstStyle/>
          <a:p>
            <a:r>
              <a:rPr lang="en-US" altLang="ja-JP" sz="1400" b="1" dirty="0" smtClean="0">
                <a:solidFill>
                  <a:srgbClr val="003065"/>
                </a:solidFill>
                <a:latin typeface="Arial" pitchFamily="34" charset="0"/>
                <a:cs typeface="Arial" pitchFamily="34" charset="0"/>
              </a:rPr>
              <a:t>Home</a:t>
            </a:r>
            <a:endParaRPr lang="ja-JP" altLang="en-US" sz="1400" b="1" dirty="0">
              <a:solidFill>
                <a:srgbClr val="003065"/>
              </a:solidFill>
              <a:latin typeface="Arial" pitchFamily="34" charset="0"/>
              <a:cs typeface="Arial" pitchFamily="34" charset="0"/>
            </a:endParaRPr>
          </a:p>
        </p:txBody>
      </p:sp>
      <p:grpSp>
        <p:nvGrpSpPr>
          <p:cNvPr id="2" name="グループ化 36"/>
          <p:cNvGrpSpPr/>
          <p:nvPr/>
        </p:nvGrpSpPr>
        <p:grpSpPr>
          <a:xfrm>
            <a:off x="8100392" y="4811404"/>
            <a:ext cx="739305" cy="1096065"/>
            <a:chOff x="8100392" y="4811404"/>
            <a:chExt cx="739305" cy="1096065"/>
          </a:xfrm>
        </p:grpSpPr>
        <p:sp>
          <p:nvSpPr>
            <p:cNvPr id="38" name="Text Box 38"/>
            <p:cNvSpPr txBox="1">
              <a:spLocks noChangeArrowheads="1"/>
            </p:cNvSpPr>
            <p:nvPr/>
          </p:nvSpPr>
          <p:spPr bwMode="auto">
            <a:xfrm>
              <a:off x="8100392" y="5661248"/>
              <a:ext cx="739305" cy="246221"/>
            </a:xfrm>
            <a:prstGeom prst="rect">
              <a:avLst/>
            </a:prstGeom>
            <a:noFill/>
            <a:ln w="9525">
              <a:noFill/>
              <a:miter lim="800000"/>
              <a:headEnd/>
              <a:tailEnd/>
            </a:ln>
          </p:spPr>
          <p:txBody>
            <a:bodyPr wrap="none">
              <a:spAutoFit/>
            </a:bodyPr>
            <a:lstStyle/>
            <a:p>
              <a:pPr algn="l"/>
              <a:r>
                <a:rPr lang="en-US" altLang="ja-JP" sz="1000" dirty="0">
                  <a:solidFill>
                    <a:srgbClr val="005BAC"/>
                  </a:solidFill>
                  <a:latin typeface="Arial" pitchFamily="34" charset="0"/>
                  <a:cs typeface="Arial" pitchFamily="34" charset="0"/>
                </a:rPr>
                <a:t>Customer</a:t>
              </a:r>
            </a:p>
          </p:txBody>
        </p:sp>
        <p:pic>
          <p:nvPicPr>
            <p:cNvPr id="39" name="Picture 85" descr="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7527" y="4811404"/>
              <a:ext cx="4857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Picture 80" descr="Home_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852936"/>
            <a:ext cx="992762" cy="64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AutoShape 66"/>
          <p:cNvSpPr>
            <a:spLocks noChangeArrowheads="1"/>
          </p:cNvSpPr>
          <p:nvPr/>
        </p:nvSpPr>
        <p:spPr bwMode="auto">
          <a:xfrm>
            <a:off x="504824" y="2492897"/>
            <a:ext cx="3851152" cy="3456384"/>
          </a:xfrm>
          <a:prstGeom prst="roundRect">
            <a:avLst>
              <a:gd name="adj" fmla="val 4773"/>
            </a:avLst>
          </a:prstGeom>
          <a:noFill/>
          <a:ln w="19050" algn="ctr">
            <a:solidFill>
              <a:srgbClr val="005BAC"/>
            </a:solidFill>
            <a:prstDash val="sysDot"/>
            <a:round/>
            <a:headEnd/>
            <a:tailEnd/>
          </a:ln>
        </p:spPr>
        <p:txBody>
          <a:bodyPr wrap="none" anchor="ctr"/>
          <a:lstStyle/>
          <a:p>
            <a:endParaRPr lang="ja-JP" altLang="ja-JP" dirty="0">
              <a:solidFill>
                <a:srgbClr val="003366"/>
              </a:solidFill>
            </a:endParaRPr>
          </a:p>
        </p:txBody>
      </p:sp>
      <p:sp>
        <p:nvSpPr>
          <p:cNvPr id="42" name="Text Box 38"/>
          <p:cNvSpPr txBox="1">
            <a:spLocks noChangeArrowheads="1"/>
          </p:cNvSpPr>
          <p:nvPr/>
        </p:nvSpPr>
        <p:spPr bwMode="auto">
          <a:xfrm>
            <a:off x="755576" y="5085184"/>
            <a:ext cx="946093" cy="246221"/>
          </a:xfrm>
          <a:prstGeom prst="rect">
            <a:avLst/>
          </a:prstGeom>
          <a:noFill/>
          <a:ln w="9525">
            <a:noFill/>
            <a:miter lim="800000"/>
            <a:headEnd/>
            <a:tailEnd/>
          </a:ln>
        </p:spPr>
        <p:txBody>
          <a:bodyPr wrap="none">
            <a:spAutoFit/>
          </a:bodyPr>
          <a:lstStyle/>
          <a:p>
            <a:pPr algn="l"/>
            <a:r>
              <a:rPr lang="en-US" altLang="ja-JP" sz="1000" dirty="0" smtClean="0">
                <a:solidFill>
                  <a:srgbClr val="005BAC"/>
                </a:solidFill>
                <a:latin typeface="Arial" pitchFamily="34" charset="0"/>
                <a:cs typeface="Arial" pitchFamily="34" charset="0"/>
              </a:rPr>
              <a:t>Home worker</a:t>
            </a:r>
            <a:endParaRPr lang="en-US" altLang="ja-JP" sz="1000" dirty="0">
              <a:solidFill>
                <a:srgbClr val="005BAC"/>
              </a:solidFill>
              <a:latin typeface="Arial" pitchFamily="34" charset="0"/>
              <a:cs typeface="Arial" pitchFamily="34" charset="0"/>
            </a:endParaRPr>
          </a:p>
        </p:txBody>
      </p:sp>
      <p:sp>
        <p:nvSpPr>
          <p:cNvPr id="43" name="Line 14"/>
          <p:cNvSpPr>
            <a:spLocks noChangeShapeType="1"/>
          </p:cNvSpPr>
          <p:nvPr/>
        </p:nvSpPr>
        <p:spPr bwMode="auto">
          <a:xfrm flipV="1">
            <a:off x="1691680" y="4509120"/>
            <a:ext cx="720080" cy="432048"/>
          </a:xfrm>
          <a:prstGeom prst="line">
            <a:avLst/>
          </a:prstGeom>
          <a:noFill/>
          <a:ln w="12700">
            <a:solidFill>
              <a:srgbClr val="003065"/>
            </a:solidFill>
            <a:prstDash val="sysDot"/>
            <a:round/>
            <a:headEnd/>
            <a:tailEnd/>
          </a:ln>
        </p:spPr>
        <p:txBody>
          <a:bodyPr/>
          <a:lstStyle/>
          <a:p>
            <a:endParaRPr lang="ja-JP" altLang="en-US" sz="1200" dirty="0"/>
          </a:p>
        </p:txBody>
      </p:sp>
      <p:sp>
        <p:nvSpPr>
          <p:cNvPr id="44" name="Line 19"/>
          <p:cNvSpPr>
            <a:spLocks noChangeShapeType="1"/>
          </p:cNvSpPr>
          <p:nvPr/>
        </p:nvSpPr>
        <p:spPr bwMode="auto">
          <a:xfrm flipH="1">
            <a:off x="1754163" y="3717032"/>
            <a:ext cx="648072" cy="911451"/>
          </a:xfrm>
          <a:prstGeom prst="line">
            <a:avLst/>
          </a:prstGeom>
          <a:noFill/>
          <a:ln w="12700">
            <a:solidFill>
              <a:srgbClr val="003065"/>
            </a:solidFill>
            <a:prstDash val="sysDot"/>
            <a:round/>
            <a:headEnd/>
            <a:tailEnd/>
          </a:ln>
        </p:spPr>
        <p:txBody>
          <a:bodyPr/>
          <a:lstStyle/>
          <a:p>
            <a:endParaRPr lang="ja-JP" altLang="en-US" sz="1200" dirty="0"/>
          </a:p>
        </p:txBody>
      </p:sp>
      <p:cxnSp>
        <p:nvCxnSpPr>
          <p:cNvPr id="45" name="直線矢印コネクタ 44"/>
          <p:cNvCxnSpPr/>
          <p:nvPr/>
        </p:nvCxnSpPr>
        <p:spPr>
          <a:xfrm>
            <a:off x="4067944" y="3140968"/>
            <a:ext cx="1296144" cy="0"/>
          </a:xfrm>
          <a:prstGeom prst="straightConnector1">
            <a:avLst/>
          </a:prstGeom>
          <a:ln w="25400">
            <a:solidFill>
              <a:srgbClr val="005BA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2771800" y="4221088"/>
            <a:ext cx="0" cy="504056"/>
          </a:xfrm>
          <a:prstGeom prst="straightConnector1">
            <a:avLst/>
          </a:prstGeom>
          <a:ln w="22225">
            <a:solidFill>
              <a:srgbClr val="EA55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4067944" y="5661248"/>
            <a:ext cx="4032448" cy="1"/>
          </a:xfrm>
          <a:prstGeom prst="straightConnector1">
            <a:avLst/>
          </a:prstGeom>
          <a:ln w="25400">
            <a:solidFill>
              <a:srgbClr val="005BA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5652120" y="5517232"/>
            <a:ext cx="1080120" cy="288032"/>
          </a:xfrm>
          <a:prstGeom prst="roundRect">
            <a:avLst/>
          </a:prstGeom>
          <a:solidFill>
            <a:srgbClr val="D6D8E4"/>
          </a:solidFill>
          <a:ln>
            <a:solidFill>
              <a:srgbClr val="005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5BAC"/>
                </a:solidFill>
                <a:latin typeface="Arial" pitchFamily="34" charset="0"/>
                <a:cs typeface="Arial" pitchFamily="34" charset="0"/>
              </a:rPr>
              <a:t>Call</a:t>
            </a:r>
            <a:endParaRPr kumimoji="1" lang="ja-JP" altLang="en-US" sz="1000" b="1" dirty="0">
              <a:solidFill>
                <a:srgbClr val="005BAC"/>
              </a:solidFill>
              <a:latin typeface="Arial" pitchFamily="34" charset="0"/>
              <a:cs typeface="Arial" pitchFamily="34" charset="0"/>
            </a:endParaRPr>
          </a:p>
        </p:txBody>
      </p:sp>
      <p:sp>
        <p:nvSpPr>
          <p:cNvPr id="52" name="テキスト ボックス 51"/>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80</a:t>
            </a:r>
            <a:endParaRPr kumimoji="1" lang="ja-JP" altLang="en-US" sz="1300" dirty="0">
              <a:solidFill>
                <a:srgbClr val="595757"/>
              </a:solidFill>
              <a:latin typeface="Calibri" pitchFamily="34" charset="0"/>
            </a:endParaRPr>
          </a:p>
        </p:txBody>
      </p:sp>
      <p:sp>
        <p:nvSpPr>
          <p:cNvPr id="56" name="円/楕円 4"/>
          <p:cNvSpPr>
            <a:spLocks noChangeArrowheads="1"/>
          </p:cNvSpPr>
          <p:nvPr/>
        </p:nvSpPr>
        <p:spPr bwMode="auto">
          <a:xfrm>
            <a:off x="5508104" y="4065190"/>
            <a:ext cx="1296144" cy="515938"/>
          </a:xfrm>
          <a:prstGeom prst="ellipse">
            <a:avLst/>
          </a:prstGeom>
          <a:solidFill>
            <a:srgbClr val="D6D8E4"/>
          </a:solidFill>
          <a:ln w="12700" algn="ctr">
            <a:solidFill>
              <a:srgbClr val="003065"/>
            </a:solidFill>
            <a:round/>
            <a:headEnd/>
            <a:tailEnd/>
          </a:ln>
        </p:spPr>
        <p:txBody>
          <a:bodyPr anchor="ctr"/>
          <a:lstStyle/>
          <a:p>
            <a:pPr algn="ctr"/>
            <a:r>
              <a:rPr lang="en-US" altLang="ja-JP" sz="1100" b="1" dirty="0">
                <a:solidFill>
                  <a:srgbClr val="003065"/>
                </a:solidFill>
                <a:latin typeface="Arial" pitchFamily="34" charset="0"/>
                <a:cs typeface="Arial" pitchFamily="34" charset="0"/>
              </a:rPr>
              <a:t>PSTN</a:t>
            </a:r>
            <a:r>
              <a:rPr lang="en-US" altLang="ja-JP" sz="1100" b="1" dirty="0" smtClean="0">
                <a:solidFill>
                  <a:srgbClr val="003065"/>
                </a:solidFill>
                <a:latin typeface="Arial" pitchFamily="34" charset="0"/>
                <a:cs typeface="Arial" pitchFamily="34" charset="0"/>
              </a:rPr>
              <a:t>/</a:t>
            </a:r>
          </a:p>
          <a:p>
            <a:pPr algn="ctr"/>
            <a:r>
              <a:rPr lang="en-US" altLang="ja-JP" sz="1100" b="1" dirty="0" smtClean="0">
                <a:solidFill>
                  <a:srgbClr val="003065"/>
                </a:solidFill>
                <a:latin typeface="Arial" pitchFamily="34" charset="0"/>
                <a:cs typeface="Arial" pitchFamily="34" charset="0"/>
              </a:rPr>
              <a:t>IP</a:t>
            </a:r>
            <a:r>
              <a:rPr lang="ja-JP" altLang="en-US" sz="1100" b="1" dirty="0" smtClean="0">
                <a:solidFill>
                  <a:srgbClr val="003065"/>
                </a:solidFill>
                <a:latin typeface="Arial" pitchFamily="34" charset="0"/>
                <a:cs typeface="Arial" pitchFamily="34" charset="0"/>
              </a:rPr>
              <a:t> </a:t>
            </a:r>
            <a:r>
              <a:rPr lang="en-US" altLang="ja-JP" sz="1100" b="1" dirty="0">
                <a:solidFill>
                  <a:srgbClr val="003065"/>
                </a:solidFill>
                <a:latin typeface="Arial" pitchFamily="34" charset="0"/>
                <a:cs typeface="Arial" pitchFamily="34" charset="0"/>
              </a:rPr>
              <a:t>Trunk</a:t>
            </a:r>
            <a:endParaRPr lang="ja-JP" altLang="en-US" sz="1100" b="1" dirty="0">
              <a:solidFill>
                <a:srgbClr val="003065"/>
              </a:solidFill>
              <a:latin typeface="Arial" pitchFamily="34" charset="0"/>
              <a:cs typeface="Arial" pitchFamily="34" charset="0"/>
            </a:endParaRPr>
          </a:p>
        </p:txBody>
      </p:sp>
      <p:sp>
        <p:nvSpPr>
          <p:cNvPr id="29" name="テキスト ボックス 28"/>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pic>
        <p:nvPicPr>
          <p:cNvPr id="31" name="図 30" descr="NS500.png"/>
          <p:cNvPicPr>
            <a:picLocks noChangeAspect="1"/>
          </p:cNvPicPr>
          <p:nvPr/>
        </p:nvPicPr>
        <p:blipFill>
          <a:blip r:embed="rId6" cstate="print"/>
          <a:stretch>
            <a:fillRect/>
          </a:stretch>
        </p:blipFill>
        <p:spPr>
          <a:xfrm>
            <a:off x="5364088" y="2975290"/>
            <a:ext cx="1656184" cy="309694"/>
          </a:xfrm>
          <a:prstGeom prst="rect">
            <a:avLst/>
          </a:prstGeom>
        </p:spPr>
      </p:pic>
      <p:sp>
        <p:nvSpPr>
          <p:cNvPr id="37" name="Text Box 41"/>
          <p:cNvSpPr txBox="1">
            <a:spLocks noChangeArrowheads="1"/>
          </p:cNvSpPr>
          <p:nvPr/>
        </p:nvSpPr>
        <p:spPr bwMode="auto">
          <a:xfrm>
            <a:off x="5776083" y="2750484"/>
            <a:ext cx="8206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KX-NS500</a:t>
            </a:r>
            <a:endParaRPr lang="en-US" altLang="ja-JP" sz="1000" dirty="0">
              <a:solidFill>
                <a:srgbClr val="005BA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84775"/>
          </a:xfrm>
          <a:prstGeom prst="rect">
            <a:avLst/>
          </a:prstGeom>
          <a:noFill/>
        </p:spPr>
        <p:txBody>
          <a:bodyPr wrap="square" rtlCol="0">
            <a:spAutoFit/>
          </a:bodyPr>
          <a:lstStyle/>
          <a:p>
            <a:pPr algn="ctr"/>
            <a:r>
              <a:rPr lang="en-US" altLang="ja-JP" sz="3100" b="1" dirty="0" smtClean="0">
                <a:solidFill>
                  <a:srgbClr val="EB6100"/>
                </a:solidFill>
              </a:rPr>
              <a:t>Call Centre Solution</a:t>
            </a:r>
            <a:endParaRPr lang="en-US" altLang="ja-JP" sz="3100" b="1" dirty="0">
              <a:solidFill>
                <a:srgbClr val="EB6100"/>
              </a:solidFill>
              <a:cs typeface="Arial" pitchFamily="34" charset="0"/>
            </a:endParaRPr>
          </a:p>
        </p:txBody>
      </p:sp>
      <p:grpSp>
        <p:nvGrpSpPr>
          <p:cNvPr id="101" name="グループ化 100"/>
          <p:cNvGrpSpPr/>
          <p:nvPr/>
        </p:nvGrpSpPr>
        <p:grpSpPr>
          <a:xfrm>
            <a:off x="683568" y="3081636"/>
            <a:ext cx="739305" cy="953625"/>
            <a:chOff x="1024383" y="3081636"/>
            <a:chExt cx="739305" cy="953625"/>
          </a:xfrm>
        </p:grpSpPr>
        <p:sp>
          <p:nvSpPr>
            <p:cNvPr id="37" name="Text Box 41"/>
            <p:cNvSpPr txBox="1">
              <a:spLocks noChangeArrowheads="1"/>
            </p:cNvSpPr>
            <p:nvPr/>
          </p:nvSpPr>
          <p:spPr bwMode="auto">
            <a:xfrm>
              <a:off x="1024383" y="3789040"/>
              <a:ext cx="739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r>
                <a:rPr lang="en-US" altLang="ja-JP" sz="1000" b="0" dirty="0">
                  <a:solidFill>
                    <a:srgbClr val="005BAC"/>
                  </a:solidFill>
                </a:rPr>
                <a:t>Customer</a:t>
              </a:r>
            </a:p>
          </p:txBody>
        </p:sp>
        <p:pic>
          <p:nvPicPr>
            <p:cNvPr id="38" name="Picture 74" descr="17"/>
            <p:cNvPicPr>
              <a:picLocks noChangeAspect="1" noChangeArrowheads="1"/>
            </p:cNvPicPr>
            <p:nvPr/>
          </p:nvPicPr>
          <p:blipFill>
            <a:blip r:embed="rId2" cstate="print"/>
            <a:srcRect/>
            <a:stretch>
              <a:fillRect/>
            </a:stretch>
          </p:blipFill>
          <p:spPr bwMode="auto">
            <a:xfrm>
              <a:off x="1043607" y="3081636"/>
              <a:ext cx="576064" cy="635396"/>
            </a:xfrm>
            <a:prstGeom prst="rect">
              <a:avLst/>
            </a:prstGeom>
            <a:noFill/>
            <a:ln w="9525">
              <a:noFill/>
              <a:miter lim="800000"/>
              <a:headEnd/>
              <a:tailEnd/>
            </a:ln>
          </p:spPr>
        </p:pic>
      </p:grpSp>
      <p:sp>
        <p:nvSpPr>
          <p:cNvPr id="39" name="Line 123"/>
          <p:cNvSpPr>
            <a:spLocks noChangeShapeType="1"/>
          </p:cNvSpPr>
          <p:nvPr/>
        </p:nvSpPr>
        <p:spPr bwMode="auto">
          <a:xfrm>
            <a:off x="1403648" y="3408218"/>
            <a:ext cx="2808312" cy="0"/>
          </a:xfrm>
          <a:prstGeom prst="line">
            <a:avLst/>
          </a:prstGeom>
          <a:noFill/>
          <a:ln w="25400">
            <a:solidFill>
              <a:srgbClr val="003065"/>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3" name="グループ化 40"/>
          <p:cNvGrpSpPr/>
          <p:nvPr/>
        </p:nvGrpSpPr>
        <p:grpSpPr>
          <a:xfrm>
            <a:off x="4355976" y="5229200"/>
            <a:ext cx="936104" cy="1053698"/>
            <a:chOff x="3563888" y="4221088"/>
            <a:chExt cx="936104" cy="1053698"/>
          </a:xfrm>
        </p:grpSpPr>
        <p:sp>
          <p:nvSpPr>
            <p:cNvPr id="42" name="テキスト ボックス 41"/>
            <p:cNvSpPr txBox="1"/>
            <p:nvPr/>
          </p:nvSpPr>
          <p:spPr>
            <a:xfrm>
              <a:off x="3707904" y="5013176"/>
              <a:ext cx="792088" cy="261610"/>
            </a:xfrm>
            <a:prstGeom prst="rect">
              <a:avLst/>
            </a:prstGeom>
            <a:noFill/>
          </p:spPr>
          <p:txBody>
            <a:bodyPr wrap="square" rtlCol="0">
              <a:spAutoFit/>
            </a:bodyPr>
            <a:lstStyle/>
            <a:p>
              <a:r>
                <a:rPr lang="en-US" altLang="ja-JP" sz="1100" dirty="0" smtClean="0">
                  <a:solidFill>
                    <a:srgbClr val="005BAC"/>
                  </a:solidFill>
                </a:rPr>
                <a:t>Supervisor</a:t>
              </a:r>
              <a:endParaRPr kumimoji="1" lang="ja-JP" altLang="en-US" sz="1100" dirty="0" smtClean="0">
                <a:solidFill>
                  <a:srgbClr val="005BAC"/>
                </a:solidFill>
              </a:endParaRPr>
            </a:p>
          </p:txBody>
        </p:sp>
        <p:pic>
          <p:nvPicPr>
            <p:cNvPr id="43" name="Picture 81" descr="E:\篠原様\icon_others from西村さん\others\image_3.png"/>
            <p:cNvPicPr>
              <a:picLocks noChangeAspect="1" noChangeArrowheads="1"/>
            </p:cNvPicPr>
            <p:nvPr/>
          </p:nvPicPr>
          <p:blipFill>
            <a:blip r:embed="rId3" cstate="print"/>
            <a:srcRect/>
            <a:stretch>
              <a:fillRect/>
            </a:stretch>
          </p:blipFill>
          <p:spPr bwMode="auto">
            <a:xfrm flipH="1">
              <a:off x="3563888" y="4221088"/>
              <a:ext cx="881842" cy="792088"/>
            </a:xfrm>
            <a:prstGeom prst="rect">
              <a:avLst/>
            </a:prstGeom>
            <a:noFill/>
            <a:ln w="9525">
              <a:noFill/>
              <a:miter lim="800000"/>
              <a:headEnd/>
              <a:tailEnd/>
            </a:ln>
          </p:spPr>
        </p:pic>
      </p:grpSp>
      <p:grpSp>
        <p:nvGrpSpPr>
          <p:cNvPr id="5" name="グループ化 43"/>
          <p:cNvGrpSpPr/>
          <p:nvPr/>
        </p:nvGrpSpPr>
        <p:grpSpPr>
          <a:xfrm>
            <a:off x="4283968" y="3038763"/>
            <a:ext cx="864096" cy="1038309"/>
            <a:chOff x="1043608" y="5085184"/>
            <a:chExt cx="864096" cy="1038309"/>
          </a:xfrm>
        </p:grpSpPr>
        <p:pic>
          <p:nvPicPr>
            <p:cNvPr id="48" name="Picture 77" descr="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085184"/>
              <a:ext cx="864096" cy="7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41"/>
            <p:cNvSpPr txBox="1">
              <a:spLocks noChangeArrowheads="1"/>
            </p:cNvSpPr>
            <p:nvPr/>
          </p:nvSpPr>
          <p:spPr bwMode="auto">
            <a:xfrm>
              <a:off x="1259632" y="5877272"/>
              <a:ext cx="51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r>
                <a:rPr lang="en-US" altLang="ja-JP" sz="1000" b="0" dirty="0" smtClean="0">
                  <a:solidFill>
                    <a:srgbClr val="005BAC"/>
                  </a:solidFill>
                </a:rPr>
                <a:t>Agent</a:t>
              </a:r>
              <a:endParaRPr lang="en-US" altLang="ja-JP" sz="1000" b="0" dirty="0">
                <a:solidFill>
                  <a:srgbClr val="005BAC"/>
                </a:solidFill>
              </a:endParaRPr>
            </a:p>
          </p:txBody>
        </p:sp>
      </p:grpSp>
      <p:grpSp>
        <p:nvGrpSpPr>
          <p:cNvPr id="103" name="グループ化 102"/>
          <p:cNvGrpSpPr/>
          <p:nvPr/>
        </p:nvGrpSpPr>
        <p:grpSpPr>
          <a:xfrm>
            <a:off x="3255074" y="3573016"/>
            <a:ext cx="1008112" cy="2088232"/>
            <a:chOff x="3347864" y="4005064"/>
            <a:chExt cx="1152128" cy="2304256"/>
          </a:xfrm>
        </p:grpSpPr>
        <p:sp>
          <p:nvSpPr>
            <p:cNvPr id="50" name="Line 123"/>
            <p:cNvSpPr>
              <a:spLocks noChangeShapeType="1"/>
            </p:cNvSpPr>
            <p:nvPr/>
          </p:nvSpPr>
          <p:spPr bwMode="auto">
            <a:xfrm flipH="1">
              <a:off x="3347864" y="6309320"/>
              <a:ext cx="1152128" cy="0"/>
            </a:xfrm>
            <a:prstGeom prst="line">
              <a:avLst/>
            </a:prstGeom>
            <a:noFill/>
            <a:ln w="25400">
              <a:solidFill>
                <a:srgbClr val="003065"/>
              </a:solidFill>
              <a:prstDash val="sysDot"/>
              <a:round/>
              <a:headEnd type="arrow"/>
              <a:tailEnd type="none" w="med" len="med"/>
            </a:ln>
            <a:extLst>
              <a:ext uri="{909E8E84-426E-40DD-AFC4-6F175D3DCCD1}">
                <a14:hiddenFill xmlns:a14="http://schemas.microsoft.com/office/drawing/2010/main">
                  <a:noFill/>
                </a14:hiddenFill>
              </a:ext>
            </a:extLst>
          </p:spPr>
          <p:txBody>
            <a:bodyPr/>
            <a:lstStyle/>
            <a:p>
              <a:endParaRPr lang="ja-JP" altLang="en-US"/>
            </a:p>
          </p:txBody>
        </p:sp>
        <p:sp>
          <p:nvSpPr>
            <p:cNvPr id="51" name="Line 123"/>
            <p:cNvSpPr>
              <a:spLocks noChangeShapeType="1"/>
            </p:cNvSpPr>
            <p:nvPr/>
          </p:nvSpPr>
          <p:spPr bwMode="auto">
            <a:xfrm flipH="1" flipV="1">
              <a:off x="3347864" y="4005064"/>
              <a:ext cx="0" cy="2304256"/>
            </a:xfrm>
            <a:prstGeom prst="line">
              <a:avLst/>
            </a:prstGeom>
            <a:noFill/>
            <a:ln w="25400">
              <a:solidFill>
                <a:srgbClr val="003065"/>
              </a:solidFill>
              <a:prstDash val="sysDot"/>
              <a:round/>
              <a:headEnd type="none"/>
              <a:tailEnd type="non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53" name="Line 19"/>
          <p:cNvSpPr>
            <a:spLocks noChangeShapeType="1"/>
          </p:cNvSpPr>
          <p:nvPr/>
        </p:nvSpPr>
        <p:spPr bwMode="auto">
          <a:xfrm flipH="1">
            <a:off x="4499992" y="2852936"/>
            <a:ext cx="1152128" cy="2520280"/>
          </a:xfrm>
          <a:prstGeom prst="line">
            <a:avLst/>
          </a:prstGeom>
          <a:noFill/>
          <a:ln w="12700">
            <a:solidFill>
              <a:srgbClr val="003065"/>
            </a:solidFill>
            <a:prstDash val="sysDot"/>
            <a:round/>
            <a:headEnd/>
            <a:tailEnd/>
          </a:ln>
        </p:spPr>
        <p:txBody>
          <a:bodyPr/>
          <a:lstStyle/>
          <a:p>
            <a:endParaRPr lang="ja-JP" altLang="en-US" sz="1200" dirty="0"/>
          </a:p>
        </p:txBody>
      </p:sp>
      <p:sp>
        <p:nvSpPr>
          <p:cNvPr id="54" name="Line 19"/>
          <p:cNvSpPr>
            <a:spLocks noChangeShapeType="1"/>
          </p:cNvSpPr>
          <p:nvPr/>
        </p:nvSpPr>
        <p:spPr bwMode="auto">
          <a:xfrm>
            <a:off x="4567427" y="5661248"/>
            <a:ext cx="1156701" cy="432048"/>
          </a:xfrm>
          <a:prstGeom prst="line">
            <a:avLst/>
          </a:prstGeom>
          <a:noFill/>
          <a:ln w="12700">
            <a:solidFill>
              <a:srgbClr val="003065"/>
            </a:solidFill>
            <a:prstDash val="sysDot"/>
            <a:round/>
            <a:headEnd/>
            <a:tailEnd/>
          </a:ln>
        </p:spPr>
        <p:txBody>
          <a:bodyPr/>
          <a:lstStyle/>
          <a:p>
            <a:endParaRPr lang="ja-JP" altLang="en-US" sz="1200" dirty="0"/>
          </a:p>
        </p:txBody>
      </p:sp>
      <p:sp>
        <p:nvSpPr>
          <p:cNvPr id="56" name="テキスト ボックス 55"/>
          <p:cNvSpPr txBox="1"/>
          <p:nvPr/>
        </p:nvSpPr>
        <p:spPr>
          <a:xfrm>
            <a:off x="8707917" y="6407678"/>
            <a:ext cx="288032"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9</a:t>
            </a:r>
            <a:endParaRPr kumimoji="1" lang="ja-JP" altLang="en-US" sz="1300" dirty="0">
              <a:solidFill>
                <a:srgbClr val="595757"/>
              </a:solidFill>
              <a:latin typeface="Calibri" pitchFamily="34" charset="0"/>
            </a:endParaRPr>
          </a:p>
        </p:txBody>
      </p:sp>
      <p:sp>
        <p:nvSpPr>
          <p:cNvPr id="33" name="テキスト ボックス 32"/>
          <p:cNvSpPr txBox="1"/>
          <p:nvPr/>
        </p:nvSpPr>
        <p:spPr>
          <a:xfrm>
            <a:off x="1979712" y="147805"/>
            <a:ext cx="1951224" cy="276999"/>
          </a:xfrm>
          <a:prstGeom prst="rect">
            <a:avLst/>
          </a:prstGeom>
          <a:noFill/>
        </p:spPr>
        <p:txBody>
          <a:bodyPr wrap="square" lIns="36000" tIns="0" rIns="36000" bIns="0" rtlCol="0">
            <a:spAutoFit/>
          </a:bodyPr>
          <a:lstStyle/>
          <a:p>
            <a:pPr algn="ctr"/>
            <a:r>
              <a:rPr lang="en-US" altLang="ja-JP" b="1" dirty="0" smtClean="0">
                <a:solidFill>
                  <a:schemeClr val="bg1"/>
                </a:solidFill>
                <a:latin typeface="Calibri" pitchFamily="34" charset="0"/>
              </a:rPr>
              <a:t>- Product Overview</a:t>
            </a:r>
            <a:endParaRPr lang="ja-JP" altLang="en-US" b="1" dirty="0">
              <a:solidFill>
                <a:schemeClr val="bg1"/>
              </a:solidFill>
              <a:latin typeface="Calibri" pitchFamily="34" charset="0"/>
            </a:endParaRPr>
          </a:p>
        </p:txBody>
      </p:sp>
      <p:sp>
        <p:nvSpPr>
          <p:cNvPr id="31" name="テキスト ボックス 30"/>
          <p:cNvSpPr txBox="1"/>
          <p:nvPr/>
        </p:nvSpPr>
        <p:spPr>
          <a:xfrm>
            <a:off x="251520" y="980728"/>
            <a:ext cx="8640960" cy="738664"/>
          </a:xfrm>
          <a:prstGeom prst="rect">
            <a:avLst/>
          </a:prstGeom>
          <a:noFill/>
        </p:spPr>
        <p:txBody>
          <a:bodyPr wrap="square" rtlCol="0">
            <a:spAutoFit/>
          </a:bodyPr>
          <a:lstStyle/>
          <a:p>
            <a:r>
              <a:rPr lang="en-US" altLang="ja-JP" sz="1400" dirty="0" smtClean="0">
                <a:solidFill>
                  <a:srgbClr val="595757"/>
                </a:solidFill>
                <a:latin typeface="Arial" pitchFamily="34" charset="0"/>
                <a:cs typeface="Arial" pitchFamily="34" charset="0"/>
              </a:rPr>
              <a:t>The KX-NS500 is designed to be used in call centre environments. Its built-in applications support the basic needs of supervisors at call centres, such as Queue Announcement, Live Status Monitor, Activity Report, Automatic Conversation Recording, and NAS (Network Attached Storage).</a:t>
            </a:r>
            <a:endParaRPr lang="ja-JP" altLang="en-US" sz="1400" dirty="0">
              <a:solidFill>
                <a:srgbClr val="FF0000"/>
              </a:solidFill>
              <a:latin typeface="Arial" pitchFamily="34" charset="0"/>
              <a:cs typeface="Arial" pitchFamily="34" charset="0"/>
            </a:endParaRPr>
          </a:p>
        </p:txBody>
      </p:sp>
      <p:cxnSp>
        <p:nvCxnSpPr>
          <p:cNvPr id="34" name="直線コネクタ 33"/>
          <p:cNvCxnSpPr/>
          <p:nvPr/>
        </p:nvCxnSpPr>
        <p:spPr>
          <a:xfrm>
            <a:off x="121187" y="1772816"/>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52" name="AutoShape 47"/>
          <p:cNvSpPr>
            <a:spLocks noChangeArrowheads="1"/>
          </p:cNvSpPr>
          <p:nvPr/>
        </p:nvSpPr>
        <p:spPr bwMode="auto">
          <a:xfrm>
            <a:off x="5652120" y="2708920"/>
            <a:ext cx="3168352" cy="3456384"/>
          </a:xfrm>
          <a:prstGeom prst="roundRect">
            <a:avLst>
              <a:gd name="adj" fmla="val 7101"/>
            </a:avLst>
          </a:prstGeom>
          <a:noFill/>
          <a:ln w="19050" algn="ctr">
            <a:solidFill>
              <a:srgbClr val="003065"/>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59" name="グループ化 58"/>
          <p:cNvGrpSpPr/>
          <p:nvPr/>
        </p:nvGrpSpPr>
        <p:grpSpPr>
          <a:xfrm>
            <a:off x="5796136" y="4365105"/>
            <a:ext cx="2664296" cy="1717071"/>
            <a:chOff x="5796136" y="4365105"/>
            <a:chExt cx="2664296" cy="1717071"/>
          </a:xfrm>
        </p:grpSpPr>
        <p:pic>
          <p:nvPicPr>
            <p:cNvPr id="28" name="Picture 8" descr="円_Group"/>
            <p:cNvPicPr>
              <a:picLocks noChangeAspect="1" noChangeArrowheads="1"/>
            </p:cNvPicPr>
            <p:nvPr/>
          </p:nvPicPr>
          <p:blipFill>
            <a:blip r:embed="rId5" cstate="print"/>
            <a:srcRect/>
            <a:stretch>
              <a:fillRect/>
            </a:stretch>
          </p:blipFill>
          <p:spPr bwMode="auto">
            <a:xfrm>
              <a:off x="6948264" y="4982624"/>
              <a:ext cx="1512168" cy="1099552"/>
            </a:xfrm>
            <a:prstGeom prst="rect">
              <a:avLst/>
            </a:prstGeom>
            <a:noFill/>
          </p:spPr>
        </p:pic>
        <p:pic>
          <p:nvPicPr>
            <p:cNvPr id="29" name="Picture 9" descr="棒_Date"/>
            <p:cNvPicPr>
              <a:picLocks noChangeAspect="1" noChangeArrowheads="1"/>
            </p:cNvPicPr>
            <p:nvPr/>
          </p:nvPicPr>
          <p:blipFill>
            <a:blip r:embed="rId6" cstate="print"/>
            <a:srcRect/>
            <a:stretch>
              <a:fillRect/>
            </a:stretch>
          </p:blipFill>
          <p:spPr bwMode="auto">
            <a:xfrm>
              <a:off x="5868144" y="4622584"/>
              <a:ext cx="1584176" cy="1105513"/>
            </a:xfrm>
            <a:prstGeom prst="rect">
              <a:avLst/>
            </a:prstGeom>
            <a:noFill/>
          </p:spPr>
        </p:pic>
        <p:sp>
          <p:nvSpPr>
            <p:cNvPr id="36" name="Text Box 21"/>
            <p:cNvSpPr txBox="1">
              <a:spLocks noChangeArrowheads="1"/>
            </p:cNvSpPr>
            <p:nvPr/>
          </p:nvSpPr>
          <p:spPr bwMode="auto">
            <a:xfrm>
              <a:off x="5796136" y="4365105"/>
              <a:ext cx="1121684" cy="246221"/>
            </a:xfrm>
            <a:prstGeom prst="rect">
              <a:avLst/>
            </a:prstGeom>
            <a:noFill/>
            <a:ln w="9525" algn="ctr">
              <a:noFill/>
              <a:miter lim="800000"/>
              <a:headEnd/>
              <a:tailEnd/>
            </a:ln>
          </p:spPr>
          <p:txBody>
            <a:bodyPr wrap="square">
              <a:spAutoFit/>
            </a:bodyPr>
            <a:lstStyle/>
            <a:p>
              <a:pPr algn="ctr">
                <a:spcBef>
                  <a:spcPct val="50000"/>
                </a:spcBef>
              </a:pPr>
              <a:r>
                <a:rPr lang="en-US" altLang="ja-JP" sz="1000" b="1" dirty="0" smtClean="0">
                  <a:solidFill>
                    <a:srgbClr val="EB6100"/>
                  </a:solidFill>
                  <a:latin typeface="Arial" pitchFamily="34" charset="0"/>
                  <a:cs typeface="Arial" pitchFamily="34" charset="0"/>
                </a:rPr>
                <a:t>Activity Report </a:t>
              </a:r>
              <a:endParaRPr lang="en-US" altLang="ja-JP" sz="1000" b="1" dirty="0">
                <a:solidFill>
                  <a:srgbClr val="EB6100"/>
                </a:solidFill>
                <a:latin typeface="Arial" pitchFamily="34" charset="0"/>
                <a:cs typeface="Arial" pitchFamily="34" charset="0"/>
              </a:endParaRPr>
            </a:p>
          </p:txBody>
        </p:sp>
      </p:grpSp>
      <p:grpSp>
        <p:nvGrpSpPr>
          <p:cNvPr id="47" name="グループ化 46"/>
          <p:cNvGrpSpPr/>
          <p:nvPr/>
        </p:nvGrpSpPr>
        <p:grpSpPr>
          <a:xfrm>
            <a:off x="5775354" y="2873718"/>
            <a:ext cx="1525130" cy="1344047"/>
            <a:chOff x="5775354" y="2873718"/>
            <a:chExt cx="1525130" cy="1344047"/>
          </a:xfrm>
        </p:grpSpPr>
        <p:pic>
          <p:nvPicPr>
            <p:cNvPr id="27" name="図 26"/>
            <p:cNvPicPr/>
            <p:nvPr/>
          </p:nvPicPr>
          <p:blipFill>
            <a:blip r:embed="rId7" cstate="print"/>
            <a:srcRect/>
            <a:stretch>
              <a:fillRect/>
            </a:stretch>
          </p:blipFill>
          <p:spPr bwMode="auto">
            <a:xfrm>
              <a:off x="5868144" y="3140968"/>
              <a:ext cx="1432340" cy="1076797"/>
            </a:xfrm>
            <a:prstGeom prst="rect">
              <a:avLst/>
            </a:prstGeom>
            <a:noFill/>
          </p:spPr>
        </p:pic>
        <p:sp>
          <p:nvSpPr>
            <p:cNvPr id="41" name="Text Box 21"/>
            <p:cNvSpPr txBox="1">
              <a:spLocks noChangeArrowheads="1"/>
            </p:cNvSpPr>
            <p:nvPr/>
          </p:nvSpPr>
          <p:spPr bwMode="auto">
            <a:xfrm>
              <a:off x="5775354" y="2873718"/>
              <a:ext cx="1368152" cy="246221"/>
            </a:xfrm>
            <a:prstGeom prst="rect">
              <a:avLst/>
            </a:prstGeom>
            <a:noFill/>
            <a:ln w="9525" algn="ctr">
              <a:noFill/>
              <a:miter lim="800000"/>
              <a:headEnd/>
              <a:tailEnd/>
            </a:ln>
          </p:spPr>
          <p:txBody>
            <a:bodyPr wrap="square">
              <a:spAutoFit/>
            </a:bodyPr>
            <a:lstStyle/>
            <a:p>
              <a:pPr algn="ctr">
                <a:spcBef>
                  <a:spcPct val="50000"/>
                </a:spcBef>
              </a:pPr>
              <a:r>
                <a:rPr lang="en-US" altLang="ja-JP" sz="1000" b="1" dirty="0" smtClean="0">
                  <a:solidFill>
                    <a:srgbClr val="EB6100"/>
                  </a:solidFill>
                  <a:latin typeface="Arial" pitchFamily="34" charset="0"/>
                  <a:cs typeface="Arial" pitchFamily="34" charset="0"/>
                </a:rPr>
                <a:t>Live Status Monitor </a:t>
              </a:r>
              <a:endParaRPr lang="en-US" altLang="ja-JP" sz="1000" b="1" dirty="0">
                <a:solidFill>
                  <a:srgbClr val="EB6100"/>
                </a:solidFill>
                <a:latin typeface="Arial" pitchFamily="34" charset="0"/>
                <a:cs typeface="Arial" pitchFamily="34" charset="0"/>
              </a:endParaRPr>
            </a:p>
          </p:txBody>
        </p:sp>
      </p:grpSp>
      <p:sp>
        <p:nvSpPr>
          <p:cNvPr id="55" name="Text Box 41"/>
          <p:cNvSpPr txBox="1">
            <a:spLocks noChangeArrowheads="1"/>
          </p:cNvSpPr>
          <p:nvPr/>
        </p:nvSpPr>
        <p:spPr bwMode="auto">
          <a:xfrm>
            <a:off x="1979712" y="2965779"/>
            <a:ext cx="1583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000" b="1" dirty="0" smtClean="0">
                <a:solidFill>
                  <a:srgbClr val="EB6100"/>
                </a:solidFill>
              </a:rPr>
              <a:t>Record conversation</a:t>
            </a:r>
            <a:endParaRPr lang="en-US" altLang="ja-JP" sz="1000" b="1" dirty="0">
              <a:solidFill>
                <a:srgbClr val="EB6100"/>
              </a:solidFill>
            </a:endParaRPr>
          </a:p>
        </p:txBody>
      </p:sp>
      <p:cxnSp>
        <p:nvCxnSpPr>
          <p:cNvPr id="75" name="直線矢印コネクタ 10"/>
          <p:cNvCxnSpPr>
            <a:cxnSpLocks noChangeShapeType="1"/>
          </p:cNvCxnSpPr>
          <p:nvPr/>
        </p:nvCxnSpPr>
        <p:spPr bwMode="auto">
          <a:xfrm>
            <a:off x="2267744" y="3501008"/>
            <a:ext cx="0" cy="864096"/>
          </a:xfrm>
          <a:prstGeom prst="straightConnector1">
            <a:avLst/>
          </a:prstGeom>
          <a:noFill/>
          <a:ln w="25400" algn="ctr">
            <a:solidFill>
              <a:srgbClr val="003065"/>
            </a:solidFill>
            <a:round/>
            <a:headEnd type="none" w="med" len="med"/>
            <a:tailEnd type="arrow" w="med" len="med"/>
          </a:ln>
        </p:spPr>
      </p:cxnSp>
      <p:grpSp>
        <p:nvGrpSpPr>
          <p:cNvPr id="57" name="グループ化 56"/>
          <p:cNvGrpSpPr/>
          <p:nvPr/>
        </p:nvGrpSpPr>
        <p:grpSpPr>
          <a:xfrm>
            <a:off x="1619671" y="4385157"/>
            <a:ext cx="1368152" cy="1204083"/>
            <a:chOff x="1619671" y="4097125"/>
            <a:chExt cx="1368152" cy="1204083"/>
          </a:xfrm>
        </p:grpSpPr>
        <p:sp>
          <p:nvSpPr>
            <p:cNvPr id="77" name="AutoShape 47"/>
            <p:cNvSpPr>
              <a:spLocks noChangeArrowheads="1"/>
            </p:cNvSpPr>
            <p:nvPr/>
          </p:nvSpPr>
          <p:spPr bwMode="auto">
            <a:xfrm>
              <a:off x="1754025" y="4326147"/>
              <a:ext cx="1080120" cy="975061"/>
            </a:xfrm>
            <a:prstGeom prst="roundRect">
              <a:avLst>
                <a:gd name="adj" fmla="val 13753"/>
              </a:avLst>
            </a:prstGeom>
            <a:solidFill>
              <a:srgbClr val="FDEADA"/>
            </a:solidFill>
            <a:ln w="19050" algn="ctr">
              <a:no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74" name="Text Box 56"/>
            <p:cNvSpPr txBox="1">
              <a:spLocks noChangeArrowheads="1"/>
            </p:cNvSpPr>
            <p:nvPr/>
          </p:nvSpPr>
          <p:spPr bwMode="auto">
            <a:xfrm>
              <a:off x="1754025" y="5002159"/>
              <a:ext cx="1161791" cy="246221"/>
            </a:xfrm>
            <a:prstGeom prst="rect">
              <a:avLst/>
            </a:prstGeom>
            <a:noFill/>
            <a:ln w="38100" algn="ctr">
              <a:noFill/>
              <a:miter lim="800000"/>
              <a:headEnd/>
              <a:tailEnd/>
            </a:ln>
          </p:spPr>
          <p:txBody>
            <a:bodyPr wrap="square">
              <a:spAutoFit/>
            </a:bodyPr>
            <a:lstStyle/>
            <a:p>
              <a:pPr algn="ctr">
                <a:spcBef>
                  <a:spcPct val="50000"/>
                </a:spcBef>
              </a:pPr>
              <a:r>
                <a:rPr lang="en-US" altLang="ja-JP" sz="1000" dirty="0" smtClean="0">
                  <a:solidFill>
                    <a:srgbClr val="EB6100"/>
                  </a:solidFill>
                  <a:latin typeface="Arial" pitchFamily="34" charset="0"/>
                  <a:ea typeface="HGS創英角ｺﾞｼｯｸUB" pitchFamily="50" charset="-128"/>
                  <a:cs typeface="Arial" pitchFamily="34" charset="0"/>
                </a:rPr>
                <a:t>NAS Server</a:t>
              </a:r>
              <a:endParaRPr lang="en-US" altLang="ja-JP" sz="1000" dirty="0">
                <a:solidFill>
                  <a:srgbClr val="EB6100"/>
                </a:solidFill>
                <a:latin typeface="Arial" pitchFamily="34" charset="0"/>
                <a:ea typeface="HGS創英角ｺﾞｼｯｸUB" pitchFamily="50" charset="-128"/>
                <a:cs typeface="Arial" pitchFamily="34" charset="0"/>
              </a:endParaRPr>
            </a:p>
          </p:txBody>
        </p:sp>
        <p:pic>
          <p:nvPicPr>
            <p:cNvPr id="76" name="Picture 10" descr="E:\Panasonic2011\和田さま☆アイコン集\from_dobashi\Otehrs3\server.png"/>
            <p:cNvPicPr>
              <a:picLocks noChangeAspect="1" noChangeArrowheads="1"/>
            </p:cNvPicPr>
            <p:nvPr/>
          </p:nvPicPr>
          <p:blipFill>
            <a:blip r:embed="rId8" cstate="print"/>
            <a:srcRect/>
            <a:stretch>
              <a:fillRect/>
            </a:stretch>
          </p:blipFill>
          <p:spPr bwMode="auto">
            <a:xfrm>
              <a:off x="2147116" y="4376121"/>
              <a:ext cx="260275" cy="595802"/>
            </a:xfrm>
            <a:prstGeom prst="rect">
              <a:avLst/>
            </a:prstGeom>
            <a:noFill/>
            <a:ln w="9525">
              <a:noFill/>
              <a:miter lim="800000"/>
              <a:headEnd/>
              <a:tailEnd/>
            </a:ln>
          </p:spPr>
        </p:pic>
        <p:sp>
          <p:nvSpPr>
            <p:cNvPr id="86" name="Text Box 41"/>
            <p:cNvSpPr txBox="1">
              <a:spLocks noChangeArrowheads="1"/>
            </p:cNvSpPr>
            <p:nvPr/>
          </p:nvSpPr>
          <p:spPr bwMode="auto">
            <a:xfrm>
              <a:off x="1619671" y="4097125"/>
              <a:ext cx="13681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r>
                <a:rPr lang="en-US" altLang="ja-JP" sz="1000" dirty="0" smtClean="0">
                  <a:solidFill>
                    <a:srgbClr val="EB6100"/>
                  </a:solidFill>
                  <a:cs typeface="Arial" pitchFamily="34" charset="0"/>
                </a:rPr>
                <a:t>Save the voice data</a:t>
              </a:r>
              <a:endParaRPr lang="ja-JP" altLang="en-US" sz="1000" dirty="0">
                <a:solidFill>
                  <a:srgbClr val="EB6100"/>
                </a:solidFill>
                <a:cs typeface="Arial" pitchFamily="34" charset="0"/>
              </a:endParaRPr>
            </a:p>
          </p:txBody>
        </p:sp>
      </p:grpSp>
      <p:pic>
        <p:nvPicPr>
          <p:cNvPr id="40" name="図 12" descr="KX-NS500-F.png"/>
          <p:cNvPicPr>
            <a:picLocks noChangeAspect="1"/>
          </p:cNvPicPr>
          <p:nvPr/>
        </p:nvPicPr>
        <p:blipFill>
          <a:blip r:embed="rId9" cstate="print"/>
          <a:srcRect/>
          <a:stretch>
            <a:fillRect/>
          </a:stretch>
        </p:blipFill>
        <p:spPr bwMode="auto">
          <a:xfrm>
            <a:off x="1978982" y="3140968"/>
            <a:ext cx="1584176" cy="449505"/>
          </a:xfrm>
          <a:prstGeom prst="rect">
            <a:avLst/>
          </a:prstGeom>
          <a:noFill/>
          <a:ln w="9525">
            <a:noFill/>
            <a:miter lim="800000"/>
            <a:headEnd/>
            <a:tailEnd/>
          </a:ln>
        </p:spPr>
      </p:pic>
      <p:sp>
        <p:nvSpPr>
          <p:cNvPr id="95" name="テキスト ボックス 94"/>
          <p:cNvSpPr txBox="1"/>
          <p:nvPr/>
        </p:nvSpPr>
        <p:spPr>
          <a:xfrm>
            <a:off x="2267744" y="2780928"/>
            <a:ext cx="1080120" cy="261610"/>
          </a:xfrm>
          <a:prstGeom prst="rect">
            <a:avLst/>
          </a:prstGeom>
          <a:noFill/>
        </p:spPr>
        <p:txBody>
          <a:bodyPr wrap="square" rtlCol="0">
            <a:spAutoFit/>
          </a:bodyPr>
          <a:lstStyle/>
          <a:p>
            <a:pPr algn="ctr"/>
            <a:r>
              <a:rPr kumimoji="1" lang="en-US" altLang="ja-JP" sz="1050" b="1" dirty="0" smtClean="0">
                <a:solidFill>
                  <a:srgbClr val="005BAC"/>
                </a:solidFill>
                <a:latin typeface="Arial" pitchFamily="34" charset="0"/>
                <a:ea typeface="Arial Unicode MS" pitchFamily="50" charset="-128"/>
                <a:cs typeface="Arial" pitchFamily="34" charset="0"/>
              </a:rPr>
              <a:t>KX-NS500</a:t>
            </a:r>
          </a:p>
        </p:txBody>
      </p:sp>
      <p:grpSp>
        <p:nvGrpSpPr>
          <p:cNvPr id="100" name="グループ化 99"/>
          <p:cNvGrpSpPr/>
          <p:nvPr/>
        </p:nvGrpSpPr>
        <p:grpSpPr>
          <a:xfrm>
            <a:off x="683568" y="1916832"/>
            <a:ext cx="3384376" cy="720080"/>
            <a:chOff x="1259632" y="1700808"/>
            <a:chExt cx="3384376" cy="720080"/>
          </a:xfrm>
        </p:grpSpPr>
        <p:sp>
          <p:nvSpPr>
            <p:cNvPr id="97" name="AutoShape 2"/>
            <p:cNvSpPr>
              <a:spLocks noChangeArrowheads="1"/>
            </p:cNvSpPr>
            <p:nvPr/>
          </p:nvSpPr>
          <p:spPr bwMode="auto">
            <a:xfrm>
              <a:off x="1331640" y="1916832"/>
              <a:ext cx="3312368" cy="504056"/>
            </a:xfrm>
            <a:prstGeom prst="wedgeRoundRectCallout">
              <a:avLst>
                <a:gd name="adj1" fmla="val -35016"/>
                <a:gd name="adj2" fmla="val 83842"/>
                <a:gd name="adj3" fmla="val 16667"/>
              </a:avLst>
            </a:prstGeom>
            <a:solidFill>
              <a:srgbClr val="FFFFFF"/>
            </a:solidFill>
            <a:ln w="9525">
              <a:solidFill>
                <a:srgbClr val="EB6100"/>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lang="en-US" altLang="ja-JP" sz="1000" dirty="0" smtClean="0">
                  <a:latin typeface="Arial" pitchFamily="34" charset="0"/>
                  <a:ea typeface="ＭＳ Ｐゴシック" pitchFamily="50" charset="-128"/>
                  <a:cs typeface="Arial" pitchFamily="34" charset="0"/>
                </a:rPr>
                <a:t>“Four other people are waiting to connect</a:t>
              </a:r>
              <a:r>
                <a:rPr lang="en-US" altLang="ja-JP" sz="1000" dirty="0" smtClean="0">
                  <a:latin typeface="Arial" pitchFamily="34" charset="0"/>
                  <a:cs typeface="Arial" pitchFamily="34" charset="0"/>
                </a:rPr>
                <a:t>”</a:t>
              </a:r>
            </a:p>
            <a:p>
              <a:pPr fontAlgn="base">
                <a:spcBef>
                  <a:spcPct val="0"/>
                </a:spcBef>
                <a:spcAft>
                  <a:spcPct val="0"/>
                </a:spcAft>
              </a:pPr>
              <a:r>
                <a:rPr lang="en-US" altLang="ja-JP" sz="1000" dirty="0" smtClean="0">
                  <a:latin typeface="Arial" pitchFamily="34" charset="0"/>
                  <a:ea typeface="ＭＳ Ｐゴシック" pitchFamily="50" charset="-128"/>
                  <a:cs typeface="Arial" pitchFamily="34" charset="0"/>
                </a:rPr>
                <a:t>“</a:t>
              </a:r>
              <a:r>
                <a:rPr lang="en-US" altLang="ja-JP" sz="1000" dirty="0" smtClean="0">
                  <a:latin typeface="Arial" pitchFamily="34" charset="0"/>
                  <a:cs typeface="Arial" pitchFamily="34" charset="0"/>
                </a:rPr>
                <a:t>And your estimated wait time is around 10 minutes.”</a:t>
              </a:r>
              <a:endParaRPr lang="ja-JP" altLang="ja-JP" sz="1000" dirty="0" smtClean="0">
                <a:latin typeface="Arial" pitchFamily="34" charset="0"/>
                <a:cs typeface="Arial" pitchFamily="34" charset="0"/>
              </a:endParaRPr>
            </a:p>
            <a:p>
              <a:pPr lvl="0" fontAlgn="base">
                <a:spcBef>
                  <a:spcPct val="0"/>
                </a:spcBef>
                <a:spcAft>
                  <a:spcPct val="0"/>
                </a:spcAft>
              </a:pPr>
              <a:r>
                <a:rPr lang="en-US" altLang="ja-JP" sz="1000" dirty="0" smtClean="0">
                  <a:latin typeface="Arial" pitchFamily="34" charset="0"/>
                  <a:ea typeface="ＭＳ Ｐゴシック" pitchFamily="50" charset="-128"/>
                  <a:cs typeface="Arial" pitchFamily="34" charset="0"/>
                </a:rPr>
                <a:t> </a:t>
              </a:r>
              <a:r>
                <a:rPr lang="en-US" altLang="ja-JP" sz="1000" b="1" dirty="0" smtClean="0">
                  <a:latin typeface="Arial" pitchFamily="34" charset="0"/>
                  <a:ea typeface="ＭＳ Ｐゴシック" pitchFamily="50" charset="-128"/>
                  <a:cs typeface="Arial" pitchFamily="34" charset="0"/>
                </a:rPr>
                <a:t> :</a:t>
              </a:r>
            </a:p>
          </p:txBody>
        </p:sp>
        <p:sp>
          <p:nvSpPr>
            <p:cNvPr id="99" name="Text Box 41"/>
            <p:cNvSpPr txBox="1">
              <a:spLocks noChangeArrowheads="1"/>
            </p:cNvSpPr>
            <p:nvPr/>
          </p:nvSpPr>
          <p:spPr bwMode="auto">
            <a:xfrm>
              <a:off x="1259632" y="1700808"/>
              <a:ext cx="15841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r>
                <a:rPr lang="en-US" altLang="ja-JP" sz="1000" dirty="0" smtClean="0">
                  <a:solidFill>
                    <a:srgbClr val="EB6100"/>
                  </a:solidFill>
                  <a:cs typeface="Arial" pitchFamily="34" charset="0"/>
                </a:rPr>
                <a:t>Queue Announcement</a:t>
              </a:r>
              <a:endParaRPr lang="ja-JP" altLang="en-US" sz="1000" dirty="0">
                <a:solidFill>
                  <a:srgbClr val="EB6100"/>
                </a:solidFill>
                <a:cs typeface="Arial" pitchFamily="34" charset="0"/>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3" name="Rectangle 23"/>
          <p:cNvSpPr>
            <a:spLocks noChangeArrowheads="1"/>
          </p:cNvSpPr>
          <p:nvPr/>
        </p:nvSpPr>
        <p:spPr bwMode="auto">
          <a:xfrm>
            <a:off x="323528" y="980728"/>
            <a:ext cx="4572000" cy="288147"/>
          </a:xfrm>
          <a:prstGeom prst="rect">
            <a:avLst/>
          </a:prstGeom>
          <a:noFill/>
          <a:ln w="19050" algn="ctr">
            <a:noFill/>
            <a:miter lim="800000"/>
            <a:headEnd/>
            <a:tailEnd/>
          </a:ln>
        </p:spPr>
        <p:txBody>
          <a:bodyPr lIns="72000" tIns="36000" rIns="36000" bIns="36000" anchor="ctr">
            <a:spAutoFit/>
          </a:bodyPr>
          <a:lstStyle/>
          <a:p>
            <a:pPr algn="l"/>
            <a:r>
              <a:rPr lang="en-US" altLang="ja-JP" sz="1400" b="1" dirty="0">
                <a:solidFill>
                  <a:srgbClr val="595757"/>
                </a:solidFill>
                <a:latin typeface="Arial" pitchFamily="34" charset="0"/>
                <a:cs typeface="Arial" pitchFamily="34" charset="0"/>
              </a:rPr>
              <a:t>CA</a:t>
            </a:r>
            <a:r>
              <a:rPr lang="ja-JP" altLang="en-US" sz="1400" b="1" dirty="0">
                <a:solidFill>
                  <a:srgbClr val="595757"/>
                </a:solidFill>
                <a:latin typeface="Arial" pitchFamily="34" charset="0"/>
                <a:cs typeface="Arial" pitchFamily="34" charset="0"/>
              </a:rPr>
              <a:t> </a:t>
            </a:r>
            <a:r>
              <a:rPr lang="en-US" altLang="ja-JP" sz="1400" b="1" dirty="0">
                <a:solidFill>
                  <a:srgbClr val="595757"/>
                </a:solidFill>
                <a:latin typeface="Arial" pitchFamily="34" charset="0"/>
                <a:cs typeface="Arial" pitchFamily="34" charset="0"/>
              </a:rPr>
              <a:t>Operator</a:t>
            </a:r>
            <a:r>
              <a:rPr lang="ja-JP" altLang="en-US" sz="1400" b="1" dirty="0">
                <a:solidFill>
                  <a:srgbClr val="595757"/>
                </a:solidFill>
                <a:latin typeface="Arial" pitchFamily="34" charset="0"/>
                <a:cs typeface="Arial" pitchFamily="34" charset="0"/>
              </a:rPr>
              <a:t> </a:t>
            </a:r>
            <a:r>
              <a:rPr lang="en-US" altLang="ja-JP" sz="1400" b="1" dirty="0">
                <a:solidFill>
                  <a:srgbClr val="595757"/>
                </a:solidFill>
                <a:latin typeface="Arial" pitchFamily="34" charset="0"/>
                <a:cs typeface="Arial" pitchFamily="34" charset="0"/>
              </a:rPr>
              <a:t>Console - Overview</a:t>
            </a:r>
          </a:p>
        </p:txBody>
      </p:sp>
      <p:sp>
        <p:nvSpPr>
          <p:cNvPr id="10" name="Rectangle 11"/>
          <p:cNvSpPr>
            <a:spLocks noChangeArrowheads="1"/>
          </p:cNvSpPr>
          <p:nvPr/>
        </p:nvSpPr>
        <p:spPr bwMode="auto">
          <a:xfrm>
            <a:off x="323528" y="1628800"/>
            <a:ext cx="4248720" cy="217487"/>
          </a:xfrm>
          <a:prstGeom prst="rect">
            <a:avLst/>
          </a:prstGeom>
          <a:noFill/>
          <a:ln w="34925">
            <a:noFill/>
            <a:miter lim="800000"/>
            <a:headEnd/>
            <a:tailEnd type="none" w="lg" len="lg"/>
          </a:ln>
        </p:spPr>
        <p:txBody>
          <a:bodyPr lIns="90000" anchor="ctr"/>
          <a:lstStyle/>
          <a:p>
            <a:pPr algn="ctr">
              <a:defRPr/>
            </a:pPr>
            <a:r>
              <a:rPr kumimoji="0" lang="en-US" altLang="ja-JP" sz="1200" b="1" dirty="0">
                <a:solidFill>
                  <a:srgbClr val="003065"/>
                </a:solidFill>
                <a:latin typeface="Arial" charset="0"/>
              </a:rPr>
              <a:t>CA Operator Console</a:t>
            </a:r>
          </a:p>
        </p:txBody>
      </p:sp>
      <p:pic>
        <p:nvPicPr>
          <p:cNvPr id="11" name="Picture 19"/>
          <p:cNvPicPr>
            <a:picLocks noChangeAspect="1" noChangeArrowheads="1"/>
          </p:cNvPicPr>
          <p:nvPr/>
        </p:nvPicPr>
        <p:blipFill>
          <a:blip r:embed="rId2" cstate="print"/>
          <a:srcRect/>
          <a:stretch>
            <a:fillRect/>
          </a:stretch>
        </p:blipFill>
        <p:spPr bwMode="auto">
          <a:xfrm>
            <a:off x="323974" y="1887413"/>
            <a:ext cx="4175125" cy="3775075"/>
          </a:xfrm>
          <a:prstGeom prst="rect">
            <a:avLst/>
          </a:prstGeom>
          <a:noFill/>
          <a:ln w="9525">
            <a:noFill/>
            <a:miter lim="800000"/>
            <a:headEnd/>
            <a:tailEnd/>
          </a:ln>
        </p:spPr>
      </p:pic>
      <p:sp>
        <p:nvSpPr>
          <p:cNvPr id="13" name="テキスト ボックス 16"/>
          <p:cNvSpPr txBox="1">
            <a:spLocks noChangeArrowheads="1"/>
          </p:cNvSpPr>
          <p:nvPr/>
        </p:nvSpPr>
        <p:spPr bwMode="auto">
          <a:xfrm>
            <a:off x="4788024" y="2636912"/>
            <a:ext cx="3889375" cy="646331"/>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spcBef>
                <a:spcPts val="600"/>
              </a:spcBef>
              <a:defRPr/>
            </a:pPr>
            <a:r>
              <a:rPr lang="en-US" altLang="ja-JP" sz="1200" dirty="0" smtClean="0">
                <a:solidFill>
                  <a:srgbClr val="003065"/>
                </a:solidFill>
                <a:cs typeface="Arial" pitchFamily="34" charset="0"/>
              </a:rPr>
              <a:t>Easy Call</a:t>
            </a:r>
            <a:r>
              <a:rPr lang="ja-JP" altLang="en-US" sz="1200" dirty="0">
                <a:solidFill>
                  <a:srgbClr val="003065"/>
                </a:solidFill>
                <a:cs typeface="Arial" pitchFamily="34" charset="0"/>
              </a:rPr>
              <a:t> </a:t>
            </a:r>
            <a:r>
              <a:rPr lang="en-US" altLang="ja-JP" sz="1200" dirty="0" smtClean="0">
                <a:solidFill>
                  <a:srgbClr val="003065"/>
                </a:solidFill>
                <a:cs typeface="Arial" pitchFamily="34" charset="0"/>
              </a:rPr>
              <a:t>Handling</a:t>
            </a:r>
          </a:p>
          <a:p>
            <a:pPr algn="l">
              <a:defRPr/>
            </a:pPr>
            <a:r>
              <a:rPr lang="en-US" altLang="ja-JP" sz="1200" b="0" dirty="0" smtClean="0">
                <a:solidFill>
                  <a:srgbClr val="595757"/>
                </a:solidFill>
                <a:cs typeface="Arial" pitchFamily="34" charset="0"/>
              </a:rPr>
              <a:t>Users </a:t>
            </a:r>
            <a:r>
              <a:rPr lang="en-US" altLang="ja-JP" sz="1200" b="0" dirty="0">
                <a:solidFill>
                  <a:srgbClr val="595757"/>
                </a:solidFill>
                <a:cs typeface="Arial" pitchFamily="34" charset="0"/>
              </a:rPr>
              <a:t>can manage multiple calls simultaneously using </a:t>
            </a:r>
            <a:r>
              <a:rPr lang="en-US" altLang="ja-JP" sz="1200" b="0" dirty="0" smtClean="0">
                <a:solidFill>
                  <a:srgbClr val="595757"/>
                </a:solidFill>
                <a:cs typeface="Arial" pitchFamily="34" charset="0"/>
              </a:rPr>
              <a:t>a</a:t>
            </a:r>
            <a:r>
              <a:rPr lang="ja-JP" altLang="en-US" sz="1200" b="0" dirty="0" smtClean="0">
                <a:solidFill>
                  <a:srgbClr val="595757"/>
                </a:solidFill>
                <a:cs typeface="Arial" pitchFamily="34" charset="0"/>
              </a:rPr>
              <a:t> </a:t>
            </a:r>
            <a:r>
              <a:rPr lang="en-US" altLang="ja-JP" sz="1200" b="0" dirty="0" smtClean="0">
                <a:solidFill>
                  <a:srgbClr val="595757"/>
                </a:solidFill>
                <a:cs typeface="Arial" pitchFamily="34" charset="0"/>
              </a:rPr>
              <a:t>graphic </a:t>
            </a:r>
            <a:r>
              <a:rPr lang="en-US" altLang="ja-JP" sz="1200" b="0" dirty="0">
                <a:solidFill>
                  <a:srgbClr val="595757"/>
                </a:solidFill>
                <a:cs typeface="Arial" pitchFamily="34" charset="0"/>
              </a:rPr>
              <a:t>interface.</a:t>
            </a:r>
          </a:p>
        </p:txBody>
      </p:sp>
      <p:sp>
        <p:nvSpPr>
          <p:cNvPr id="14" name="テキスト ボックス 16"/>
          <p:cNvSpPr txBox="1">
            <a:spLocks noChangeArrowheads="1"/>
          </p:cNvSpPr>
          <p:nvPr/>
        </p:nvSpPr>
        <p:spPr bwMode="auto">
          <a:xfrm>
            <a:off x="4788024" y="3575338"/>
            <a:ext cx="3889375" cy="861774"/>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spcBef>
                <a:spcPts val="600"/>
              </a:spcBef>
              <a:defRPr/>
            </a:pPr>
            <a:r>
              <a:rPr lang="en-US" altLang="ja-JP" sz="1200" dirty="0" smtClean="0">
                <a:solidFill>
                  <a:srgbClr val="003065"/>
                </a:solidFill>
                <a:cs typeface="Arial" pitchFamily="34" charset="0"/>
              </a:rPr>
              <a:t>Extension</a:t>
            </a:r>
            <a:r>
              <a:rPr lang="ja-JP" altLang="en-US" sz="1200" dirty="0" smtClean="0">
                <a:solidFill>
                  <a:srgbClr val="003065"/>
                </a:solidFill>
                <a:cs typeface="Arial" pitchFamily="34" charset="0"/>
              </a:rPr>
              <a:t> </a:t>
            </a:r>
            <a:r>
              <a:rPr lang="en-US" altLang="ja-JP" sz="1200" dirty="0" smtClean="0">
                <a:solidFill>
                  <a:srgbClr val="003065"/>
                </a:solidFill>
                <a:cs typeface="Arial" pitchFamily="34" charset="0"/>
              </a:rPr>
              <a:t>Setting</a:t>
            </a:r>
            <a:r>
              <a:rPr lang="en-US" altLang="ja-JP" dirty="0">
                <a:solidFill>
                  <a:srgbClr val="0066FF"/>
                </a:solidFill>
                <a:cs typeface="Arial" pitchFamily="34" charset="0"/>
              </a:rPr>
              <a:t/>
            </a:r>
            <a:br>
              <a:rPr lang="en-US" altLang="ja-JP" dirty="0">
                <a:solidFill>
                  <a:srgbClr val="0066FF"/>
                </a:solidFill>
                <a:cs typeface="Arial" pitchFamily="34" charset="0"/>
              </a:rPr>
            </a:br>
            <a:r>
              <a:rPr lang="en-US" altLang="ja-JP" sz="1200" b="0" dirty="0" smtClean="0">
                <a:solidFill>
                  <a:srgbClr val="404040"/>
                </a:solidFill>
                <a:cs typeface="Arial" pitchFamily="34" charset="0"/>
              </a:rPr>
              <a:t>Various extension settings can be set.</a:t>
            </a:r>
            <a:br>
              <a:rPr lang="en-US" altLang="ja-JP" sz="1200" b="0" dirty="0" smtClean="0">
                <a:solidFill>
                  <a:srgbClr val="404040"/>
                </a:solidFill>
                <a:cs typeface="Arial" pitchFamily="34" charset="0"/>
              </a:rPr>
            </a:br>
            <a:r>
              <a:rPr lang="ja-JP" altLang="en-US" sz="1200" b="0" dirty="0" smtClean="0">
                <a:solidFill>
                  <a:srgbClr val="404040"/>
                </a:solidFill>
                <a:cs typeface="Arial" pitchFamily="34" charset="0"/>
              </a:rPr>
              <a:t> </a:t>
            </a:r>
            <a:r>
              <a:rPr lang="en-US" altLang="ja-JP" sz="1200" b="0" dirty="0" smtClean="0">
                <a:solidFill>
                  <a:srgbClr val="404040"/>
                </a:solidFill>
                <a:cs typeface="Arial" pitchFamily="34" charset="0"/>
              </a:rPr>
              <a:t>- Set a wake-up call</a:t>
            </a:r>
            <a:br>
              <a:rPr lang="en-US" altLang="ja-JP" sz="1200" b="0" dirty="0" smtClean="0">
                <a:solidFill>
                  <a:srgbClr val="404040"/>
                </a:solidFill>
                <a:cs typeface="Arial" pitchFamily="34" charset="0"/>
              </a:rPr>
            </a:br>
            <a:r>
              <a:rPr lang="ja-JP" altLang="en-US" sz="1200" b="0" dirty="0" smtClean="0">
                <a:solidFill>
                  <a:srgbClr val="404040"/>
                </a:solidFill>
                <a:cs typeface="Arial" pitchFamily="34" charset="0"/>
              </a:rPr>
              <a:t> </a:t>
            </a:r>
            <a:r>
              <a:rPr lang="en-US" altLang="ja-JP" sz="1200" b="0" dirty="0" smtClean="0">
                <a:solidFill>
                  <a:srgbClr val="404040"/>
                </a:solidFill>
                <a:cs typeface="Arial" pitchFamily="34" charset="0"/>
              </a:rPr>
              <a:t>- Set and clear the absent message, etc.</a:t>
            </a:r>
          </a:p>
        </p:txBody>
      </p:sp>
      <p:sp>
        <p:nvSpPr>
          <p:cNvPr id="16" name="Text Box 16"/>
          <p:cNvSpPr txBox="1">
            <a:spLocks noChangeArrowheads="1"/>
          </p:cNvSpPr>
          <p:nvPr/>
        </p:nvSpPr>
        <p:spPr bwMode="auto">
          <a:xfrm>
            <a:off x="4788024" y="1844824"/>
            <a:ext cx="2049463" cy="738187"/>
          </a:xfrm>
          <a:prstGeom prst="rect">
            <a:avLst/>
          </a:prstGeom>
          <a:noFill/>
          <a:ln w="9525">
            <a:noFill/>
            <a:miter lim="800000"/>
            <a:headEnd/>
            <a:tailEnd/>
          </a:ln>
        </p:spPr>
        <p:txBody>
          <a:bodyPr>
            <a:spAutoFit/>
          </a:bodyPr>
          <a:lstStyle/>
          <a:p>
            <a:pPr algn="l"/>
            <a:r>
              <a:rPr lang="en-US" altLang="ja-JP" sz="1400" b="1" dirty="0">
                <a:solidFill>
                  <a:srgbClr val="595757"/>
                </a:solidFill>
                <a:latin typeface="Arial" pitchFamily="34" charset="0"/>
                <a:cs typeface="Arial" pitchFamily="34" charset="0"/>
              </a:rPr>
              <a:t>For</a:t>
            </a:r>
          </a:p>
          <a:p>
            <a:pPr algn="l"/>
            <a:r>
              <a:rPr lang="en-US" altLang="ja-JP" sz="1400" b="1" dirty="0">
                <a:solidFill>
                  <a:srgbClr val="595757"/>
                </a:solidFill>
                <a:latin typeface="Arial" pitchFamily="34" charset="0"/>
                <a:cs typeface="Arial" pitchFamily="34" charset="0"/>
              </a:rPr>
              <a:t> - Agents</a:t>
            </a:r>
          </a:p>
          <a:p>
            <a:pPr algn="l"/>
            <a:r>
              <a:rPr lang="en-US" altLang="ja-JP" sz="1400" b="1" dirty="0">
                <a:solidFill>
                  <a:srgbClr val="595757"/>
                </a:solidFill>
                <a:latin typeface="Arial" pitchFamily="34" charset="0"/>
                <a:cs typeface="Arial" pitchFamily="34" charset="0"/>
              </a:rPr>
              <a:t> - Receptionists</a:t>
            </a:r>
          </a:p>
        </p:txBody>
      </p:sp>
      <p:sp>
        <p:nvSpPr>
          <p:cNvPr id="17" name="テキスト ボックス 16"/>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81</a:t>
            </a:r>
            <a:endParaRPr kumimoji="1" lang="ja-JP" altLang="en-US" sz="1300" dirty="0">
              <a:solidFill>
                <a:srgbClr val="595757"/>
              </a:solidFill>
              <a:latin typeface="Calibri" pitchFamily="34" charset="0"/>
            </a:endParaRPr>
          </a:p>
        </p:txBody>
      </p:sp>
      <p:sp>
        <p:nvSpPr>
          <p:cNvPr id="15" name="テキスト ボックス 14"/>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pic>
        <p:nvPicPr>
          <p:cNvPr id="12" name="図 11" descr="re_shutterstock_30632335.jpg"/>
          <p:cNvPicPr>
            <a:picLocks noChangeAspect="1"/>
          </p:cNvPicPr>
          <p:nvPr/>
        </p:nvPicPr>
        <p:blipFill>
          <a:blip r:embed="rId3" cstate="print"/>
          <a:srcRect l="30948" t="3858" r="4751" b="37695"/>
          <a:stretch>
            <a:fillRect/>
          </a:stretch>
        </p:blipFill>
        <p:spPr>
          <a:xfrm>
            <a:off x="6300192" y="4581128"/>
            <a:ext cx="2251197" cy="1584176"/>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3" name="Rectangle 23"/>
          <p:cNvSpPr>
            <a:spLocks noChangeArrowheads="1"/>
          </p:cNvSpPr>
          <p:nvPr/>
        </p:nvSpPr>
        <p:spPr bwMode="auto">
          <a:xfrm>
            <a:off x="323528" y="980728"/>
            <a:ext cx="4572000" cy="288147"/>
          </a:xfrm>
          <a:prstGeom prst="rect">
            <a:avLst/>
          </a:prstGeom>
          <a:noFill/>
          <a:ln w="19050" algn="ctr">
            <a:noFill/>
            <a:miter lim="800000"/>
            <a:headEnd/>
            <a:tailEnd/>
          </a:ln>
        </p:spPr>
        <p:txBody>
          <a:bodyPr lIns="72000" tIns="36000" rIns="36000" bIns="36000" anchor="ctr">
            <a:spAutoFit/>
          </a:bodyPr>
          <a:lstStyle/>
          <a:p>
            <a:r>
              <a:rPr lang="en-US" altLang="ja-JP" sz="1400" b="1" dirty="0" smtClean="0">
                <a:solidFill>
                  <a:srgbClr val="595757"/>
                </a:solidFill>
                <a:latin typeface="Arial" pitchFamily="34" charset="0"/>
                <a:cs typeface="Arial" pitchFamily="34" charset="0"/>
              </a:rPr>
              <a:t>CA</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Operator</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Console -</a:t>
            </a:r>
            <a:r>
              <a:rPr lang="ja-JP" altLang="en-US" sz="1400" b="1" dirty="0" smtClean="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Easy Call Handling</a:t>
            </a:r>
            <a:endParaRPr lang="en-US" altLang="ja-JP" sz="1400" b="1" dirty="0">
              <a:solidFill>
                <a:srgbClr val="595757"/>
              </a:solidFill>
              <a:latin typeface="Arial" pitchFamily="34" charset="0"/>
              <a:cs typeface="Arial" pitchFamily="34" charset="0"/>
            </a:endParaRPr>
          </a:p>
        </p:txBody>
      </p:sp>
      <p:sp>
        <p:nvSpPr>
          <p:cNvPr id="5" name="Rectangle 11"/>
          <p:cNvSpPr>
            <a:spLocks noChangeArrowheads="1"/>
          </p:cNvSpPr>
          <p:nvPr/>
        </p:nvSpPr>
        <p:spPr bwMode="auto">
          <a:xfrm>
            <a:off x="323528" y="1196752"/>
            <a:ext cx="7632848" cy="577527"/>
          </a:xfrm>
          <a:prstGeom prst="rect">
            <a:avLst/>
          </a:prstGeom>
          <a:noFill/>
          <a:ln w="34925">
            <a:noFill/>
            <a:miter lim="800000"/>
            <a:headEnd/>
            <a:tailEnd type="none" w="lg" len="lg"/>
          </a:ln>
        </p:spPr>
        <p:txBody>
          <a:bodyPr lIns="90000" anchor="ctr"/>
          <a:lstStyle/>
          <a:p>
            <a:pPr>
              <a:defRPr/>
            </a:pPr>
            <a:r>
              <a:rPr lang="en-US" altLang="ja-JP" sz="1200" dirty="0" smtClean="0">
                <a:solidFill>
                  <a:srgbClr val="595757"/>
                </a:solidFill>
                <a:latin typeface="Arial" pitchFamily="34" charset="0"/>
                <a:cs typeface="Arial" pitchFamily="34" charset="0"/>
              </a:rPr>
              <a:t>The</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status of received and parked calls are displayed</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in the Arriving Calls</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Screen, allowing a single agent to</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handle multiple controls.</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Agents can easily transfer and park calls with a simple drag &amp; drop operation.</a:t>
            </a:r>
            <a:endParaRPr lang="ja-JP" altLang="en-US" sz="1200" dirty="0" smtClean="0">
              <a:solidFill>
                <a:srgbClr val="595757"/>
              </a:solidFill>
              <a:latin typeface="Arial" pitchFamily="34" charset="0"/>
              <a:cs typeface="Arial" pitchFamily="34" charset="0"/>
            </a:endParaRPr>
          </a:p>
        </p:txBody>
      </p:sp>
      <p:pic>
        <p:nvPicPr>
          <p:cNvPr id="19" name="図 28" descr="10_4.png"/>
          <p:cNvPicPr>
            <a:picLocks noChangeAspect="1"/>
          </p:cNvPicPr>
          <p:nvPr/>
        </p:nvPicPr>
        <p:blipFill>
          <a:blip r:embed="rId2" cstate="print"/>
          <a:srcRect/>
          <a:stretch>
            <a:fillRect/>
          </a:stretch>
        </p:blipFill>
        <p:spPr bwMode="auto">
          <a:xfrm>
            <a:off x="2416175" y="2405063"/>
            <a:ext cx="4275138" cy="3867150"/>
          </a:xfrm>
          <a:prstGeom prst="rect">
            <a:avLst/>
          </a:prstGeom>
          <a:noFill/>
          <a:ln w="9525">
            <a:noFill/>
            <a:miter lim="800000"/>
            <a:headEnd/>
            <a:tailEnd/>
          </a:ln>
        </p:spPr>
      </p:pic>
      <p:sp>
        <p:nvSpPr>
          <p:cNvPr id="20" name="円弧 19"/>
          <p:cNvSpPr/>
          <p:nvPr/>
        </p:nvSpPr>
        <p:spPr>
          <a:xfrm>
            <a:off x="4211960" y="2996952"/>
            <a:ext cx="2952428" cy="1295648"/>
          </a:xfrm>
          <a:prstGeom prst="arc">
            <a:avLst>
              <a:gd name="adj1" fmla="val 13518063"/>
              <a:gd name="adj2" fmla="val 1453947"/>
            </a:avLst>
          </a:prstGeom>
          <a:ln w="38100">
            <a:solidFill>
              <a:srgbClr val="003065"/>
            </a:solidFill>
            <a:prstDash val="sysDot"/>
            <a:tailEnd type="triangl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sp>
        <p:nvSpPr>
          <p:cNvPr id="21" name="円弧 20"/>
          <p:cNvSpPr/>
          <p:nvPr/>
        </p:nvSpPr>
        <p:spPr>
          <a:xfrm flipH="1">
            <a:off x="1655763" y="3300413"/>
            <a:ext cx="1687512" cy="1984375"/>
          </a:xfrm>
          <a:prstGeom prst="arc">
            <a:avLst>
              <a:gd name="adj1" fmla="val 16200000"/>
              <a:gd name="adj2" fmla="val 5380555"/>
            </a:avLst>
          </a:prstGeom>
          <a:ln w="38100">
            <a:solidFill>
              <a:srgbClr val="003065"/>
            </a:solidFill>
            <a:prstDash val="sysDot"/>
            <a:tailEnd type="triangl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p>
        </p:txBody>
      </p:sp>
      <p:sp>
        <p:nvSpPr>
          <p:cNvPr id="22" name="正方形/長方形 21"/>
          <p:cNvSpPr/>
          <p:nvPr/>
        </p:nvSpPr>
        <p:spPr>
          <a:xfrm>
            <a:off x="2500313" y="2730500"/>
            <a:ext cx="2535237" cy="769938"/>
          </a:xfrm>
          <a:prstGeom prst="rect">
            <a:avLst/>
          </a:prstGeom>
          <a:noFill/>
          <a:ln w="38100" cmpd="sng">
            <a:solidFill>
              <a:srgbClr val="EA555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23" name="正方形/長方形 22"/>
          <p:cNvSpPr/>
          <p:nvPr/>
        </p:nvSpPr>
        <p:spPr>
          <a:xfrm>
            <a:off x="5010150" y="4127500"/>
            <a:ext cx="1651000" cy="165100"/>
          </a:xfrm>
          <a:prstGeom prst="rect">
            <a:avLst/>
          </a:prstGeom>
          <a:noFill/>
          <a:ln w="38100" cmpd="sng">
            <a:solidFill>
              <a:srgbClr val="EA555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24" name="正方形/長方形 23"/>
          <p:cNvSpPr/>
          <p:nvPr/>
        </p:nvSpPr>
        <p:spPr>
          <a:xfrm>
            <a:off x="2500313" y="5229225"/>
            <a:ext cx="2530475" cy="236538"/>
          </a:xfrm>
          <a:prstGeom prst="rect">
            <a:avLst/>
          </a:prstGeom>
          <a:noFill/>
          <a:ln w="38100" cmpd="sng">
            <a:solidFill>
              <a:srgbClr val="EA555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25" name="角丸四角形 24"/>
          <p:cNvSpPr/>
          <p:nvPr/>
        </p:nvSpPr>
        <p:spPr>
          <a:xfrm>
            <a:off x="1043608" y="3933056"/>
            <a:ext cx="1224136" cy="576064"/>
          </a:xfrm>
          <a:prstGeom prst="roundRect">
            <a:avLst>
              <a:gd name="adj" fmla="val 22404"/>
            </a:avLst>
          </a:prstGeom>
          <a:solidFill>
            <a:srgbClr val="D6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rgbClr val="003065"/>
                </a:solidFill>
                <a:latin typeface="Arial" pitchFamily="34" charset="0"/>
                <a:cs typeface="Arial" pitchFamily="34" charset="0"/>
              </a:rPr>
              <a:t>Drag &amp; drop</a:t>
            </a:r>
            <a:br>
              <a:rPr lang="en-US" altLang="ja-JP" sz="1200" b="1" dirty="0" smtClean="0">
                <a:solidFill>
                  <a:srgbClr val="003065"/>
                </a:solidFill>
                <a:latin typeface="Arial" pitchFamily="34" charset="0"/>
                <a:cs typeface="Arial" pitchFamily="34" charset="0"/>
              </a:rPr>
            </a:br>
            <a:r>
              <a:rPr lang="en-US" altLang="ja-JP" sz="1200" b="1" dirty="0" smtClean="0">
                <a:solidFill>
                  <a:srgbClr val="003065"/>
                </a:solidFill>
                <a:latin typeface="Arial" pitchFamily="34" charset="0"/>
                <a:cs typeface="Arial" pitchFamily="34" charset="0"/>
              </a:rPr>
              <a:t> for parking</a:t>
            </a:r>
            <a:endParaRPr kumimoji="1" lang="ja-JP" altLang="en-US" sz="1200" dirty="0">
              <a:solidFill>
                <a:srgbClr val="003065"/>
              </a:solidFill>
              <a:latin typeface="Arial" pitchFamily="34" charset="0"/>
              <a:cs typeface="Arial" pitchFamily="34" charset="0"/>
            </a:endParaRPr>
          </a:p>
        </p:txBody>
      </p:sp>
      <p:sp>
        <p:nvSpPr>
          <p:cNvPr id="26" name="角丸四角形 25"/>
          <p:cNvSpPr/>
          <p:nvPr/>
        </p:nvSpPr>
        <p:spPr>
          <a:xfrm>
            <a:off x="6660232" y="3284984"/>
            <a:ext cx="1224136" cy="576064"/>
          </a:xfrm>
          <a:prstGeom prst="roundRect">
            <a:avLst>
              <a:gd name="adj" fmla="val 22404"/>
            </a:avLst>
          </a:prstGeom>
          <a:solidFill>
            <a:srgbClr val="D6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rgbClr val="003065"/>
                </a:solidFill>
                <a:latin typeface="Arial" pitchFamily="34" charset="0"/>
                <a:cs typeface="Arial" pitchFamily="34" charset="0"/>
              </a:rPr>
              <a:t>Drag &amp; drop</a:t>
            </a:r>
            <a:br>
              <a:rPr lang="en-US" altLang="ja-JP" sz="1200" b="1" dirty="0" smtClean="0">
                <a:solidFill>
                  <a:srgbClr val="003065"/>
                </a:solidFill>
                <a:latin typeface="Arial" pitchFamily="34" charset="0"/>
                <a:cs typeface="Arial" pitchFamily="34" charset="0"/>
              </a:rPr>
            </a:br>
            <a:r>
              <a:rPr lang="en-US" altLang="ja-JP" sz="1200" b="1" dirty="0" smtClean="0">
                <a:solidFill>
                  <a:srgbClr val="003065"/>
                </a:solidFill>
                <a:latin typeface="Arial" pitchFamily="34" charset="0"/>
                <a:cs typeface="Arial" pitchFamily="34" charset="0"/>
              </a:rPr>
              <a:t> for transfer</a:t>
            </a:r>
            <a:endParaRPr lang="en-US" altLang="ja-JP" sz="1200" b="1" dirty="0">
              <a:solidFill>
                <a:srgbClr val="003065"/>
              </a:solidFill>
              <a:latin typeface="Arial" pitchFamily="34" charset="0"/>
              <a:cs typeface="Arial" pitchFamily="34" charset="0"/>
            </a:endParaRPr>
          </a:p>
        </p:txBody>
      </p:sp>
      <p:sp>
        <p:nvSpPr>
          <p:cNvPr id="28" name="テキスト ボックス 2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82</a:t>
            </a:r>
            <a:endParaRPr kumimoji="1" lang="ja-JP" altLang="en-US" sz="1300" dirty="0">
              <a:solidFill>
                <a:srgbClr val="595757"/>
              </a:solidFill>
              <a:latin typeface="Calibri" pitchFamily="34" charset="0"/>
            </a:endParaRPr>
          </a:p>
        </p:txBody>
      </p:sp>
      <p:sp>
        <p:nvSpPr>
          <p:cNvPr id="15" name="テキスト ボックス 14"/>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3" name="Rectangle 23"/>
          <p:cNvSpPr>
            <a:spLocks noChangeArrowheads="1"/>
          </p:cNvSpPr>
          <p:nvPr/>
        </p:nvSpPr>
        <p:spPr bwMode="auto">
          <a:xfrm>
            <a:off x="323528" y="955146"/>
            <a:ext cx="8512175" cy="288147"/>
          </a:xfrm>
          <a:prstGeom prst="rect">
            <a:avLst/>
          </a:prstGeom>
          <a:noFill/>
          <a:ln w="19050" algn="ctr">
            <a:noFill/>
            <a:miter lim="800000"/>
            <a:headEnd/>
            <a:tailEnd/>
          </a:ln>
        </p:spPr>
        <p:txBody>
          <a:bodyPr lIns="72000" tIns="36000" rIns="36000" bIns="36000" anchor="ctr">
            <a:spAutoFit/>
          </a:bodyPr>
          <a:lstStyle/>
          <a:p>
            <a:pPr algn="l"/>
            <a:r>
              <a:rPr lang="en-US" altLang="ja-JP" sz="1400" b="1" dirty="0">
                <a:solidFill>
                  <a:srgbClr val="595757"/>
                </a:solidFill>
                <a:latin typeface="Arial" pitchFamily="34" charset="0"/>
                <a:cs typeface="Arial" pitchFamily="34" charset="0"/>
              </a:rPr>
              <a:t>CA</a:t>
            </a:r>
            <a:r>
              <a:rPr lang="ja-JP" altLang="en-US" sz="1400" b="1" dirty="0">
                <a:solidFill>
                  <a:srgbClr val="595757"/>
                </a:solidFill>
                <a:latin typeface="Arial" pitchFamily="34" charset="0"/>
                <a:cs typeface="Arial" pitchFamily="34" charset="0"/>
              </a:rPr>
              <a:t> </a:t>
            </a:r>
            <a:r>
              <a:rPr lang="en-US" altLang="ja-JP" sz="1400" b="1" dirty="0">
                <a:solidFill>
                  <a:srgbClr val="595757"/>
                </a:solidFill>
                <a:latin typeface="Arial" pitchFamily="34" charset="0"/>
                <a:cs typeface="Arial" pitchFamily="34" charset="0"/>
              </a:rPr>
              <a:t>Operator</a:t>
            </a:r>
            <a:r>
              <a:rPr lang="ja-JP" altLang="en-US" sz="1400" b="1" dirty="0">
                <a:solidFill>
                  <a:srgbClr val="595757"/>
                </a:solidFill>
                <a:latin typeface="Arial" pitchFamily="34" charset="0"/>
                <a:cs typeface="Arial" pitchFamily="34" charset="0"/>
              </a:rPr>
              <a:t> </a:t>
            </a:r>
            <a:r>
              <a:rPr lang="en-US" altLang="ja-JP" sz="1400" b="1" dirty="0">
                <a:solidFill>
                  <a:srgbClr val="595757"/>
                </a:solidFill>
                <a:latin typeface="Arial" pitchFamily="34" charset="0"/>
                <a:cs typeface="Arial" pitchFamily="34" charset="0"/>
              </a:rPr>
              <a:t>Console </a:t>
            </a:r>
            <a:r>
              <a:rPr lang="en-US" altLang="ja-JP" sz="1400" b="1" dirty="0" smtClean="0">
                <a:solidFill>
                  <a:srgbClr val="595757"/>
                </a:solidFill>
                <a:latin typeface="Arial" pitchFamily="34" charset="0"/>
                <a:cs typeface="Arial" pitchFamily="34" charset="0"/>
              </a:rPr>
              <a:t>-</a:t>
            </a:r>
            <a:r>
              <a:rPr lang="ja-JP" altLang="en-US" sz="1400" b="1" dirty="0" smtClean="0">
                <a:solidFill>
                  <a:srgbClr val="595757"/>
                </a:solidFill>
                <a:latin typeface="Arial" pitchFamily="34" charset="0"/>
                <a:cs typeface="Arial" pitchFamily="34" charset="0"/>
              </a:rPr>
              <a:t> </a:t>
            </a:r>
            <a:r>
              <a:rPr lang="en-US" altLang="ja-JP" sz="1400" b="1" dirty="0">
                <a:solidFill>
                  <a:srgbClr val="595757"/>
                </a:solidFill>
                <a:latin typeface="Arial" pitchFamily="34" charset="0"/>
                <a:cs typeface="Arial" pitchFamily="34" charset="0"/>
              </a:rPr>
              <a:t>Extension Settings</a:t>
            </a:r>
          </a:p>
        </p:txBody>
      </p:sp>
      <p:sp>
        <p:nvSpPr>
          <p:cNvPr id="5" name="正方形/長方形 1"/>
          <p:cNvSpPr>
            <a:spLocks noChangeArrowheads="1"/>
          </p:cNvSpPr>
          <p:nvPr/>
        </p:nvSpPr>
        <p:spPr bwMode="auto">
          <a:xfrm>
            <a:off x="323528" y="1196752"/>
            <a:ext cx="7848600" cy="276999"/>
          </a:xfrm>
          <a:prstGeom prst="rect">
            <a:avLst/>
          </a:prstGeom>
          <a:noFill/>
          <a:ln w="9525">
            <a:noFill/>
            <a:miter lim="800000"/>
            <a:headEnd/>
            <a:tailEnd/>
          </a:ln>
        </p:spPr>
        <p:txBody>
          <a:bodyPr>
            <a:spAutoFit/>
          </a:bodyPr>
          <a:lstStyle/>
          <a:p>
            <a:pPr algn="l"/>
            <a:r>
              <a:rPr kumimoji="0" lang="en-US" altLang="ja-JP" sz="1200" b="0" dirty="0" smtClean="0">
                <a:solidFill>
                  <a:srgbClr val="595757"/>
                </a:solidFill>
                <a:latin typeface="Arial" pitchFamily="34" charset="0"/>
                <a:cs typeface="Arial" pitchFamily="34" charset="0"/>
              </a:rPr>
              <a:t>Operators </a:t>
            </a:r>
            <a:r>
              <a:rPr kumimoji="0" lang="en-US" altLang="ja-JP" sz="1200" b="0" dirty="0">
                <a:solidFill>
                  <a:srgbClr val="595757"/>
                </a:solidFill>
                <a:latin typeface="Arial" pitchFamily="34" charset="0"/>
                <a:cs typeface="Arial" pitchFamily="34" charset="0"/>
              </a:rPr>
              <a:t>can set and change the settings of each extension.</a:t>
            </a:r>
            <a:endParaRPr lang="ja-JP" altLang="en-US" sz="1200" b="0" dirty="0">
              <a:solidFill>
                <a:srgbClr val="595757"/>
              </a:solidFill>
              <a:latin typeface="Arial" pitchFamily="34" charset="0"/>
              <a:cs typeface="Arial" pitchFamily="34" charset="0"/>
            </a:endParaRPr>
          </a:p>
        </p:txBody>
      </p:sp>
      <p:sp>
        <p:nvSpPr>
          <p:cNvPr id="21" name="正方形/長方形 76"/>
          <p:cNvSpPr>
            <a:spLocks noChangeArrowheads="1"/>
          </p:cNvSpPr>
          <p:nvPr/>
        </p:nvSpPr>
        <p:spPr bwMode="auto">
          <a:xfrm>
            <a:off x="323528" y="1772816"/>
            <a:ext cx="3449638" cy="276999"/>
          </a:xfrm>
          <a:prstGeom prst="rect">
            <a:avLst/>
          </a:prstGeom>
          <a:noFill/>
          <a:ln w="9525">
            <a:noFill/>
            <a:miter lim="800000"/>
            <a:headEnd/>
            <a:tailEnd/>
          </a:ln>
        </p:spPr>
        <p:txBody>
          <a:bodyPr>
            <a:spAutoFit/>
          </a:bodyPr>
          <a:lstStyle/>
          <a:p>
            <a:pPr algn="l"/>
            <a:r>
              <a:rPr lang="en-US" altLang="ja-JP" sz="1200" b="0" dirty="0">
                <a:solidFill>
                  <a:srgbClr val="595757"/>
                </a:solidFill>
                <a:latin typeface="Arial" pitchFamily="34" charset="0"/>
                <a:cs typeface="Arial" pitchFamily="34" charset="0"/>
              </a:rPr>
              <a:t>Operators can set the following</a:t>
            </a:r>
          </a:p>
        </p:txBody>
      </p:sp>
      <p:sp>
        <p:nvSpPr>
          <p:cNvPr id="22" name="正方形/長方形 2"/>
          <p:cNvSpPr>
            <a:spLocks noChangeArrowheads="1"/>
          </p:cNvSpPr>
          <p:nvPr/>
        </p:nvSpPr>
        <p:spPr bwMode="auto">
          <a:xfrm>
            <a:off x="323528" y="1988840"/>
            <a:ext cx="2951162" cy="1015663"/>
          </a:xfrm>
          <a:prstGeom prst="rect">
            <a:avLst/>
          </a:prstGeom>
          <a:noFill/>
          <a:ln w="9525">
            <a:noFill/>
            <a:miter lim="800000"/>
            <a:headEnd/>
            <a:tailEnd/>
          </a:ln>
        </p:spPr>
        <p:txBody>
          <a:bodyPr>
            <a:spAutoFit/>
          </a:bodyPr>
          <a:lstStyle/>
          <a:p>
            <a:pPr algn="l"/>
            <a:r>
              <a:rPr kumimoji="0" lang="en-US" altLang="ja-JP" sz="1200" b="0" dirty="0" smtClean="0">
                <a:solidFill>
                  <a:srgbClr val="595757"/>
                </a:solidFill>
                <a:latin typeface="Arial" pitchFamily="34" charset="0"/>
                <a:cs typeface="Arial" pitchFamily="34" charset="0"/>
              </a:rPr>
              <a:t>- FWD/DND</a:t>
            </a:r>
            <a:endParaRPr kumimoji="0" lang="en-US" altLang="ja-JP" sz="1200" b="0" dirty="0">
              <a:solidFill>
                <a:srgbClr val="595757"/>
              </a:solidFill>
              <a:latin typeface="Arial" pitchFamily="34" charset="0"/>
              <a:cs typeface="Arial" pitchFamily="34" charset="0"/>
            </a:endParaRPr>
          </a:p>
          <a:p>
            <a:pPr algn="l"/>
            <a:r>
              <a:rPr kumimoji="0" lang="en-US" altLang="ja-JP" sz="1200" b="0" dirty="0" smtClean="0">
                <a:solidFill>
                  <a:srgbClr val="595757"/>
                </a:solidFill>
                <a:latin typeface="Arial" pitchFamily="34" charset="0"/>
                <a:cs typeface="Arial" pitchFamily="34" charset="0"/>
              </a:rPr>
              <a:t>- Clear </a:t>
            </a:r>
            <a:r>
              <a:rPr kumimoji="0" lang="en-US" altLang="ja-JP" sz="1200" b="0" dirty="0">
                <a:solidFill>
                  <a:srgbClr val="595757"/>
                </a:solidFill>
                <a:latin typeface="Arial" pitchFamily="34" charset="0"/>
                <a:cs typeface="Arial" pitchFamily="34" charset="0"/>
              </a:rPr>
              <a:t>the extension PIN</a:t>
            </a:r>
            <a:br>
              <a:rPr kumimoji="0" lang="en-US" altLang="ja-JP" sz="1200" b="0" dirty="0">
                <a:solidFill>
                  <a:srgbClr val="595757"/>
                </a:solidFill>
                <a:latin typeface="Arial" pitchFamily="34" charset="0"/>
                <a:cs typeface="Arial" pitchFamily="34" charset="0"/>
              </a:rPr>
            </a:br>
            <a:r>
              <a:rPr kumimoji="0" lang="en-US" altLang="ja-JP" sz="1200" b="0" dirty="0" smtClean="0">
                <a:solidFill>
                  <a:srgbClr val="595757"/>
                </a:solidFill>
                <a:latin typeface="Arial" pitchFamily="34" charset="0"/>
                <a:cs typeface="Arial" pitchFamily="34" charset="0"/>
              </a:rPr>
              <a:t>- Set </a:t>
            </a:r>
            <a:r>
              <a:rPr kumimoji="0" lang="en-US" altLang="ja-JP" sz="1200" b="0" dirty="0">
                <a:solidFill>
                  <a:srgbClr val="595757"/>
                </a:solidFill>
                <a:latin typeface="Arial" pitchFamily="34" charset="0"/>
                <a:cs typeface="Arial" pitchFamily="34" charset="0"/>
              </a:rPr>
              <a:t>a wake up call</a:t>
            </a:r>
            <a:br>
              <a:rPr kumimoji="0" lang="en-US" altLang="ja-JP" sz="1200" b="0" dirty="0">
                <a:solidFill>
                  <a:srgbClr val="595757"/>
                </a:solidFill>
                <a:latin typeface="Arial" pitchFamily="34" charset="0"/>
                <a:cs typeface="Arial" pitchFamily="34" charset="0"/>
              </a:rPr>
            </a:br>
            <a:r>
              <a:rPr kumimoji="0" lang="en-US" altLang="ja-JP" sz="1200" b="0" dirty="0" smtClean="0">
                <a:solidFill>
                  <a:srgbClr val="595757"/>
                </a:solidFill>
                <a:latin typeface="Arial" pitchFamily="34" charset="0"/>
                <a:cs typeface="Arial" pitchFamily="34" charset="0"/>
              </a:rPr>
              <a:t>- Set/clear </a:t>
            </a:r>
            <a:r>
              <a:rPr kumimoji="0" lang="en-US" altLang="ja-JP" sz="1200" b="0" dirty="0">
                <a:solidFill>
                  <a:srgbClr val="595757"/>
                </a:solidFill>
                <a:latin typeface="Arial" pitchFamily="34" charset="0"/>
                <a:cs typeface="Arial" pitchFamily="34" charset="0"/>
              </a:rPr>
              <a:t>absent message</a:t>
            </a:r>
            <a:br>
              <a:rPr kumimoji="0" lang="en-US" altLang="ja-JP" sz="1200" b="0" dirty="0">
                <a:solidFill>
                  <a:srgbClr val="595757"/>
                </a:solidFill>
                <a:latin typeface="Arial" pitchFamily="34" charset="0"/>
                <a:cs typeface="Arial" pitchFamily="34" charset="0"/>
              </a:rPr>
            </a:br>
            <a:r>
              <a:rPr kumimoji="0" lang="en-US" altLang="ja-JP" sz="1200" b="0" dirty="0" smtClean="0">
                <a:solidFill>
                  <a:srgbClr val="595757"/>
                </a:solidFill>
                <a:latin typeface="Arial" pitchFamily="34" charset="0"/>
                <a:cs typeface="Arial" pitchFamily="34" charset="0"/>
              </a:rPr>
              <a:t>- Extension </a:t>
            </a:r>
            <a:r>
              <a:rPr kumimoji="0" lang="en-US" altLang="ja-JP" sz="1200" b="0" dirty="0">
                <a:solidFill>
                  <a:srgbClr val="595757"/>
                </a:solidFill>
                <a:latin typeface="Arial" pitchFamily="34" charset="0"/>
                <a:cs typeface="Arial" pitchFamily="34" charset="0"/>
              </a:rPr>
              <a:t>lock/unlock</a:t>
            </a:r>
            <a:endParaRPr lang="ja-JP" altLang="en-US" sz="1200" b="0" dirty="0">
              <a:solidFill>
                <a:srgbClr val="595757"/>
              </a:solidFill>
              <a:latin typeface="Arial" pitchFamily="34" charset="0"/>
              <a:cs typeface="Arial" pitchFamily="34" charset="0"/>
            </a:endParaRPr>
          </a:p>
        </p:txBody>
      </p:sp>
      <p:sp>
        <p:nvSpPr>
          <p:cNvPr id="23" name="テキスト ボックス 19"/>
          <p:cNvSpPr txBox="1">
            <a:spLocks noChangeArrowheads="1"/>
          </p:cNvSpPr>
          <p:nvPr/>
        </p:nvSpPr>
        <p:spPr bwMode="auto">
          <a:xfrm>
            <a:off x="838844" y="3193231"/>
            <a:ext cx="2509020" cy="307777"/>
          </a:xfrm>
          <a:prstGeom prst="rect">
            <a:avLst/>
          </a:prstGeom>
          <a:noFill/>
          <a:ln w="9525">
            <a:noFill/>
            <a:miter lim="800000"/>
            <a:headEnd/>
            <a:tailEnd/>
          </a:ln>
        </p:spPr>
        <p:txBody>
          <a:bodyPr wrap="none">
            <a:spAutoFit/>
          </a:bodyPr>
          <a:lstStyle/>
          <a:p>
            <a:r>
              <a:rPr lang="en-US" altLang="ja-JP" sz="1400" b="1" dirty="0">
                <a:solidFill>
                  <a:srgbClr val="003065"/>
                </a:solidFill>
                <a:latin typeface="Arial" pitchFamily="34" charset="0"/>
                <a:cs typeface="Arial" pitchFamily="34" charset="0"/>
              </a:rPr>
              <a:t>For</a:t>
            </a:r>
            <a:r>
              <a:rPr lang="ja-JP" altLang="en-US" sz="1400" b="1" dirty="0">
                <a:solidFill>
                  <a:srgbClr val="003065"/>
                </a:solidFill>
                <a:latin typeface="Arial" pitchFamily="34" charset="0"/>
                <a:cs typeface="Arial" pitchFamily="34" charset="0"/>
              </a:rPr>
              <a:t> </a:t>
            </a:r>
            <a:r>
              <a:rPr lang="en-US" altLang="ja-JP" sz="1400" b="1" dirty="0">
                <a:solidFill>
                  <a:srgbClr val="003065"/>
                </a:solidFill>
                <a:latin typeface="Arial" pitchFamily="34" charset="0"/>
                <a:cs typeface="Arial" pitchFamily="34" charset="0"/>
              </a:rPr>
              <a:t>the</a:t>
            </a:r>
            <a:r>
              <a:rPr lang="ja-JP" altLang="en-US" sz="1400" b="1" dirty="0">
                <a:solidFill>
                  <a:srgbClr val="003065"/>
                </a:solidFill>
                <a:latin typeface="Arial" pitchFamily="34" charset="0"/>
                <a:cs typeface="Arial" pitchFamily="34" charset="0"/>
              </a:rPr>
              <a:t> </a:t>
            </a:r>
            <a:r>
              <a:rPr lang="en-US" altLang="ja-JP" sz="1400" b="1" dirty="0" smtClean="0">
                <a:solidFill>
                  <a:srgbClr val="003065"/>
                </a:solidFill>
                <a:latin typeface="Arial" pitchFamily="34" charset="0"/>
                <a:cs typeface="Arial" pitchFamily="34" charset="0"/>
              </a:rPr>
              <a:t>Hospitality</a:t>
            </a:r>
            <a:r>
              <a:rPr lang="ja-JP" altLang="en-US" sz="1400" b="1" dirty="0" smtClean="0">
                <a:solidFill>
                  <a:srgbClr val="003065"/>
                </a:solidFill>
                <a:latin typeface="Arial" pitchFamily="34" charset="0"/>
                <a:cs typeface="Arial" pitchFamily="34" charset="0"/>
              </a:rPr>
              <a:t> </a:t>
            </a:r>
            <a:r>
              <a:rPr lang="en-US" altLang="ja-JP" sz="1400" b="1" dirty="0" smtClean="0">
                <a:solidFill>
                  <a:srgbClr val="003065"/>
                </a:solidFill>
                <a:latin typeface="Arial" pitchFamily="34" charset="0"/>
                <a:cs typeface="Arial" pitchFamily="34" charset="0"/>
              </a:rPr>
              <a:t>Industry</a:t>
            </a:r>
            <a:endParaRPr lang="ja-JP" altLang="en-US" sz="1400" dirty="0">
              <a:solidFill>
                <a:srgbClr val="003065"/>
              </a:solidFill>
              <a:latin typeface="Arial" pitchFamily="34" charset="0"/>
              <a:cs typeface="Arial" pitchFamily="34" charset="0"/>
            </a:endParaRPr>
          </a:p>
        </p:txBody>
      </p:sp>
      <p:grpSp>
        <p:nvGrpSpPr>
          <p:cNvPr id="2" name="グループ化 25"/>
          <p:cNvGrpSpPr/>
          <p:nvPr/>
        </p:nvGrpSpPr>
        <p:grpSpPr>
          <a:xfrm>
            <a:off x="4139952" y="2527424"/>
            <a:ext cx="4538663" cy="3421063"/>
            <a:chOff x="4139952" y="2311400"/>
            <a:chExt cx="4538663" cy="3421063"/>
          </a:xfrm>
        </p:grpSpPr>
        <p:pic>
          <p:nvPicPr>
            <p:cNvPr id="27" name="Picture 24"/>
            <p:cNvPicPr>
              <a:picLocks noChangeAspect="1" noChangeArrowheads="1"/>
            </p:cNvPicPr>
            <p:nvPr/>
          </p:nvPicPr>
          <p:blipFill>
            <a:blip r:embed="rId2" cstate="print"/>
            <a:srcRect/>
            <a:stretch>
              <a:fillRect/>
            </a:stretch>
          </p:blipFill>
          <p:spPr bwMode="auto">
            <a:xfrm>
              <a:off x="4139952" y="4221163"/>
              <a:ext cx="2139950" cy="1368425"/>
            </a:xfrm>
            <a:prstGeom prst="rect">
              <a:avLst/>
            </a:prstGeom>
            <a:noFill/>
            <a:ln w="25400">
              <a:noFill/>
              <a:miter lim="800000"/>
              <a:headEnd/>
              <a:tailEnd/>
            </a:ln>
          </p:spPr>
        </p:pic>
        <p:pic>
          <p:nvPicPr>
            <p:cNvPr id="28" name="Picture 62"/>
            <p:cNvPicPr>
              <a:picLocks noChangeAspect="1" noChangeArrowheads="1"/>
            </p:cNvPicPr>
            <p:nvPr/>
          </p:nvPicPr>
          <p:blipFill>
            <a:blip r:embed="rId3" cstate="print"/>
            <a:srcRect/>
            <a:stretch>
              <a:fillRect/>
            </a:stretch>
          </p:blipFill>
          <p:spPr bwMode="auto">
            <a:xfrm>
              <a:off x="4244727" y="2311400"/>
              <a:ext cx="3832225" cy="1633538"/>
            </a:xfrm>
            <a:prstGeom prst="rect">
              <a:avLst/>
            </a:prstGeom>
            <a:noFill/>
            <a:ln w="25400" algn="ctr">
              <a:noFill/>
              <a:miter lim="800000"/>
              <a:headEnd/>
              <a:tailEnd/>
            </a:ln>
            <a:effectLst>
              <a:prstShdw prst="shdw17" dist="17961" dir="2700000">
                <a:srgbClr val="7A8E99"/>
              </a:prstShdw>
            </a:effectLst>
          </p:spPr>
        </p:pic>
        <p:pic>
          <p:nvPicPr>
            <p:cNvPr id="29" name="Picture 66"/>
            <p:cNvPicPr>
              <a:picLocks noChangeAspect="1" noChangeArrowheads="1"/>
            </p:cNvPicPr>
            <p:nvPr/>
          </p:nvPicPr>
          <p:blipFill>
            <a:blip r:embed="rId4" cstate="print"/>
            <a:srcRect/>
            <a:stretch>
              <a:fillRect/>
            </a:stretch>
          </p:blipFill>
          <p:spPr bwMode="auto">
            <a:xfrm>
              <a:off x="6727577" y="4257675"/>
              <a:ext cx="1951038" cy="1474788"/>
            </a:xfrm>
            <a:prstGeom prst="rect">
              <a:avLst/>
            </a:prstGeom>
            <a:noFill/>
            <a:ln w="25400" algn="ctr">
              <a:noFill/>
              <a:miter lim="800000"/>
              <a:headEnd/>
              <a:tailEnd/>
            </a:ln>
          </p:spPr>
        </p:pic>
        <p:sp>
          <p:nvSpPr>
            <p:cNvPr id="30" name="円/楕円 4"/>
            <p:cNvSpPr>
              <a:spLocks noChangeArrowheads="1"/>
            </p:cNvSpPr>
            <p:nvPr/>
          </p:nvSpPr>
          <p:spPr bwMode="auto">
            <a:xfrm>
              <a:off x="5713785" y="2349500"/>
              <a:ext cx="936625" cy="595313"/>
            </a:xfrm>
            <a:prstGeom prst="ellipse">
              <a:avLst/>
            </a:prstGeom>
            <a:noFill/>
            <a:ln w="25400" algn="ctr">
              <a:solidFill>
                <a:srgbClr val="EA5550"/>
              </a:solidFill>
              <a:round/>
              <a:headEnd/>
              <a:tailEnd/>
            </a:ln>
          </p:spPr>
          <p:txBody>
            <a:bodyPr anchor="ctr"/>
            <a:lstStyle/>
            <a:p>
              <a:endParaRPr lang="ja-JP" altLang="en-US" dirty="0"/>
            </a:p>
          </p:txBody>
        </p:sp>
        <p:cxnSp>
          <p:nvCxnSpPr>
            <p:cNvPr id="31" name="直線矢印コネクタ 6"/>
            <p:cNvCxnSpPr>
              <a:cxnSpLocks noChangeShapeType="1"/>
              <a:stCxn id="30" idx="4"/>
            </p:cNvCxnSpPr>
            <p:nvPr/>
          </p:nvCxnSpPr>
          <p:spPr bwMode="auto">
            <a:xfrm flipH="1">
              <a:off x="5220072" y="2944813"/>
              <a:ext cx="962025" cy="1276350"/>
            </a:xfrm>
            <a:prstGeom prst="straightConnector1">
              <a:avLst/>
            </a:prstGeom>
            <a:noFill/>
            <a:ln w="25400" algn="ctr">
              <a:solidFill>
                <a:srgbClr val="EA5550"/>
              </a:solidFill>
              <a:round/>
              <a:headEnd/>
              <a:tailEnd type="arrow" w="med" len="med"/>
            </a:ln>
          </p:spPr>
        </p:cxnSp>
        <p:sp>
          <p:nvSpPr>
            <p:cNvPr id="32" name="円/楕円 91"/>
            <p:cNvSpPr>
              <a:spLocks noChangeArrowheads="1"/>
            </p:cNvSpPr>
            <p:nvPr/>
          </p:nvSpPr>
          <p:spPr bwMode="auto">
            <a:xfrm>
              <a:off x="7488610" y="2846388"/>
              <a:ext cx="468312" cy="403225"/>
            </a:xfrm>
            <a:prstGeom prst="ellipse">
              <a:avLst/>
            </a:prstGeom>
            <a:noFill/>
            <a:ln w="25400" algn="ctr">
              <a:solidFill>
                <a:srgbClr val="EA5550"/>
              </a:solidFill>
              <a:round/>
              <a:headEnd/>
              <a:tailEnd/>
            </a:ln>
          </p:spPr>
          <p:txBody>
            <a:bodyPr anchor="ctr"/>
            <a:lstStyle/>
            <a:p>
              <a:endParaRPr lang="ja-JP" altLang="en-US" dirty="0"/>
            </a:p>
          </p:txBody>
        </p:sp>
        <p:sp>
          <p:nvSpPr>
            <p:cNvPr id="33" name="円/楕円 92"/>
            <p:cNvSpPr>
              <a:spLocks noChangeArrowheads="1"/>
            </p:cNvSpPr>
            <p:nvPr/>
          </p:nvSpPr>
          <p:spPr bwMode="auto">
            <a:xfrm>
              <a:off x="7221910" y="4857750"/>
              <a:ext cx="949325" cy="630238"/>
            </a:xfrm>
            <a:prstGeom prst="ellipse">
              <a:avLst/>
            </a:prstGeom>
            <a:noFill/>
            <a:ln w="25400" algn="ctr">
              <a:solidFill>
                <a:srgbClr val="EA5550"/>
              </a:solidFill>
              <a:round/>
              <a:headEnd/>
              <a:tailEnd/>
            </a:ln>
          </p:spPr>
          <p:txBody>
            <a:bodyPr anchor="ctr"/>
            <a:lstStyle/>
            <a:p>
              <a:endParaRPr lang="ja-JP" altLang="en-US" dirty="0"/>
            </a:p>
          </p:txBody>
        </p:sp>
        <p:cxnSp>
          <p:nvCxnSpPr>
            <p:cNvPr id="34" name="直線矢印コネクタ 93"/>
            <p:cNvCxnSpPr>
              <a:cxnSpLocks noChangeShapeType="1"/>
            </p:cNvCxnSpPr>
            <p:nvPr/>
          </p:nvCxnSpPr>
          <p:spPr bwMode="auto">
            <a:xfrm>
              <a:off x="5577260" y="5029200"/>
              <a:ext cx="1187450" cy="123825"/>
            </a:xfrm>
            <a:prstGeom prst="straightConnector1">
              <a:avLst/>
            </a:prstGeom>
            <a:noFill/>
            <a:ln w="25400" algn="ctr">
              <a:solidFill>
                <a:srgbClr val="EA5550"/>
              </a:solidFill>
              <a:round/>
              <a:headEnd/>
              <a:tailEnd type="arrow" w="med" len="med"/>
            </a:ln>
          </p:spPr>
        </p:cxnSp>
        <p:cxnSp>
          <p:nvCxnSpPr>
            <p:cNvPr id="35" name="直線矢印コネクタ 98"/>
            <p:cNvCxnSpPr>
              <a:cxnSpLocks noChangeShapeType="1"/>
            </p:cNvCxnSpPr>
            <p:nvPr/>
          </p:nvCxnSpPr>
          <p:spPr bwMode="auto">
            <a:xfrm>
              <a:off x="7723560" y="3303588"/>
              <a:ext cx="0" cy="1554162"/>
            </a:xfrm>
            <a:prstGeom prst="straightConnector1">
              <a:avLst/>
            </a:prstGeom>
            <a:noFill/>
            <a:ln w="25400" algn="ctr">
              <a:solidFill>
                <a:srgbClr val="EA5550"/>
              </a:solidFill>
              <a:prstDash val="sysDot"/>
              <a:round/>
              <a:headEnd/>
              <a:tailEnd type="arrow" w="med" len="med"/>
            </a:ln>
          </p:spPr>
        </p:cxnSp>
      </p:grpSp>
      <p:sp>
        <p:nvSpPr>
          <p:cNvPr id="36" name="AutoShape 66"/>
          <p:cNvSpPr>
            <a:spLocks noChangeArrowheads="1"/>
          </p:cNvSpPr>
          <p:nvPr/>
        </p:nvSpPr>
        <p:spPr bwMode="auto">
          <a:xfrm>
            <a:off x="3995936" y="2060848"/>
            <a:ext cx="4824536" cy="4248472"/>
          </a:xfrm>
          <a:prstGeom prst="roundRect">
            <a:avLst>
              <a:gd name="adj" fmla="val 4773"/>
            </a:avLst>
          </a:prstGeom>
          <a:noFill/>
          <a:ln w="25400" algn="ctr">
            <a:solidFill>
              <a:srgbClr val="003065"/>
            </a:solidFill>
            <a:round/>
            <a:headEnd/>
            <a:tailEnd/>
          </a:ln>
        </p:spPr>
        <p:txBody>
          <a:bodyPr wrap="none" anchor="ctr"/>
          <a:lstStyle/>
          <a:p>
            <a:endParaRPr lang="ja-JP" altLang="ja-JP" dirty="0">
              <a:solidFill>
                <a:srgbClr val="003366"/>
              </a:solidFill>
            </a:endParaRPr>
          </a:p>
        </p:txBody>
      </p:sp>
      <p:sp>
        <p:nvSpPr>
          <p:cNvPr id="37" name="Text Box 41"/>
          <p:cNvSpPr txBox="1">
            <a:spLocks noChangeArrowheads="1"/>
          </p:cNvSpPr>
          <p:nvPr/>
        </p:nvSpPr>
        <p:spPr bwMode="auto">
          <a:xfrm>
            <a:off x="4788024" y="1916832"/>
            <a:ext cx="3168352" cy="276999"/>
          </a:xfrm>
          <a:prstGeom prst="rect">
            <a:avLst/>
          </a:prstGeom>
          <a:solidFill>
            <a:srgbClr val="0030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kumimoji="0" lang="en-US" altLang="ja-JP" sz="1200" b="1" dirty="0" smtClean="0">
                <a:solidFill>
                  <a:schemeClr val="bg1"/>
                </a:solidFill>
                <a:cs typeface="Arial" pitchFamily="34" charset="0"/>
              </a:rPr>
              <a:t>Example:</a:t>
            </a:r>
            <a:r>
              <a:rPr kumimoji="0" lang="ja-JP" altLang="en-US" sz="1200" b="1" dirty="0" smtClean="0">
                <a:solidFill>
                  <a:schemeClr val="bg1"/>
                </a:solidFill>
                <a:cs typeface="Arial" pitchFamily="34" charset="0"/>
              </a:rPr>
              <a:t> </a:t>
            </a:r>
            <a:r>
              <a:rPr kumimoji="0" lang="en-US" altLang="ja-JP" sz="1200" b="1" dirty="0" smtClean="0">
                <a:solidFill>
                  <a:schemeClr val="bg1"/>
                </a:solidFill>
                <a:cs typeface="Arial" pitchFamily="34" charset="0"/>
              </a:rPr>
              <a:t>Set a wake up call</a:t>
            </a:r>
            <a:endParaRPr lang="ja-JP" altLang="en-US" sz="1200" b="1" dirty="0">
              <a:solidFill>
                <a:schemeClr val="bg1"/>
              </a:solidFill>
              <a:cs typeface="Arial" pitchFamily="34" charset="0"/>
            </a:endParaRPr>
          </a:p>
        </p:txBody>
      </p:sp>
      <p:sp>
        <p:nvSpPr>
          <p:cNvPr id="39" name="テキスト ボックス 38"/>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83</a:t>
            </a:r>
            <a:endParaRPr kumimoji="1" lang="ja-JP" altLang="en-US" sz="1300" dirty="0">
              <a:solidFill>
                <a:srgbClr val="595757"/>
              </a:solidFill>
              <a:latin typeface="Calibri" pitchFamily="34" charset="0"/>
            </a:endParaRPr>
          </a:p>
        </p:txBody>
      </p:sp>
      <p:sp>
        <p:nvSpPr>
          <p:cNvPr id="25" name="テキスト ボックス 24"/>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pic>
        <p:nvPicPr>
          <p:cNvPr id="26" name="図 25" descr="re_shutterstock_149783474.jpg"/>
          <p:cNvPicPr>
            <a:picLocks noChangeAspect="1"/>
          </p:cNvPicPr>
          <p:nvPr/>
        </p:nvPicPr>
        <p:blipFill>
          <a:blip r:embed="rId5" cstate="print"/>
          <a:srcRect l="21364" r="26136" b="-112"/>
          <a:stretch>
            <a:fillRect/>
          </a:stretch>
        </p:blipFill>
        <p:spPr>
          <a:xfrm>
            <a:off x="539552" y="4509120"/>
            <a:ext cx="1472517" cy="1872000"/>
          </a:xfrm>
          <a:prstGeom prst="rect">
            <a:avLst/>
          </a:prstGeom>
        </p:spPr>
      </p:pic>
      <p:pic>
        <p:nvPicPr>
          <p:cNvPr id="24" name="図 23" descr="re_shutterstock_40261996.jpg"/>
          <p:cNvPicPr>
            <a:picLocks noChangeAspect="1"/>
          </p:cNvPicPr>
          <p:nvPr/>
        </p:nvPicPr>
        <p:blipFill>
          <a:blip r:embed="rId6" cstate="print"/>
          <a:srcRect l="24255" t="3574" r="29659" b="10648"/>
          <a:stretch>
            <a:fillRect/>
          </a:stretch>
        </p:blipFill>
        <p:spPr>
          <a:xfrm>
            <a:off x="1835696" y="3645024"/>
            <a:ext cx="1368152" cy="1728192"/>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3" name="Rectangle 23"/>
          <p:cNvSpPr>
            <a:spLocks noChangeArrowheads="1"/>
          </p:cNvSpPr>
          <p:nvPr/>
        </p:nvSpPr>
        <p:spPr bwMode="auto">
          <a:xfrm>
            <a:off x="323528" y="980613"/>
            <a:ext cx="3419475" cy="288147"/>
          </a:xfrm>
          <a:prstGeom prst="rect">
            <a:avLst/>
          </a:prstGeom>
          <a:noFill/>
          <a:ln w="19050" algn="ctr">
            <a:noFill/>
            <a:miter lim="800000"/>
            <a:headEnd/>
            <a:tailEnd/>
          </a:ln>
        </p:spPr>
        <p:txBody>
          <a:bodyPr lIns="72000" tIns="36000" rIns="36000" bIns="36000" anchor="ctr">
            <a:spAutoFit/>
          </a:bodyPr>
          <a:lstStyle/>
          <a:p>
            <a:pPr algn="l"/>
            <a:r>
              <a:rPr lang="en-US" altLang="ja-JP" sz="1400" b="1" dirty="0">
                <a:solidFill>
                  <a:srgbClr val="595757"/>
                </a:solidFill>
                <a:latin typeface="Arial" pitchFamily="34" charset="0"/>
                <a:cs typeface="Arial" pitchFamily="34" charset="0"/>
              </a:rPr>
              <a:t>CA</a:t>
            </a:r>
            <a:r>
              <a:rPr lang="ja-JP" altLang="en-US" sz="1400" b="1" dirty="0">
                <a:solidFill>
                  <a:srgbClr val="595757"/>
                </a:solidFill>
                <a:latin typeface="Arial" pitchFamily="34" charset="0"/>
                <a:cs typeface="Arial" pitchFamily="34" charset="0"/>
              </a:rPr>
              <a:t> </a:t>
            </a:r>
            <a:r>
              <a:rPr lang="en-US" altLang="ja-JP" sz="1400" b="1" dirty="0">
                <a:solidFill>
                  <a:srgbClr val="595757"/>
                </a:solidFill>
                <a:latin typeface="Arial" pitchFamily="34" charset="0"/>
                <a:cs typeface="Arial" pitchFamily="34" charset="0"/>
              </a:rPr>
              <a:t>Supervisor - Overview</a:t>
            </a:r>
          </a:p>
        </p:txBody>
      </p:sp>
      <p:pic>
        <p:nvPicPr>
          <p:cNvPr id="11" name="Picture 18"/>
          <p:cNvPicPr>
            <a:picLocks noChangeAspect="1" noChangeArrowheads="1"/>
          </p:cNvPicPr>
          <p:nvPr/>
        </p:nvPicPr>
        <p:blipFill>
          <a:blip r:embed="rId2" cstate="print"/>
          <a:srcRect/>
          <a:stretch>
            <a:fillRect/>
          </a:stretch>
        </p:blipFill>
        <p:spPr bwMode="auto">
          <a:xfrm>
            <a:off x="354013" y="1990378"/>
            <a:ext cx="4217987" cy="3816350"/>
          </a:xfrm>
          <a:prstGeom prst="rect">
            <a:avLst/>
          </a:prstGeom>
          <a:noFill/>
          <a:ln w="9525">
            <a:noFill/>
            <a:miter lim="800000"/>
            <a:headEnd/>
            <a:tailEnd/>
          </a:ln>
        </p:spPr>
      </p:pic>
      <p:sp>
        <p:nvSpPr>
          <p:cNvPr id="12" name="Rectangle 11"/>
          <p:cNvSpPr>
            <a:spLocks noChangeArrowheads="1"/>
          </p:cNvSpPr>
          <p:nvPr/>
        </p:nvSpPr>
        <p:spPr bwMode="auto">
          <a:xfrm>
            <a:off x="346844" y="1700808"/>
            <a:ext cx="4183633" cy="217488"/>
          </a:xfrm>
          <a:prstGeom prst="rect">
            <a:avLst/>
          </a:prstGeom>
          <a:noFill/>
          <a:ln w="34925">
            <a:noFill/>
            <a:miter lim="800000"/>
            <a:headEnd/>
            <a:tailEnd type="none" w="lg" len="lg"/>
          </a:ln>
        </p:spPr>
        <p:txBody>
          <a:bodyPr lIns="90000" anchor="ctr"/>
          <a:lstStyle/>
          <a:p>
            <a:pPr algn="ctr">
              <a:defRPr/>
            </a:pPr>
            <a:r>
              <a:rPr kumimoji="0" lang="en-US" altLang="ja-JP" sz="1400" b="1" dirty="0">
                <a:solidFill>
                  <a:srgbClr val="003065"/>
                </a:solidFill>
                <a:latin typeface="Arial" charset="0"/>
              </a:rPr>
              <a:t>CA Supervisor</a:t>
            </a:r>
          </a:p>
        </p:txBody>
      </p:sp>
      <p:sp>
        <p:nvSpPr>
          <p:cNvPr id="14" name="Text Box 20"/>
          <p:cNvSpPr txBox="1">
            <a:spLocks noChangeArrowheads="1"/>
          </p:cNvSpPr>
          <p:nvPr/>
        </p:nvSpPr>
        <p:spPr bwMode="auto">
          <a:xfrm>
            <a:off x="4921288" y="1918296"/>
            <a:ext cx="1378904" cy="738664"/>
          </a:xfrm>
          <a:prstGeom prst="rect">
            <a:avLst/>
          </a:prstGeom>
          <a:noFill/>
          <a:ln w="9525">
            <a:noFill/>
            <a:miter lim="800000"/>
            <a:headEnd/>
            <a:tailEnd/>
          </a:ln>
        </p:spPr>
        <p:txBody>
          <a:bodyPr wrap="none">
            <a:spAutoFit/>
          </a:bodyPr>
          <a:lstStyle/>
          <a:p>
            <a:pPr algn="l"/>
            <a:r>
              <a:rPr lang="en-US" altLang="ja-JP" sz="1400" b="1" dirty="0">
                <a:solidFill>
                  <a:srgbClr val="595757"/>
                </a:solidFill>
                <a:latin typeface="Arial" pitchFamily="34" charset="0"/>
                <a:cs typeface="Arial" pitchFamily="34" charset="0"/>
              </a:rPr>
              <a:t>For</a:t>
            </a:r>
          </a:p>
          <a:p>
            <a:pPr algn="l"/>
            <a:r>
              <a:rPr lang="en-US" altLang="ja-JP" sz="1400" b="1" dirty="0">
                <a:solidFill>
                  <a:srgbClr val="595757"/>
                </a:solidFill>
                <a:latin typeface="Arial" pitchFamily="34" charset="0"/>
                <a:cs typeface="Arial" pitchFamily="34" charset="0"/>
              </a:rPr>
              <a:t> - Supervisors</a:t>
            </a:r>
          </a:p>
          <a:p>
            <a:pPr algn="l"/>
            <a:r>
              <a:rPr lang="en-US" altLang="ja-JP" sz="1400" b="1" dirty="0">
                <a:solidFill>
                  <a:srgbClr val="595757"/>
                </a:solidFill>
                <a:latin typeface="Arial" pitchFamily="34" charset="0"/>
                <a:cs typeface="Arial" pitchFamily="34" charset="0"/>
              </a:rPr>
              <a:t> - Managers</a:t>
            </a:r>
          </a:p>
        </p:txBody>
      </p:sp>
      <p:sp>
        <p:nvSpPr>
          <p:cNvPr id="15" name="テキスト ボックス 23"/>
          <p:cNvSpPr txBox="1">
            <a:spLocks noChangeArrowheads="1"/>
          </p:cNvSpPr>
          <p:nvPr/>
        </p:nvSpPr>
        <p:spPr bwMode="auto">
          <a:xfrm>
            <a:off x="4932040" y="2753356"/>
            <a:ext cx="3816350" cy="1569660"/>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spcBef>
                <a:spcPts val="600"/>
              </a:spcBef>
              <a:defRPr/>
            </a:pPr>
            <a:r>
              <a:rPr lang="en-GB" altLang="ja-JP" sz="1200" dirty="0" smtClean="0">
                <a:solidFill>
                  <a:srgbClr val="003065"/>
                </a:solidFill>
                <a:cs typeface="Arial" pitchFamily="34" charset="0"/>
              </a:rPr>
              <a:t>Real</a:t>
            </a:r>
            <a:r>
              <a:rPr lang="en-US" altLang="ja-JP" sz="1200" dirty="0" smtClean="0">
                <a:solidFill>
                  <a:srgbClr val="003065"/>
                </a:solidFill>
                <a:cs typeface="Arial" pitchFamily="34" charset="0"/>
              </a:rPr>
              <a:t>-</a:t>
            </a:r>
            <a:r>
              <a:rPr lang="en-GB" altLang="ja-JP" sz="1200" dirty="0" smtClean="0">
                <a:solidFill>
                  <a:srgbClr val="003065"/>
                </a:solidFill>
                <a:cs typeface="Arial" pitchFamily="34" charset="0"/>
              </a:rPr>
              <a:t>time Status Management</a:t>
            </a:r>
            <a:r>
              <a:rPr lang="en-GB" altLang="ja-JP" dirty="0" smtClean="0">
                <a:solidFill>
                  <a:srgbClr val="0066FF"/>
                </a:solidFill>
                <a:cs typeface="Arial" pitchFamily="34" charset="0"/>
              </a:rPr>
              <a:t/>
            </a:r>
            <a:br>
              <a:rPr lang="en-GB" altLang="ja-JP" dirty="0" smtClean="0">
                <a:solidFill>
                  <a:srgbClr val="0066FF"/>
                </a:solidFill>
                <a:cs typeface="Arial" pitchFamily="34" charset="0"/>
              </a:rPr>
            </a:br>
            <a:r>
              <a:rPr lang="en-GB" altLang="ja-JP" sz="1200" b="0" dirty="0" smtClean="0">
                <a:solidFill>
                  <a:srgbClr val="595757"/>
                </a:solidFill>
                <a:cs typeface="Arial" pitchFamily="34" charset="0"/>
              </a:rPr>
              <a:t>Supervise customer call handling by</a:t>
            </a:r>
            <a:r>
              <a:rPr lang="ja-JP" altLang="en-US" sz="1200" b="0" dirty="0" smtClean="0">
                <a:solidFill>
                  <a:srgbClr val="595757"/>
                </a:solidFill>
                <a:cs typeface="Arial" pitchFamily="34" charset="0"/>
              </a:rPr>
              <a:t> </a:t>
            </a:r>
            <a:r>
              <a:rPr lang="en-GB" altLang="ja-JP" sz="1200" b="0" dirty="0" smtClean="0">
                <a:solidFill>
                  <a:srgbClr val="595757"/>
                </a:solidFill>
                <a:cs typeface="Arial" pitchFamily="34" charset="0"/>
              </a:rPr>
              <a:t>monitoring</a:t>
            </a:r>
            <a:r>
              <a:rPr lang="ja-JP" altLang="en-US" sz="1200" b="0" dirty="0" smtClean="0">
                <a:solidFill>
                  <a:srgbClr val="595757"/>
                </a:solidFill>
                <a:cs typeface="Arial" pitchFamily="34" charset="0"/>
              </a:rPr>
              <a:t> </a:t>
            </a:r>
            <a:r>
              <a:rPr lang="en-GB" altLang="ja-JP" sz="1200" b="0" dirty="0" smtClean="0">
                <a:solidFill>
                  <a:srgbClr val="595757"/>
                </a:solidFill>
                <a:cs typeface="Arial" pitchFamily="34" charset="0"/>
              </a:rPr>
              <a:t>in real</a:t>
            </a:r>
            <a:r>
              <a:rPr lang="en-US" altLang="ja-JP" sz="1200" b="0" dirty="0" smtClean="0">
                <a:solidFill>
                  <a:srgbClr val="595757"/>
                </a:solidFill>
                <a:cs typeface="Arial" pitchFamily="34" charset="0"/>
              </a:rPr>
              <a:t>-</a:t>
            </a:r>
            <a:r>
              <a:rPr lang="en-GB" altLang="ja-JP" sz="1200" b="0" dirty="0" smtClean="0">
                <a:solidFill>
                  <a:srgbClr val="595757"/>
                </a:solidFill>
                <a:cs typeface="Arial" pitchFamily="34" charset="0"/>
              </a:rPr>
              <a:t>time the number of calls waiting and the</a:t>
            </a:r>
            <a:r>
              <a:rPr lang="ja-JP" altLang="en-US" sz="1200" b="0" dirty="0" smtClean="0">
                <a:solidFill>
                  <a:srgbClr val="595757"/>
                </a:solidFill>
                <a:cs typeface="Arial" pitchFamily="34" charset="0"/>
              </a:rPr>
              <a:t> </a:t>
            </a:r>
            <a:r>
              <a:rPr lang="en-GB" altLang="ja-JP" sz="1200" b="0" dirty="0" smtClean="0">
                <a:solidFill>
                  <a:srgbClr val="595757"/>
                </a:solidFill>
                <a:cs typeface="Arial" pitchFamily="34" charset="0"/>
              </a:rPr>
              <a:t>longest wait time.</a:t>
            </a:r>
          </a:p>
          <a:p>
            <a:pPr algn="l" eaLnBrk="1" hangingPunct="1">
              <a:spcBef>
                <a:spcPts val="600"/>
              </a:spcBef>
              <a:defRPr/>
            </a:pPr>
            <a:r>
              <a:rPr lang="en-GB" altLang="ja-JP" sz="1200" b="0" dirty="0" smtClean="0">
                <a:solidFill>
                  <a:srgbClr val="595757"/>
                </a:solidFill>
                <a:cs typeface="Arial" pitchFamily="34" charset="0"/>
              </a:rPr>
              <a:t>Monitor agent</a:t>
            </a:r>
            <a:r>
              <a:rPr lang="en-US" altLang="ja-JP" sz="1200" b="0" dirty="0" smtClean="0">
                <a:solidFill>
                  <a:srgbClr val="595757"/>
                </a:solidFill>
                <a:cs typeface="Arial" pitchFamily="34" charset="0"/>
              </a:rPr>
              <a:t> </a:t>
            </a:r>
            <a:r>
              <a:rPr lang="en-GB" altLang="ja-JP" sz="1200" b="0" dirty="0" smtClean="0">
                <a:solidFill>
                  <a:srgbClr val="595757"/>
                </a:solidFill>
                <a:cs typeface="Arial" pitchFamily="34" charset="0"/>
              </a:rPr>
              <a:t>status and control </a:t>
            </a:r>
            <a:r>
              <a:rPr lang="en-US" altLang="ja-JP" sz="1200" b="0" dirty="0">
                <a:solidFill>
                  <a:srgbClr val="595757"/>
                </a:solidFill>
                <a:cs typeface="Arial" pitchFamily="34" charset="0"/>
              </a:rPr>
              <a:t>login and logout </a:t>
            </a:r>
            <a:r>
              <a:rPr lang="en-US" altLang="ja-JP" sz="1200" b="0" dirty="0" smtClean="0">
                <a:solidFill>
                  <a:srgbClr val="595757"/>
                </a:solidFill>
                <a:cs typeface="Arial" pitchFamily="34" charset="0"/>
              </a:rPr>
              <a:t>operations</a:t>
            </a:r>
            <a:r>
              <a:rPr lang="en-GB" altLang="ja-JP" sz="1200" b="0" dirty="0" smtClean="0">
                <a:solidFill>
                  <a:srgbClr val="595757"/>
                </a:solidFill>
                <a:cs typeface="Arial" pitchFamily="34" charset="0"/>
              </a:rPr>
              <a:t>.</a:t>
            </a:r>
          </a:p>
          <a:p>
            <a:pPr algn="l" eaLnBrk="1" hangingPunct="1">
              <a:spcBef>
                <a:spcPts val="600"/>
              </a:spcBef>
              <a:defRPr/>
            </a:pPr>
            <a:r>
              <a:rPr lang="en-GB" altLang="ja-JP" sz="1200" b="0" dirty="0" smtClean="0">
                <a:solidFill>
                  <a:srgbClr val="595757"/>
                </a:solidFill>
                <a:cs typeface="Arial" pitchFamily="34" charset="0"/>
              </a:rPr>
              <a:t>Manage the performance of all agents in a group.</a:t>
            </a:r>
          </a:p>
        </p:txBody>
      </p:sp>
      <p:sp>
        <p:nvSpPr>
          <p:cNvPr id="16" name="テキスト ボックス 23"/>
          <p:cNvSpPr txBox="1">
            <a:spLocks noChangeArrowheads="1"/>
          </p:cNvSpPr>
          <p:nvPr/>
        </p:nvSpPr>
        <p:spPr bwMode="auto">
          <a:xfrm>
            <a:off x="4938390" y="4656341"/>
            <a:ext cx="3816350" cy="646331"/>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spcBef>
                <a:spcPts val="600"/>
              </a:spcBef>
              <a:defRPr/>
            </a:pPr>
            <a:r>
              <a:rPr lang="en-GB" altLang="ja-JP" sz="1200" dirty="0" smtClean="0">
                <a:solidFill>
                  <a:srgbClr val="003065"/>
                </a:solidFill>
                <a:cs typeface="Arial" pitchFamily="34" charset="0"/>
              </a:rPr>
              <a:t>Agent Support</a:t>
            </a:r>
            <a:r>
              <a:rPr lang="en-GB" altLang="ja-JP" dirty="0" smtClean="0">
                <a:solidFill>
                  <a:srgbClr val="0066FF"/>
                </a:solidFill>
                <a:cs typeface="Arial" pitchFamily="34" charset="0"/>
              </a:rPr>
              <a:t/>
            </a:r>
            <a:br>
              <a:rPr lang="en-GB" altLang="ja-JP" dirty="0" smtClean="0">
                <a:solidFill>
                  <a:srgbClr val="0066FF"/>
                </a:solidFill>
                <a:cs typeface="Arial" pitchFamily="34" charset="0"/>
              </a:rPr>
            </a:br>
            <a:r>
              <a:rPr lang="en-GB" altLang="ja-JP" sz="1200" b="0" dirty="0" smtClean="0">
                <a:solidFill>
                  <a:srgbClr val="595757"/>
                </a:solidFill>
                <a:cs typeface="Arial" pitchFamily="34" charset="0"/>
              </a:rPr>
              <a:t>Support agents who need help with difficult</a:t>
            </a:r>
            <a:r>
              <a:rPr lang="ja-JP" altLang="en-US" sz="1200" b="0" dirty="0" smtClean="0">
                <a:solidFill>
                  <a:srgbClr val="595757"/>
                </a:solidFill>
                <a:cs typeface="Arial" pitchFamily="34" charset="0"/>
              </a:rPr>
              <a:t> </a:t>
            </a:r>
            <a:r>
              <a:rPr lang="en-GB" altLang="ja-JP" sz="1200" b="0" dirty="0" smtClean="0">
                <a:solidFill>
                  <a:srgbClr val="595757"/>
                </a:solidFill>
                <a:cs typeface="Arial" pitchFamily="34" charset="0"/>
              </a:rPr>
              <a:t>customer calls. </a:t>
            </a:r>
            <a:r>
              <a:rPr lang="en-US" altLang="ja-JP" sz="1200" b="0" dirty="0" smtClean="0">
                <a:solidFill>
                  <a:srgbClr val="595757"/>
                </a:solidFill>
                <a:cs typeface="Arial" pitchFamily="34" charset="0"/>
              </a:rPr>
              <a:t>(</a:t>
            </a:r>
            <a:r>
              <a:rPr lang="en-GB" altLang="ja-JP" sz="1200" b="0" dirty="0" smtClean="0">
                <a:solidFill>
                  <a:srgbClr val="595757"/>
                </a:solidFill>
                <a:cs typeface="Arial" pitchFamily="34" charset="0"/>
              </a:rPr>
              <a:t>Listen-in, Busy Override</a:t>
            </a:r>
            <a:r>
              <a:rPr lang="en-US" altLang="ja-JP" sz="1200" b="0" dirty="0" smtClean="0">
                <a:solidFill>
                  <a:srgbClr val="595757"/>
                </a:solidFill>
                <a:cs typeface="Arial" pitchFamily="34" charset="0"/>
              </a:rPr>
              <a:t>,</a:t>
            </a:r>
            <a:r>
              <a:rPr lang="en-GB" altLang="ja-JP" sz="1200" b="0" dirty="0" smtClean="0">
                <a:solidFill>
                  <a:srgbClr val="595757"/>
                </a:solidFill>
                <a:cs typeface="Arial" pitchFamily="34" charset="0"/>
              </a:rPr>
              <a:t> etc.)</a:t>
            </a:r>
          </a:p>
        </p:txBody>
      </p:sp>
      <p:sp>
        <p:nvSpPr>
          <p:cNvPr id="18" name="テキスト ボックス 17"/>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84</a:t>
            </a:r>
            <a:endParaRPr kumimoji="1" lang="ja-JP" altLang="en-US" sz="1300" dirty="0">
              <a:solidFill>
                <a:srgbClr val="595757"/>
              </a:solidFill>
              <a:latin typeface="Calibri" pitchFamily="34" charset="0"/>
            </a:endParaRPr>
          </a:p>
        </p:txBody>
      </p:sp>
      <p:sp>
        <p:nvSpPr>
          <p:cNvPr id="13" name="テキスト ボックス 12"/>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3" name="Rectangle 23"/>
          <p:cNvSpPr>
            <a:spLocks noChangeArrowheads="1"/>
          </p:cNvSpPr>
          <p:nvPr/>
        </p:nvSpPr>
        <p:spPr bwMode="auto">
          <a:xfrm>
            <a:off x="320519" y="980613"/>
            <a:ext cx="5938838" cy="288147"/>
          </a:xfrm>
          <a:prstGeom prst="rect">
            <a:avLst/>
          </a:prstGeom>
          <a:noFill/>
          <a:ln w="19050" algn="ctr">
            <a:noFill/>
            <a:miter lim="800000"/>
            <a:headEnd/>
            <a:tailEnd/>
          </a:ln>
        </p:spPr>
        <p:txBody>
          <a:bodyPr lIns="72000" tIns="36000" rIns="36000" bIns="36000" anchor="ctr">
            <a:spAutoFit/>
          </a:bodyPr>
          <a:lstStyle/>
          <a:p>
            <a:pPr algn="l"/>
            <a:r>
              <a:rPr lang="en-US" altLang="ja-JP" sz="1400" b="1" dirty="0">
                <a:solidFill>
                  <a:srgbClr val="595757"/>
                </a:solidFill>
                <a:latin typeface="Arial" pitchFamily="34" charset="0"/>
                <a:cs typeface="Arial" pitchFamily="34" charset="0"/>
              </a:rPr>
              <a:t>CA</a:t>
            </a:r>
            <a:r>
              <a:rPr lang="ja-JP" altLang="en-US" sz="1400" b="1" dirty="0">
                <a:solidFill>
                  <a:srgbClr val="595757"/>
                </a:solidFill>
                <a:latin typeface="Arial" pitchFamily="34" charset="0"/>
                <a:cs typeface="Arial" pitchFamily="34" charset="0"/>
              </a:rPr>
              <a:t> </a:t>
            </a:r>
            <a:r>
              <a:rPr lang="en-US" altLang="ja-JP" sz="1400" b="1" dirty="0" smtClean="0">
                <a:solidFill>
                  <a:srgbClr val="595757"/>
                </a:solidFill>
                <a:latin typeface="Arial" pitchFamily="34" charset="0"/>
                <a:cs typeface="Arial" pitchFamily="34" charset="0"/>
              </a:rPr>
              <a:t>Supervisor - </a:t>
            </a:r>
            <a:r>
              <a:rPr lang="en-GB" altLang="ja-JP" sz="1400" b="1" dirty="0">
                <a:solidFill>
                  <a:srgbClr val="595757"/>
                </a:solidFill>
                <a:latin typeface="Arial" pitchFamily="34" charset="0"/>
                <a:cs typeface="Arial" pitchFamily="34" charset="0"/>
              </a:rPr>
              <a:t>Real</a:t>
            </a:r>
            <a:r>
              <a:rPr lang="en-US" altLang="ja-JP" sz="1400" b="1" dirty="0">
                <a:solidFill>
                  <a:srgbClr val="595757"/>
                </a:solidFill>
                <a:latin typeface="Arial" pitchFamily="34" charset="0"/>
                <a:cs typeface="Arial" pitchFamily="34" charset="0"/>
              </a:rPr>
              <a:t>-</a:t>
            </a:r>
            <a:r>
              <a:rPr lang="en-GB" altLang="ja-JP" sz="1400" b="1" dirty="0">
                <a:solidFill>
                  <a:srgbClr val="595757"/>
                </a:solidFill>
                <a:latin typeface="Arial" pitchFamily="34" charset="0"/>
                <a:cs typeface="Arial" pitchFamily="34" charset="0"/>
              </a:rPr>
              <a:t>time Status Management</a:t>
            </a:r>
            <a:endParaRPr lang="en-US" altLang="ja-JP" sz="1400" b="1" dirty="0">
              <a:solidFill>
                <a:srgbClr val="595757"/>
              </a:solidFill>
              <a:latin typeface="Arial" pitchFamily="34" charset="0"/>
              <a:cs typeface="Arial" pitchFamily="34" charset="0"/>
            </a:endParaRPr>
          </a:p>
        </p:txBody>
      </p:sp>
      <p:sp>
        <p:nvSpPr>
          <p:cNvPr id="5" name="テキスト ボックス 9"/>
          <p:cNvSpPr txBox="1">
            <a:spLocks noChangeArrowheads="1"/>
          </p:cNvSpPr>
          <p:nvPr/>
        </p:nvSpPr>
        <p:spPr bwMode="auto">
          <a:xfrm>
            <a:off x="321760" y="1196752"/>
            <a:ext cx="8097837" cy="276999"/>
          </a:xfrm>
          <a:prstGeom prst="rect">
            <a:avLst/>
          </a:prstGeom>
          <a:noFill/>
          <a:ln w="9525">
            <a:noFill/>
            <a:miter lim="800000"/>
            <a:headEnd/>
            <a:tailEnd/>
          </a:ln>
        </p:spPr>
        <p:txBody>
          <a:bodyPr>
            <a:spAutoFit/>
          </a:bodyPr>
          <a:lstStyle/>
          <a:p>
            <a:pPr algn="l"/>
            <a:r>
              <a:rPr lang="en-US" altLang="ja-JP" sz="1200" b="0" dirty="0">
                <a:solidFill>
                  <a:srgbClr val="595757"/>
                </a:solidFill>
                <a:latin typeface="Arial" pitchFamily="34" charset="0"/>
                <a:cs typeface="Arial" pitchFamily="34" charset="0"/>
              </a:rPr>
              <a:t>Supervisors can monitor the status of a target </a:t>
            </a:r>
            <a:r>
              <a:rPr lang="en-US" altLang="ja-JP" sz="1200" b="0" dirty="0" smtClean="0">
                <a:solidFill>
                  <a:srgbClr val="595757"/>
                </a:solidFill>
                <a:latin typeface="Arial" pitchFamily="34" charset="0"/>
                <a:cs typeface="Arial" pitchFamily="34" charset="0"/>
              </a:rPr>
              <a:t>group’s </a:t>
            </a:r>
            <a:r>
              <a:rPr lang="en-US" altLang="ja-JP" sz="1200" b="0" dirty="0">
                <a:solidFill>
                  <a:srgbClr val="595757"/>
                </a:solidFill>
                <a:latin typeface="Arial" pitchFamily="34" charset="0"/>
                <a:cs typeface="Arial" pitchFamily="34" charset="0"/>
              </a:rPr>
              <a:t>agents with the</a:t>
            </a:r>
            <a:r>
              <a:rPr lang="ja-JP" altLang="en-US" sz="1200" b="0" dirty="0">
                <a:solidFill>
                  <a:srgbClr val="595757"/>
                </a:solidFill>
                <a:latin typeface="Arial" pitchFamily="34" charset="0"/>
                <a:cs typeface="Arial" pitchFamily="34" charset="0"/>
              </a:rPr>
              <a:t> </a:t>
            </a:r>
            <a:r>
              <a:rPr lang="en-US" altLang="ja-JP" sz="1200" b="0" dirty="0">
                <a:solidFill>
                  <a:srgbClr val="595757"/>
                </a:solidFill>
                <a:latin typeface="Arial" pitchFamily="34" charset="0"/>
                <a:cs typeface="Arial" pitchFamily="34" charset="0"/>
              </a:rPr>
              <a:t>Group Call Monitor feature.</a:t>
            </a:r>
            <a:endParaRPr lang="ja-JP" altLang="en-US" sz="1200" dirty="0">
              <a:solidFill>
                <a:srgbClr val="595757"/>
              </a:solidFill>
              <a:latin typeface="Arial" pitchFamily="34" charset="0"/>
              <a:cs typeface="Arial" pitchFamily="34" charset="0"/>
            </a:endParaRPr>
          </a:p>
        </p:txBody>
      </p:sp>
      <p:pic>
        <p:nvPicPr>
          <p:cNvPr id="28" name="図 15" descr="12_1.png"/>
          <p:cNvPicPr>
            <a:picLocks noChangeAspect="1"/>
          </p:cNvPicPr>
          <p:nvPr/>
        </p:nvPicPr>
        <p:blipFill>
          <a:blip r:embed="rId2" cstate="print"/>
          <a:srcRect/>
          <a:stretch>
            <a:fillRect/>
          </a:stretch>
        </p:blipFill>
        <p:spPr bwMode="auto">
          <a:xfrm>
            <a:off x="1547813" y="2255838"/>
            <a:ext cx="3768725" cy="3403600"/>
          </a:xfrm>
          <a:prstGeom prst="rect">
            <a:avLst/>
          </a:prstGeom>
          <a:noFill/>
          <a:ln w="9525">
            <a:solidFill>
              <a:srgbClr val="003065"/>
            </a:solidFill>
            <a:miter lim="800000"/>
            <a:headEnd/>
            <a:tailEnd/>
          </a:ln>
        </p:spPr>
      </p:pic>
      <p:sp>
        <p:nvSpPr>
          <p:cNvPr id="29" name="正方形/長方形 28"/>
          <p:cNvSpPr/>
          <p:nvPr/>
        </p:nvSpPr>
        <p:spPr>
          <a:xfrm>
            <a:off x="2751138" y="2946400"/>
            <a:ext cx="1003300" cy="428625"/>
          </a:xfrm>
          <a:prstGeom prst="rect">
            <a:avLst/>
          </a:prstGeom>
          <a:noFill/>
          <a:ln w="38100" cmpd="sng">
            <a:solidFill>
              <a:srgbClr val="003065"/>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30" name="正方形/長方形 29"/>
          <p:cNvSpPr/>
          <p:nvPr/>
        </p:nvSpPr>
        <p:spPr>
          <a:xfrm>
            <a:off x="1708150" y="4594225"/>
            <a:ext cx="1004888" cy="322263"/>
          </a:xfrm>
          <a:prstGeom prst="rect">
            <a:avLst/>
          </a:prstGeom>
          <a:noFill/>
          <a:ln w="38100" cmpd="sng">
            <a:solidFill>
              <a:srgbClr val="003065"/>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31" name="正方形/長方形 30"/>
          <p:cNvSpPr/>
          <p:nvPr/>
        </p:nvSpPr>
        <p:spPr>
          <a:xfrm>
            <a:off x="1711325" y="5022850"/>
            <a:ext cx="1001713" cy="314325"/>
          </a:xfrm>
          <a:prstGeom prst="rect">
            <a:avLst/>
          </a:prstGeom>
          <a:noFill/>
          <a:ln w="38100" cmpd="sng">
            <a:solidFill>
              <a:srgbClr val="003065"/>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32" name="正方形/長方形 31"/>
          <p:cNvSpPr/>
          <p:nvPr/>
        </p:nvSpPr>
        <p:spPr>
          <a:xfrm>
            <a:off x="2770188" y="5019675"/>
            <a:ext cx="962025" cy="320675"/>
          </a:xfrm>
          <a:prstGeom prst="rect">
            <a:avLst/>
          </a:prstGeom>
          <a:noFill/>
          <a:ln w="38100" cmpd="sng">
            <a:solidFill>
              <a:srgbClr val="003065"/>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33" name="正方形/長方形 70"/>
          <p:cNvSpPr>
            <a:spLocks noChangeArrowheads="1"/>
          </p:cNvSpPr>
          <p:nvPr/>
        </p:nvSpPr>
        <p:spPr bwMode="auto">
          <a:xfrm>
            <a:off x="5580063" y="5529263"/>
            <a:ext cx="2073275" cy="315912"/>
          </a:xfrm>
          <a:prstGeom prst="rect">
            <a:avLst/>
          </a:prstGeom>
          <a:solidFill>
            <a:srgbClr val="D6D8E4"/>
          </a:solidFill>
          <a:ln w="6350" cap="rnd">
            <a:solidFill>
              <a:srgbClr val="003065"/>
            </a:solidFill>
            <a:round/>
            <a:headEnd type="none" w="sm" len="sm"/>
            <a:tailEnd/>
          </a:ln>
        </p:spPr>
        <p:txBody>
          <a:bodyPr anchor="ctr"/>
          <a:lstStyle/>
          <a:p>
            <a:pPr algn="ctr"/>
            <a:r>
              <a:rPr lang="en-US" altLang="ja-JP" sz="1200" b="1" dirty="0">
                <a:solidFill>
                  <a:srgbClr val="003065"/>
                </a:solidFill>
                <a:latin typeface="Arial" pitchFamily="34" charset="0"/>
                <a:cs typeface="Arial" pitchFamily="34" charset="0"/>
              </a:rPr>
              <a:t>Overflow Calls</a:t>
            </a:r>
          </a:p>
        </p:txBody>
      </p:sp>
      <p:sp>
        <p:nvSpPr>
          <p:cNvPr id="34" name="正方形/長方形 70"/>
          <p:cNvSpPr>
            <a:spLocks noChangeArrowheads="1"/>
          </p:cNvSpPr>
          <p:nvPr/>
        </p:nvSpPr>
        <p:spPr bwMode="auto">
          <a:xfrm>
            <a:off x="5580063" y="2976563"/>
            <a:ext cx="2073275" cy="327025"/>
          </a:xfrm>
          <a:prstGeom prst="rect">
            <a:avLst/>
          </a:prstGeom>
          <a:solidFill>
            <a:srgbClr val="D6D8E4"/>
          </a:solidFill>
          <a:ln w="6350" cap="rnd">
            <a:solidFill>
              <a:srgbClr val="003065"/>
            </a:solidFill>
            <a:round/>
            <a:headEnd type="none" w="sm" len="sm"/>
            <a:tailEnd/>
          </a:ln>
        </p:spPr>
        <p:txBody>
          <a:bodyPr anchor="ctr"/>
          <a:lstStyle/>
          <a:p>
            <a:pPr algn="ctr"/>
            <a:r>
              <a:rPr lang="en-US" altLang="ja-JP" sz="1200" b="1" dirty="0">
                <a:solidFill>
                  <a:srgbClr val="003065"/>
                </a:solidFill>
                <a:latin typeface="Arial" pitchFamily="34" charset="0"/>
                <a:cs typeface="Arial" pitchFamily="34" charset="0"/>
              </a:rPr>
              <a:t>Longest Waiting Time</a:t>
            </a:r>
          </a:p>
        </p:txBody>
      </p:sp>
      <p:cxnSp>
        <p:nvCxnSpPr>
          <p:cNvPr id="35" name="直線コネクタ 34"/>
          <p:cNvCxnSpPr/>
          <p:nvPr/>
        </p:nvCxnSpPr>
        <p:spPr>
          <a:xfrm>
            <a:off x="3762375" y="3162300"/>
            <a:ext cx="1817688" cy="3175"/>
          </a:xfrm>
          <a:prstGeom prst="line">
            <a:avLst/>
          </a:prstGeom>
          <a:ln w="19050">
            <a:solidFill>
              <a:srgbClr val="003065"/>
            </a:solidFill>
          </a:ln>
          <a:effectLst/>
        </p:spPr>
        <p:style>
          <a:lnRef idx="1">
            <a:schemeClr val="accent1"/>
          </a:lnRef>
          <a:fillRef idx="0">
            <a:schemeClr val="accent1"/>
          </a:fillRef>
          <a:effectRef idx="0">
            <a:schemeClr val="accent1"/>
          </a:effectRef>
          <a:fontRef idx="minor">
            <a:schemeClr val="tx1"/>
          </a:fontRef>
        </p:style>
      </p:cxnSp>
      <p:cxnSp>
        <p:nvCxnSpPr>
          <p:cNvPr id="36" name="カギ線コネクタ 108"/>
          <p:cNvCxnSpPr>
            <a:endCxn id="30" idx="0"/>
          </p:cNvCxnSpPr>
          <p:nvPr/>
        </p:nvCxnSpPr>
        <p:spPr>
          <a:xfrm rot="10800000" flipV="1">
            <a:off x="2211388" y="4076700"/>
            <a:ext cx="3368675" cy="517525"/>
          </a:xfrm>
          <a:prstGeom prst="bentConnector2">
            <a:avLst/>
          </a:prstGeom>
          <a:ln w="19050" cmpd="sng">
            <a:solidFill>
              <a:srgbClr val="003065"/>
            </a:solidFill>
          </a:ln>
          <a:effectLst/>
        </p:spPr>
        <p:style>
          <a:lnRef idx="2">
            <a:schemeClr val="accent1"/>
          </a:lnRef>
          <a:fillRef idx="0">
            <a:schemeClr val="accent1"/>
          </a:fillRef>
          <a:effectRef idx="1">
            <a:schemeClr val="accent1"/>
          </a:effectRef>
          <a:fontRef idx="minor">
            <a:schemeClr val="tx1"/>
          </a:fontRef>
        </p:style>
      </p:cxnSp>
      <p:sp>
        <p:nvSpPr>
          <p:cNvPr id="37" name="正方形/長方形 70"/>
          <p:cNvSpPr>
            <a:spLocks noChangeArrowheads="1"/>
          </p:cNvSpPr>
          <p:nvPr/>
        </p:nvSpPr>
        <p:spPr bwMode="auto">
          <a:xfrm>
            <a:off x="5580063" y="3822700"/>
            <a:ext cx="2073275" cy="327025"/>
          </a:xfrm>
          <a:prstGeom prst="rect">
            <a:avLst/>
          </a:prstGeom>
          <a:solidFill>
            <a:srgbClr val="D6D8E4"/>
          </a:solidFill>
          <a:ln w="6350" cap="rnd">
            <a:solidFill>
              <a:srgbClr val="003065"/>
            </a:solidFill>
            <a:round/>
            <a:headEnd type="none" w="sm" len="sm"/>
            <a:tailEnd/>
          </a:ln>
        </p:spPr>
        <p:txBody>
          <a:bodyPr anchor="ctr"/>
          <a:lstStyle/>
          <a:p>
            <a:pPr algn="ctr"/>
            <a:r>
              <a:rPr lang="en-US" altLang="ja-JP" sz="1200" b="1" dirty="0">
                <a:solidFill>
                  <a:srgbClr val="003065"/>
                </a:solidFill>
                <a:latin typeface="Arial" pitchFamily="34" charset="0"/>
                <a:cs typeface="Arial" pitchFamily="34" charset="0"/>
              </a:rPr>
              <a:t>Total Incoming Calls</a:t>
            </a:r>
          </a:p>
        </p:txBody>
      </p:sp>
      <p:cxnSp>
        <p:nvCxnSpPr>
          <p:cNvPr id="38" name="カギ線コネクタ 108"/>
          <p:cNvCxnSpPr>
            <a:stCxn id="33" idx="1"/>
            <a:endCxn id="31" idx="2"/>
          </p:cNvCxnSpPr>
          <p:nvPr/>
        </p:nvCxnSpPr>
        <p:spPr>
          <a:xfrm rot="10800000">
            <a:off x="2212975" y="5337175"/>
            <a:ext cx="3367088" cy="350838"/>
          </a:xfrm>
          <a:prstGeom prst="bentConnector2">
            <a:avLst/>
          </a:prstGeom>
          <a:ln w="19050" cmpd="sng">
            <a:solidFill>
              <a:srgbClr val="003065"/>
            </a:solidFill>
          </a:ln>
          <a:effectLst/>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1666875" y="3500438"/>
            <a:ext cx="2143125" cy="760412"/>
          </a:xfrm>
          <a:prstGeom prst="rect">
            <a:avLst/>
          </a:prstGeom>
          <a:noFill/>
          <a:ln w="38100" cmpd="sng">
            <a:solidFill>
              <a:srgbClr val="003065"/>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cxnSp>
        <p:nvCxnSpPr>
          <p:cNvPr id="40" name="直線コネクタ 39"/>
          <p:cNvCxnSpPr/>
          <p:nvPr/>
        </p:nvCxnSpPr>
        <p:spPr>
          <a:xfrm>
            <a:off x="3823906" y="3573463"/>
            <a:ext cx="1817687" cy="3175"/>
          </a:xfrm>
          <a:prstGeom prst="line">
            <a:avLst/>
          </a:prstGeom>
          <a:ln w="19050">
            <a:solidFill>
              <a:srgbClr val="003065"/>
            </a:solidFill>
          </a:ln>
          <a:effectLst/>
        </p:spPr>
        <p:style>
          <a:lnRef idx="1">
            <a:schemeClr val="accent1"/>
          </a:lnRef>
          <a:fillRef idx="0">
            <a:schemeClr val="accent1"/>
          </a:fillRef>
          <a:effectRef idx="0">
            <a:schemeClr val="accent1"/>
          </a:effectRef>
          <a:fontRef idx="minor">
            <a:schemeClr val="tx1"/>
          </a:fontRef>
        </p:style>
      </p:cxnSp>
      <p:sp>
        <p:nvSpPr>
          <p:cNvPr id="41" name="正方形/長方形 70"/>
          <p:cNvSpPr>
            <a:spLocks noChangeArrowheads="1"/>
          </p:cNvSpPr>
          <p:nvPr/>
        </p:nvSpPr>
        <p:spPr bwMode="auto">
          <a:xfrm>
            <a:off x="5580063" y="3429000"/>
            <a:ext cx="2073275" cy="327025"/>
          </a:xfrm>
          <a:prstGeom prst="rect">
            <a:avLst/>
          </a:prstGeom>
          <a:solidFill>
            <a:srgbClr val="D6D8E4"/>
          </a:solidFill>
          <a:ln w="6350" cap="rnd">
            <a:solidFill>
              <a:srgbClr val="003065"/>
            </a:solidFill>
            <a:round/>
            <a:headEnd type="none" w="sm" len="sm"/>
            <a:tailEnd/>
          </a:ln>
        </p:spPr>
        <p:txBody>
          <a:bodyPr anchor="ctr"/>
          <a:lstStyle/>
          <a:p>
            <a:pPr algn="ctr"/>
            <a:r>
              <a:rPr lang="en-US" altLang="ja-JP" sz="1200" b="1" dirty="0" smtClean="0">
                <a:solidFill>
                  <a:srgbClr val="003065"/>
                </a:solidFill>
                <a:latin typeface="Arial" pitchFamily="34" charset="0"/>
                <a:cs typeface="Arial" pitchFamily="34" charset="0"/>
              </a:rPr>
              <a:t>Login/Logout</a:t>
            </a:r>
            <a:r>
              <a:rPr lang="ja-JP" altLang="en-US" sz="1200" b="1" dirty="0" smtClean="0">
                <a:solidFill>
                  <a:srgbClr val="003065"/>
                </a:solidFill>
                <a:latin typeface="Arial" pitchFamily="34" charset="0"/>
                <a:cs typeface="Arial" pitchFamily="34" charset="0"/>
              </a:rPr>
              <a:t> </a:t>
            </a:r>
            <a:r>
              <a:rPr lang="en-US" altLang="ja-JP" sz="1200" b="1" dirty="0">
                <a:solidFill>
                  <a:srgbClr val="003065"/>
                </a:solidFill>
                <a:latin typeface="Arial" pitchFamily="34" charset="0"/>
                <a:cs typeface="Arial" pitchFamily="34" charset="0"/>
              </a:rPr>
              <a:t>Status</a:t>
            </a:r>
          </a:p>
        </p:txBody>
      </p:sp>
      <p:cxnSp>
        <p:nvCxnSpPr>
          <p:cNvPr id="42" name="カギ線コネクタ 108"/>
          <p:cNvCxnSpPr/>
          <p:nvPr/>
        </p:nvCxnSpPr>
        <p:spPr>
          <a:xfrm rot="10800000" flipV="1">
            <a:off x="2218357" y="2636912"/>
            <a:ext cx="3433763" cy="304726"/>
          </a:xfrm>
          <a:prstGeom prst="bentConnector2">
            <a:avLst/>
          </a:prstGeom>
          <a:ln w="19050" cmpd="sng">
            <a:solidFill>
              <a:srgbClr val="003065"/>
            </a:solidFill>
          </a:ln>
          <a:effectLst/>
        </p:spPr>
        <p:style>
          <a:lnRef idx="2">
            <a:schemeClr val="accent1"/>
          </a:lnRef>
          <a:fillRef idx="0">
            <a:schemeClr val="accent1"/>
          </a:fillRef>
          <a:effectRef idx="1">
            <a:schemeClr val="accent1"/>
          </a:effectRef>
          <a:fontRef idx="minor">
            <a:schemeClr val="tx1"/>
          </a:fontRef>
        </p:style>
      </p:cxnSp>
      <p:sp>
        <p:nvSpPr>
          <p:cNvPr id="43" name="正方形/長方形 42"/>
          <p:cNvSpPr/>
          <p:nvPr/>
        </p:nvSpPr>
        <p:spPr>
          <a:xfrm>
            <a:off x="1711325" y="2941638"/>
            <a:ext cx="982663" cy="428625"/>
          </a:xfrm>
          <a:prstGeom prst="rect">
            <a:avLst/>
          </a:prstGeom>
          <a:noFill/>
          <a:ln w="38100" cmpd="sng">
            <a:solidFill>
              <a:srgbClr val="003065"/>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44" name="正方形/長方形 70"/>
          <p:cNvSpPr>
            <a:spLocks noChangeArrowheads="1"/>
          </p:cNvSpPr>
          <p:nvPr/>
        </p:nvSpPr>
        <p:spPr bwMode="auto">
          <a:xfrm>
            <a:off x="5580112" y="2492896"/>
            <a:ext cx="2073275" cy="327025"/>
          </a:xfrm>
          <a:prstGeom prst="rect">
            <a:avLst/>
          </a:prstGeom>
          <a:solidFill>
            <a:srgbClr val="D6D8E4"/>
          </a:solidFill>
          <a:ln w="12700" cap="rnd">
            <a:solidFill>
              <a:srgbClr val="003065"/>
            </a:solidFill>
            <a:round/>
            <a:headEnd type="none" w="sm" len="sm"/>
            <a:tailEnd/>
          </a:ln>
        </p:spPr>
        <p:txBody>
          <a:bodyPr anchor="ctr"/>
          <a:lstStyle/>
          <a:p>
            <a:pPr algn="ctr"/>
            <a:r>
              <a:rPr lang="en-US" altLang="ja-JP" sz="1200" b="1" dirty="0">
                <a:solidFill>
                  <a:srgbClr val="003065"/>
                </a:solidFill>
                <a:latin typeface="Arial" pitchFamily="34" charset="0"/>
                <a:cs typeface="Arial" pitchFamily="34" charset="0"/>
              </a:rPr>
              <a:t>Current Waiting Call</a:t>
            </a:r>
          </a:p>
        </p:txBody>
      </p:sp>
      <p:cxnSp>
        <p:nvCxnSpPr>
          <p:cNvPr id="45" name="直線コネクタ 44"/>
          <p:cNvCxnSpPr/>
          <p:nvPr/>
        </p:nvCxnSpPr>
        <p:spPr>
          <a:xfrm>
            <a:off x="3735844" y="5157192"/>
            <a:ext cx="1944216"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46" name="正方形/長方形 70"/>
          <p:cNvSpPr>
            <a:spLocks noChangeArrowheads="1"/>
          </p:cNvSpPr>
          <p:nvPr/>
        </p:nvSpPr>
        <p:spPr bwMode="auto">
          <a:xfrm>
            <a:off x="5580063" y="4988471"/>
            <a:ext cx="2073275" cy="312737"/>
          </a:xfrm>
          <a:prstGeom prst="rect">
            <a:avLst/>
          </a:prstGeom>
          <a:solidFill>
            <a:srgbClr val="D6D8E4"/>
          </a:solidFill>
          <a:ln w="6350" cap="rnd">
            <a:solidFill>
              <a:srgbClr val="003065"/>
            </a:solidFill>
            <a:round/>
            <a:headEnd type="none" w="sm" len="sm"/>
            <a:tailEnd/>
          </a:ln>
        </p:spPr>
        <p:txBody>
          <a:bodyPr anchor="ctr"/>
          <a:lstStyle/>
          <a:p>
            <a:pPr algn="ctr"/>
            <a:r>
              <a:rPr lang="en-US" altLang="ja-JP" sz="1200" b="1" dirty="0">
                <a:solidFill>
                  <a:srgbClr val="003065"/>
                </a:solidFill>
                <a:latin typeface="Arial" pitchFamily="34" charset="0"/>
                <a:cs typeface="Arial" pitchFamily="34" charset="0"/>
              </a:rPr>
              <a:t>Lost Calls</a:t>
            </a:r>
          </a:p>
        </p:txBody>
      </p:sp>
      <p:cxnSp>
        <p:nvCxnSpPr>
          <p:cNvPr id="47" name="直線コネクタ 46"/>
          <p:cNvCxnSpPr/>
          <p:nvPr/>
        </p:nvCxnSpPr>
        <p:spPr>
          <a:xfrm>
            <a:off x="3757878" y="4797152"/>
            <a:ext cx="1944216"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2760663" y="4591050"/>
            <a:ext cx="973137" cy="327025"/>
          </a:xfrm>
          <a:prstGeom prst="rect">
            <a:avLst/>
          </a:prstGeom>
          <a:noFill/>
          <a:ln w="38100" cmpd="sng">
            <a:solidFill>
              <a:srgbClr val="003065"/>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dirty="0">
              <a:solidFill>
                <a:srgbClr val="FFFFFF"/>
              </a:solidFill>
            </a:endParaRPr>
          </a:p>
        </p:txBody>
      </p:sp>
      <p:sp>
        <p:nvSpPr>
          <p:cNvPr id="49" name="正方形/長方形 70"/>
          <p:cNvSpPr>
            <a:spLocks noChangeArrowheads="1"/>
          </p:cNvSpPr>
          <p:nvPr/>
        </p:nvSpPr>
        <p:spPr bwMode="auto">
          <a:xfrm>
            <a:off x="5580063" y="4581128"/>
            <a:ext cx="2073275" cy="327025"/>
          </a:xfrm>
          <a:prstGeom prst="rect">
            <a:avLst/>
          </a:prstGeom>
          <a:solidFill>
            <a:srgbClr val="D6D8E4"/>
          </a:solidFill>
          <a:ln w="6350" cap="rnd">
            <a:solidFill>
              <a:srgbClr val="003065"/>
            </a:solidFill>
            <a:round/>
            <a:headEnd type="none" w="sm" len="sm"/>
            <a:tailEnd/>
          </a:ln>
        </p:spPr>
        <p:txBody>
          <a:bodyPr anchor="ctr"/>
          <a:lstStyle/>
          <a:p>
            <a:pPr algn="ctr"/>
            <a:r>
              <a:rPr lang="en-US" altLang="ja-JP" sz="1200" b="1" dirty="0">
                <a:solidFill>
                  <a:srgbClr val="003065"/>
                </a:solidFill>
                <a:latin typeface="Arial" pitchFamily="34" charset="0"/>
                <a:cs typeface="Arial" pitchFamily="34" charset="0"/>
              </a:rPr>
              <a:t>Average Waiting Time</a:t>
            </a:r>
          </a:p>
        </p:txBody>
      </p:sp>
      <p:sp>
        <p:nvSpPr>
          <p:cNvPr id="51" name="テキスト ボックス 50"/>
          <p:cNvSpPr txBox="1"/>
          <p:nvPr/>
        </p:nvSpPr>
        <p:spPr>
          <a:xfrm>
            <a:off x="8676456" y="6407678"/>
            <a:ext cx="467544" cy="292388"/>
          </a:xfrm>
          <a:prstGeom prst="rect">
            <a:avLst/>
          </a:prstGeom>
          <a:noFill/>
        </p:spPr>
        <p:txBody>
          <a:bodyPr wrap="square" rtlCol="0">
            <a:spAutoFit/>
          </a:bodyPr>
          <a:lstStyle/>
          <a:p>
            <a:r>
              <a:rPr lang="en-US" altLang="ja-JP" sz="1300" dirty="0" smtClean="0">
                <a:solidFill>
                  <a:srgbClr val="595757"/>
                </a:solidFill>
                <a:latin typeface="Calibri" pitchFamily="34" charset="0"/>
              </a:rPr>
              <a:t>85</a:t>
            </a:r>
            <a:endParaRPr kumimoji="1" lang="ja-JP" altLang="en-US" sz="1300" dirty="0">
              <a:solidFill>
                <a:srgbClr val="595757"/>
              </a:solidFill>
              <a:latin typeface="Calibri" pitchFamily="34" charset="0"/>
            </a:endParaRPr>
          </a:p>
        </p:txBody>
      </p:sp>
      <p:sp>
        <p:nvSpPr>
          <p:cNvPr id="52" name="テキスト ボックス 51"/>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endParaRPr kumimoji="1" lang="ja-JP" altLang="en-US" sz="2000" b="1" dirty="0">
              <a:solidFill>
                <a:srgbClr val="00A161"/>
              </a:solidFill>
              <a:latin typeface="Calibri" pitchFamily="34" charset="0"/>
            </a:endParaRPr>
          </a:p>
        </p:txBody>
      </p:sp>
      <p:sp>
        <p:nvSpPr>
          <p:cNvPr id="3" name="Rectangle 23"/>
          <p:cNvSpPr>
            <a:spLocks noChangeArrowheads="1"/>
          </p:cNvSpPr>
          <p:nvPr/>
        </p:nvSpPr>
        <p:spPr bwMode="auto">
          <a:xfrm>
            <a:off x="323528" y="980613"/>
            <a:ext cx="7739063" cy="288147"/>
          </a:xfrm>
          <a:prstGeom prst="rect">
            <a:avLst/>
          </a:prstGeom>
          <a:noFill/>
          <a:ln w="19050" algn="ctr">
            <a:noFill/>
            <a:miter lim="800000"/>
            <a:headEnd/>
            <a:tailEnd/>
          </a:ln>
        </p:spPr>
        <p:txBody>
          <a:bodyPr lIns="72000" tIns="36000" rIns="36000" bIns="36000" anchor="ctr">
            <a:spAutoFit/>
          </a:bodyPr>
          <a:lstStyle/>
          <a:p>
            <a:pPr algn="l"/>
            <a:r>
              <a:rPr lang="en-US" altLang="ja-JP" sz="1400" b="1" dirty="0">
                <a:solidFill>
                  <a:srgbClr val="595757"/>
                </a:solidFill>
                <a:latin typeface="Arial" pitchFamily="34" charset="0"/>
                <a:cs typeface="Arial" pitchFamily="34" charset="0"/>
              </a:rPr>
              <a:t>CA</a:t>
            </a:r>
            <a:r>
              <a:rPr lang="ja-JP" altLang="en-US" sz="1400" b="1" dirty="0">
                <a:solidFill>
                  <a:srgbClr val="595757"/>
                </a:solidFill>
                <a:latin typeface="Arial" pitchFamily="34" charset="0"/>
                <a:cs typeface="Arial" pitchFamily="34" charset="0"/>
              </a:rPr>
              <a:t> </a:t>
            </a:r>
            <a:r>
              <a:rPr lang="en-US" altLang="ja-JP" sz="1400" b="1" dirty="0">
                <a:solidFill>
                  <a:srgbClr val="595757"/>
                </a:solidFill>
                <a:latin typeface="Arial" pitchFamily="34" charset="0"/>
                <a:cs typeface="Arial" pitchFamily="34" charset="0"/>
              </a:rPr>
              <a:t>Supervisor - Agent Support</a:t>
            </a:r>
          </a:p>
        </p:txBody>
      </p:sp>
      <p:sp>
        <p:nvSpPr>
          <p:cNvPr id="5" name="テキスト ボックス 9"/>
          <p:cNvSpPr txBox="1">
            <a:spLocks noChangeArrowheads="1"/>
          </p:cNvSpPr>
          <p:nvPr/>
        </p:nvSpPr>
        <p:spPr bwMode="auto">
          <a:xfrm>
            <a:off x="324172" y="1196752"/>
            <a:ext cx="8496300" cy="276999"/>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lgn="l" eaLnBrk="1" hangingPunct="1">
              <a:defRPr/>
            </a:pPr>
            <a:r>
              <a:rPr lang="en-US" altLang="ja-JP" sz="1200" b="0" dirty="0" smtClean="0">
                <a:solidFill>
                  <a:srgbClr val="595757"/>
                </a:solidFill>
                <a:cs typeface="Arial" pitchFamily="34" charset="0"/>
              </a:rPr>
              <a:t>Supervisors can </a:t>
            </a:r>
            <a:r>
              <a:rPr lang="en-GB" altLang="ja-JP" sz="1200" b="0" dirty="0" smtClean="0">
                <a:solidFill>
                  <a:srgbClr val="595757"/>
                </a:solidFill>
                <a:cs typeface="Arial" pitchFamily="34" charset="0"/>
              </a:rPr>
              <a:t>support agents who need help with difficult</a:t>
            </a:r>
            <a:r>
              <a:rPr lang="ja-JP" altLang="en-US" sz="1200" b="0" dirty="0" smtClean="0">
                <a:solidFill>
                  <a:srgbClr val="595757"/>
                </a:solidFill>
                <a:cs typeface="Arial" pitchFamily="34" charset="0"/>
              </a:rPr>
              <a:t> </a:t>
            </a:r>
            <a:r>
              <a:rPr lang="en-GB" altLang="ja-JP" sz="1200" b="0" dirty="0" smtClean="0">
                <a:solidFill>
                  <a:srgbClr val="595757"/>
                </a:solidFill>
                <a:cs typeface="Arial" pitchFamily="34" charset="0"/>
              </a:rPr>
              <a:t>customer calls.</a:t>
            </a:r>
            <a:endParaRPr lang="ja-JP" altLang="en-US" sz="1200" b="0" dirty="0" smtClean="0">
              <a:solidFill>
                <a:srgbClr val="595757"/>
              </a:solidFill>
              <a:cs typeface="Arial" pitchFamily="34" charset="0"/>
            </a:endParaRPr>
          </a:p>
        </p:txBody>
      </p:sp>
      <p:sp>
        <p:nvSpPr>
          <p:cNvPr id="19" name="正方形/長方形 18"/>
          <p:cNvSpPr>
            <a:spLocks noChangeArrowheads="1"/>
          </p:cNvSpPr>
          <p:nvPr/>
        </p:nvSpPr>
        <p:spPr bwMode="auto">
          <a:xfrm>
            <a:off x="4843983" y="2206605"/>
            <a:ext cx="3616449" cy="646331"/>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1200" b="1" dirty="0" smtClean="0">
                <a:solidFill>
                  <a:srgbClr val="003065"/>
                </a:solidFill>
                <a:latin typeface="Arial" pitchFamily="34" charset="0"/>
                <a:cs typeface="Arial" pitchFamily="34" charset="0"/>
              </a:rPr>
              <a:t> Listen-In</a:t>
            </a:r>
            <a:endParaRPr lang="en-US" altLang="ja-JP" sz="1200" b="1" dirty="0">
              <a:solidFill>
                <a:srgbClr val="003065"/>
              </a:solidFill>
              <a:latin typeface="Arial" pitchFamily="34" charset="0"/>
              <a:cs typeface="Arial" pitchFamily="34" charset="0"/>
            </a:endParaRPr>
          </a:p>
          <a:p>
            <a:r>
              <a:rPr lang="en-US" altLang="ja-JP" sz="1200" dirty="0" smtClean="0">
                <a:solidFill>
                  <a:srgbClr val="595757"/>
                </a:solidFill>
                <a:latin typeface="Arial" pitchFamily="34" charset="0"/>
                <a:cs typeface="Arial" pitchFamily="34" charset="0"/>
              </a:rPr>
              <a:t>Supervisors can listen in to the conversation of any agent</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extension number.</a:t>
            </a:r>
            <a:endParaRPr lang="en-US" altLang="ja-JP" sz="1200" dirty="0">
              <a:solidFill>
                <a:srgbClr val="595757"/>
              </a:solidFill>
              <a:latin typeface="Arial" pitchFamily="34" charset="0"/>
              <a:cs typeface="Arial" pitchFamily="34" charset="0"/>
            </a:endParaRPr>
          </a:p>
        </p:txBody>
      </p:sp>
      <p:sp>
        <p:nvSpPr>
          <p:cNvPr id="20" name="正方形/長方形 3"/>
          <p:cNvSpPr>
            <a:spLocks noChangeArrowheads="1"/>
          </p:cNvSpPr>
          <p:nvPr/>
        </p:nvSpPr>
        <p:spPr bwMode="auto">
          <a:xfrm>
            <a:off x="4835152" y="3214717"/>
            <a:ext cx="3769296" cy="646331"/>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1200" b="1" dirty="0" smtClean="0">
                <a:solidFill>
                  <a:srgbClr val="003065"/>
                </a:solidFill>
                <a:latin typeface="Arial" pitchFamily="34" charset="0"/>
                <a:cs typeface="Arial" pitchFamily="34" charset="0"/>
              </a:rPr>
              <a:t> Take </a:t>
            </a:r>
            <a:r>
              <a:rPr lang="en-US" altLang="ja-JP" sz="1200" b="1" dirty="0">
                <a:solidFill>
                  <a:srgbClr val="003065"/>
                </a:solidFill>
                <a:latin typeface="Arial" pitchFamily="34" charset="0"/>
                <a:cs typeface="Arial" pitchFamily="34" charset="0"/>
              </a:rPr>
              <a:t>Over</a:t>
            </a:r>
          </a:p>
          <a:p>
            <a:r>
              <a:rPr lang="en-US" altLang="ja-JP" sz="1200" dirty="0" smtClean="0">
                <a:solidFill>
                  <a:srgbClr val="595757"/>
                </a:solidFill>
                <a:latin typeface="Arial" pitchFamily="34" charset="0"/>
                <a:cs typeface="Arial" pitchFamily="34" charset="0"/>
              </a:rPr>
              <a:t>Supervisors can take over the telephone conversations of agent</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extension</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numbers.</a:t>
            </a:r>
            <a:endParaRPr lang="ja-JP" altLang="en-US" sz="1200" dirty="0">
              <a:solidFill>
                <a:srgbClr val="595757"/>
              </a:solidFill>
              <a:latin typeface="Arial" pitchFamily="34" charset="0"/>
              <a:cs typeface="Arial" pitchFamily="34" charset="0"/>
            </a:endParaRPr>
          </a:p>
        </p:txBody>
      </p:sp>
      <p:sp>
        <p:nvSpPr>
          <p:cNvPr id="21" name="正方形/長方形 4"/>
          <p:cNvSpPr>
            <a:spLocks noChangeArrowheads="1"/>
          </p:cNvSpPr>
          <p:nvPr/>
        </p:nvSpPr>
        <p:spPr bwMode="auto">
          <a:xfrm>
            <a:off x="4834458" y="4222829"/>
            <a:ext cx="3697982" cy="646331"/>
          </a:xfrm>
          <a:prstGeom prst="rect">
            <a:avLst/>
          </a:prstGeom>
          <a:noFill/>
          <a:ln w="9525">
            <a:noFill/>
            <a:miter lim="800000"/>
            <a:headEnd/>
            <a:tailEnd/>
          </a:ln>
        </p:spPr>
        <p:txBody>
          <a:bodyPr wrap="square">
            <a:spAutoFit/>
          </a:bodyPr>
          <a:lstStyle/>
          <a:p>
            <a:pPr algn="l">
              <a:buFont typeface="Wingdings" pitchFamily="2" charset="2"/>
              <a:buChar char="Ø"/>
            </a:pPr>
            <a:r>
              <a:rPr lang="en-US" altLang="ja-JP" sz="1200" b="1" dirty="0" smtClean="0">
                <a:solidFill>
                  <a:srgbClr val="003065"/>
                </a:solidFill>
                <a:latin typeface="Arial" pitchFamily="34" charset="0"/>
                <a:cs typeface="Arial" pitchFamily="34" charset="0"/>
              </a:rPr>
              <a:t> Busy </a:t>
            </a:r>
            <a:r>
              <a:rPr lang="en-US" altLang="ja-JP" sz="1200" b="1" dirty="0">
                <a:solidFill>
                  <a:srgbClr val="003065"/>
                </a:solidFill>
                <a:latin typeface="Arial" pitchFamily="34" charset="0"/>
                <a:cs typeface="Arial" pitchFamily="34" charset="0"/>
              </a:rPr>
              <a:t>Override</a:t>
            </a:r>
          </a:p>
          <a:p>
            <a:r>
              <a:rPr lang="en-US" altLang="ja-JP" sz="1200" dirty="0" smtClean="0">
                <a:solidFill>
                  <a:srgbClr val="595757"/>
                </a:solidFill>
                <a:latin typeface="Arial" pitchFamily="34" charset="0"/>
                <a:cs typeface="Arial" pitchFamily="34" charset="0"/>
              </a:rPr>
              <a:t>Supervisors can override the call of any agent</a:t>
            </a:r>
            <a:r>
              <a:rPr lang="ja-JP" altLang="en-US" sz="1200" dirty="0" smtClean="0">
                <a:solidFill>
                  <a:srgbClr val="595757"/>
                </a:solidFill>
                <a:latin typeface="Arial" pitchFamily="34" charset="0"/>
                <a:cs typeface="Arial" pitchFamily="34" charset="0"/>
              </a:rPr>
              <a:t> </a:t>
            </a:r>
            <a:r>
              <a:rPr lang="en-US" altLang="ja-JP" sz="1200" dirty="0" smtClean="0">
                <a:solidFill>
                  <a:srgbClr val="595757"/>
                </a:solidFill>
                <a:latin typeface="Arial" pitchFamily="34" charset="0"/>
                <a:cs typeface="Arial" pitchFamily="34" charset="0"/>
              </a:rPr>
              <a:t>extension number.</a:t>
            </a:r>
            <a:endParaRPr lang="ja-JP" altLang="en-US" sz="1200" dirty="0">
              <a:solidFill>
                <a:srgbClr val="595757"/>
              </a:solidFill>
              <a:latin typeface="Arial" pitchFamily="34" charset="0"/>
              <a:cs typeface="Arial" pitchFamily="34" charset="0"/>
            </a:endParaRPr>
          </a:p>
        </p:txBody>
      </p:sp>
      <p:cxnSp>
        <p:nvCxnSpPr>
          <p:cNvPr id="22" name="直線矢印コネクタ 21"/>
          <p:cNvCxnSpPr/>
          <p:nvPr/>
        </p:nvCxnSpPr>
        <p:spPr>
          <a:xfrm>
            <a:off x="1320995" y="2565921"/>
            <a:ext cx="2087562" cy="1588"/>
          </a:xfrm>
          <a:prstGeom prst="straightConnector1">
            <a:avLst/>
          </a:prstGeom>
          <a:ln w="31750">
            <a:solidFill>
              <a:srgbClr val="005BA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2330645" y="2710384"/>
            <a:ext cx="0" cy="1131887"/>
          </a:xfrm>
          <a:prstGeom prst="straightConnector1">
            <a:avLst/>
          </a:prstGeom>
          <a:ln w="31750">
            <a:solidFill>
              <a:srgbClr val="003065"/>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 name="グループ化 23"/>
          <p:cNvGrpSpPr/>
          <p:nvPr/>
        </p:nvGrpSpPr>
        <p:grpSpPr>
          <a:xfrm>
            <a:off x="1790622" y="4039096"/>
            <a:ext cx="1210816" cy="1118096"/>
            <a:chOff x="1619672" y="3717032"/>
            <a:chExt cx="1210816" cy="1118096"/>
          </a:xfrm>
        </p:grpSpPr>
        <p:sp>
          <p:nvSpPr>
            <p:cNvPr id="25" name="テキスト ボックス 24"/>
            <p:cNvSpPr txBox="1"/>
            <p:nvPr/>
          </p:nvSpPr>
          <p:spPr>
            <a:xfrm>
              <a:off x="1763688" y="4581128"/>
              <a:ext cx="1066800" cy="254000"/>
            </a:xfrm>
            <a:prstGeom prst="rect">
              <a:avLst/>
            </a:prstGeom>
            <a:noFill/>
          </p:spPr>
          <p:txBody>
            <a:bodyPr>
              <a:spAutoFit/>
            </a:bodyPr>
            <a:lstStyle/>
            <a:p>
              <a:pPr>
                <a:defRPr/>
              </a:pPr>
              <a:r>
                <a:rPr lang="en-US" altLang="ja-JP" sz="1000" dirty="0">
                  <a:solidFill>
                    <a:srgbClr val="005BAC"/>
                  </a:solidFill>
                  <a:latin typeface="Arial" pitchFamily="34" charset="0"/>
                  <a:cs typeface="Arial" pitchFamily="34" charset="0"/>
                </a:rPr>
                <a:t>Supervisor</a:t>
              </a:r>
            </a:p>
          </p:txBody>
        </p:sp>
        <p:pic>
          <p:nvPicPr>
            <p:cNvPr id="26" name="Picture 81" descr="E:\篠原様\icon_others from西村さん\others\image_3.png"/>
            <p:cNvPicPr>
              <a:picLocks noChangeAspect="1" noChangeArrowheads="1"/>
            </p:cNvPicPr>
            <p:nvPr/>
          </p:nvPicPr>
          <p:blipFill>
            <a:blip r:embed="rId2" cstate="print"/>
            <a:srcRect/>
            <a:stretch>
              <a:fillRect/>
            </a:stretch>
          </p:blipFill>
          <p:spPr bwMode="auto">
            <a:xfrm flipH="1">
              <a:off x="1619672" y="3717032"/>
              <a:ext cx="936104" cy="840827"/>
            </a:xfrm>
            <a:prstGeom prst="rect">
              <a:avLst/>
            </a:prstGeom>
            <a:noFill/>
            <a:ln w="9525">
              <a:noFill/>
              <a:miter lim="800000"/>
              <a:headEnd/>
              <a:tailEnd/>
            </a:ln>
          </p:spPr>
        </p:pic>
      </p:grpSp>
      <p:grpSp>
        <p:nvGrpSpPr>
          <p:cNvPr id="6" name="グループ化 26"/>
          <p:cNvGrpSpPr/>
          <p:nvPr/>
        </p:nvGrpSpPr>
        <p:grpSpPr>
          <a:xfrm>
            <a:off x="494528" y="2238896"/>
            <a:ext cx="1008062" cy="1082675"/>
            <a:chOff x="323578" y="1916832"/>
            <a:chExt cx="1008062" cy="1082675"/>
          </a:xfrm>
        </p:grpSpPr>
        <p:sp>
          <p:nvSpPr>
            <p:cNvPr id="28" name="テキスト ボックス 27"/>
            <p:cNvSpPr txBox="1"/>
            <p:nvPr/>
          </p:nvSpPr>
          <p:spPr>
            <a:xfrm>
              <a:off x="323578" y="2745507"/>
              <a:ext cx="1008062" cy="254000"/>
            </a:xfrm>
            <a:prstGeom prst="rect">
              <a:avLst/>
            </a:prstGeom>
            <a:noFill/>
          </p:spPr>
          <p:txBody>
            <a:bodyPr>
              <a:spAutoFit/>
            </a:bodyPr>
            <a:lstStyle/>
            <a:p>
              <a:pPr>
                <a:defRPr/>
              </a:pPr>
              <a:r>
                <a:rPr lang="en-US" altLang="ja-JP" sz="1000" dirty="0">
                  <a:solidFill>
                    <a:srgbClr val="005BAC"/>
                  </a:solidFill>
                  <a:latin typeface="Arial" pitchFamily="34" charset="0"/>
                  <a:cs typeface="Arial" pitchFamily="34" charset="0"/>
                </a:rPr>
                <a:t>Customer</a:t>
              </a:r>
            </a:p>
          </p:txBody>
        </p:sp>
        <p:pic>
          <p:nvPicPr>
            <p:cNvPr id="29" name="Picture 69" descr="24"/>
            <p:cNvPicPr>
              <a:picLocks noChangeAspect="1" noChangeArrowheads="1"/>
            </p:cNvPicPr>
            <p:nvPr/>
          </p:nvPicPr>
          <p:blipFill>
            <a:blip r:embed="rId3" cstate="print"/>
            <a:srcRect/>
            <a:stretch>
              <a:fillRect/>
            </a:stretch>
          </p:blipFill>
          <p:spPr bwMode="auto">
            <a:xfrm>
              <a:off x="467544" y="1916832"/>
              <a:ext cx="574675" cy="790575"/>
            </a:xfrm>
            <a:prstGeom prst="rect">
              <a:avLst/>
            </a:prstGeom>
            <a:noFill/>
            <a:ln w="9525">
              <a:noFill/>
              <a:miter lim="800000"/>
              <a:headEnd/>
              <a:tailEnd/>
            </a:ln>
          </p:spPr>
        </p:pic>
      </p:grpSp>
      <p:grpSp>
        <p:nvGrpSpPr>
          <p:cNvPr id="7" name="グループ化 29"/>
          <p:cNvGrpSpPr/>
          <p:nvPr/>
        </p:nvGrpSpPr>
        <p:grpSpPr>
          <a:xfrm>
            <a:off x="3374798" y="2238896"/>
            <a:ext cx="1197202" cy="1118096"/>
            <a:chOff x="3131840" y="1916832"/>
            <a:chExt cx="1197202" cy="1118096"/>
          </a:xfrm>
        </p:grpSpPr>
        <p:sp>
          <p:nvSpPr>
            <p:cNvPr id="31" name="テキスト ボックス 30"/>
            <p:cNvSpPr txBox="1"/>
            <p:nvPr/>
          </p:nvSpPr>
          <p:spPr>
            <a:xfrm>
              <a:off x="3563888" y="2780928"/>
              <a:ext cx="669925" cy="254000"/>
            </a:xfrm>
            <a:prstGeom prst="rect">
              <a:avLst/>
            </a:prstGeom>
            <a:noFill/>
          </p:spPr>
          <p:txBody>
            <a:bodyPr>
              <a:spAutoFit/>
            </a:bodyPr>
            <a:lstStyle/>
            <a:p>
              <a:pPr>
                <a:defRPr/>
              </a:pPr>
              <a:r>
                <a:rPr lang="en-US" altLang="ja-JP" sz="1000" dirty="0">
                  <a:solidFill>
                    <a:srgbClr val="005BAC"/>
                  </a:solidFill>
                  <a:latin typeface="Arial" pitchFamily="34" charset="0"/>
                  <a:cs typeface="Arial" pitchFamily="34" charset="0"/>
                </a:rPr>
                <a:t>Agent</a:t>
              </a:r>
            </a:p>
          </p:txBody>
        </p:sp>
        <p:pic>
          <p:nvPicPr>
            <p:cNvPr id="32" name="Picture 79" descr="E:\篠原様\icon_others from西村さん\others\image_4.png"/>
            <p:cNvPicPr>
              <a:picLocks noChangeAspect="1" noChangeArrowheads="1"/>
            </p:cNvPicPr>
            <p:nvPr/>
          </p:nvPicPr>
          <p:blipFill>
            <a:blip r:embed="rId4" cstate="print"/>
            <a:srcRect/>
            <a:stretch>
              <a:fillRect/>
            </a:stretch>
          </p:blipFill>
          <p:spPr bwMode="auto">
            <a:xfrm>
              <a:off x="3131840" y="1916832"/>
              <a:ext cx="1197202" cy="864096"/>
            </a:xfrm>
            <a:prstGeom prst="rect">
              <a:avLst/>
            </a:prstGeom>
            <a:noFill/>
            <a:ln w="9525">
              <a:noFill/>
              <a:miter lim="800000"/>
              <a:headEnd/>
              <a:tailEnd/>
            </a:ln>
          </p:spPr>
        </p:pic>
      </p:grpSp>
      <p:sp>
        <p:nvSpPr>
          <p:cNvPr id="33" name="角丸四角形 32"/>
          <p:cNvSpPr/>
          <p:nvPr/>
        </p:nvSpPr>
        <p:spPr>
          <a:xfrm>
            <a:off x="1790622" y="3212976"/>
            <a:ext cx="1080120" cy="288032"/>
          </a:xfrm>
          <a:prstGeom prst="roundRect">
            <a:avLst>
              <a:gd name="adj" fmla="val 47266"/>
            </a:avLst>
          </a:prstGeom>
          <a:solidFill>
            <a:srgbClr val="D6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solidFill>
                  <a:srgbClr val="005BAC"/>
                </a:solidFill>
                <a:latin typeface="Arial" pitchFamily="34" charset="0"/>
                <a:cs typeface="Arial" pitchFamily="34" charset="0"/>
              </a:rPr>
              <a:t>Listen</a:t>
            </a:r>
            <a:endParaRPr lang="en-US" altLang="ja-JP" sz="1000" b="1" dirty="0">
              <a:solidFill>
                <a:srgbClr val="005BAC"/>
              </a:solidFill>
              <a:latin typeface="Arial" pitchFamily="34" charset="0"/>
              <a:cs typeface="Arial" pitchFamily="34" charset="0"/>
            </a:endParaRPr>
          </a:p>
        </p:txBody>
      </p:sp>
      <p:sp>
        <p:nvSpPr>
          <p:cNvPr id="34" name="角丸四角形 33"/>
          <p:cNvSpPr/>
          <p:nvPr/>
        </p:nvSpPr>
        <p:spPr>
          <a:xfrm>
            <a:off x="1790622" y="2420888"/>
            <a:ext cx="1080120" cy="288032"/>
          </a:xfrm>
          <a:prstGeom prst="roundRect">
            <a:avLst/>
          </a:prstGeom>
          <a:solidFill>
            <a:srgbClr val="D6D8E4"/>
          </a:solidFill>
          <a:ln>
            <a:solidFill>
              <a:srgbClr val="005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5BAC"/>
                </a:solidFill>
                <a:latin typeface="Arial" pitchFamily="34" charset="0"/>
                <a:cs typeface="Arial" pitchFamily="34" charset="0"/>
              </a:rPr>
              <a:t>Call</a:t>
            </a:r>
            <a:endParaRPr kumimoji="1" lang="ja-JP" altLang="en-US" sz="1000" b="1" dirty="0">
              <a:solidFill>
                <a:srgbClr val="005BAC"/>
              </a:solidFill>
              <a:latin typeface="Arial" pitchFamily="34" charset="0"/>
              <a:cs typeface="Arial" pitchFamily="34" charset="0"/>
            </a:endParaRPr>
          </a:p>
        </p:txBody>
      </p:sp>
      <p:sp>
        <p:nvSpPr>
          <p:cNvPr id="40" name="テキスト ボックス 3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86</a:t>
            </a:r>
            <a:endParaRPr kumimoji="1" lang="ja-JP" altLang="en-US" sz="1300" dirty="0">
              <a:solidFill>
                <a:srgbClr val="595757"/>
              </a:solidFill>
              <a:latin typeface="Calibri" pitchFamily="34" charset="0"/>
            </a:endParaRPr>
          </a:p>
        </p:txBody>
      </p:sp>
      <p:sp>
        <p:nvSpPr>
          <p:cNvPr id="27" name="テキスト ボックス 26"/>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87</a:t>
            </a:r>
            <a:endParaRPr kumimoji="1" lang="ja-JP" altLang="en-US" sz="1300" dirty="0">
              <a:solidFill>
                <a:srgbClr val="595757"/>
              </a:solidFill>
              <a:latin typeface="Calibri" pitchFamily="34" charset="0"/>
            </a:endParaRPr>
          </a:p>
        </p:txBody>
      </p:sp>
      <p:sp>
        <p:nvSpPr>
          <p:cNvPr id="27" name="テキスト ボックス 26"/>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
        <p:nvSpPr>
          <p:cNvPr id="24" name="テキスト ボックス 148"/>
          <p:cNvSpPr txBox="1">
            <a:spLocks noChangeArrowheads="1"/>
          </p:cNvSpPr>
          <p:nvPr/>
        </p:nvSpPr>
        <p:spPr bwMode="auto">
          <a:xfrm>
            <a:off x="282412" y="960983"/>
            <a:ext cx="2417380"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CA Modules as CA Family</a:t>
            </a:r>
            <a:endParaRPr lang="en-US" altLang="ja-JP" sz="1400" b="1" dirty="0">
              <a:solidFill>
                <a:srgbClr val="595757"/>
              </a:solidFill>
              <a:latin typeface="Arial" pitchFamily="34" charset="0"/>
              <a:cs typeface="Arial" pitchFamily="34" charset="0"/>
            </a:endParaRPr>
          </a:p>
        </p:txBody>
      </p:sp>
      <p:sp>
        <p:nvSpPr>
          <p:cNvPr id="30" name="右矢印 29"/>
          <p:cNvSpPr/>
          <p:nvPr/>
        </p:nvSpPr>
        <p:spPr>
          <a:xfrm>
            <a:off x="2267744" y="3501008"/>
            <a:ext cx="792088" cy="720080"/>
          </a:xfrm>
          <a:prstGeom prst="rightArrow">
            <a:avLst>
              <a:gd name="adj1" fmla="val 66797"/>
              <a:gd name="adj2" fmla="val 39082"/>
            </a:avLst>
          </a:prstGeom>
          <a:gradFill flip="none" rotWithShape="1">
            <a:gsLst>
              <a:gs pos="0">
                <a:srgbClr val="6C9BD2"/>
              </a:gs>
              <a:gs pos="0">
                <a:srgbClr val="6C9BD2"/>
              </a:gs>
              <a:gs pos="100000">
                <a:srgbClr val="5CBB8B">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Picture 3"/>
          <p:cNvPicPr>
            <a:picLocks noChangeAspect="1" noChangeArrowheads="1"/>
          </p:cNvPicPr>
          <p:nvPr/>
        </p:nvPicPr>
        <p:blipFill>
          <a:blip r:embed="rId2" cstate="print"/>
          <a:srcRect/>
          <a:stretch>
            <a:fillRect/>
          </a:stretch>
        </p:blipFill>
        <p:spPr bwMode="auto">
          <a:xfrm>
            <a:off x="3131840" y="3020907"/>
            <a:ext cx="2602512" cy="1704237"/>
          </a:xfrm>
          <a:prstGeom prst="rect">
            <a:avLst/>
          </a:prstGeom>
          <a:noFill/>
          <a:ln>
            <a:noFill/>
          </a:ln>
          <a:effectLst>
            <a:outerShdw dist="35921" dir="2700000" algn="ctr" rotWithShape="0">
              <a:schemeClr val="bg2"/>
            </a:outerShdw>
          </a:effectLst>
          <a:extLst/>
        </p:spPr>
      </p:pic>
      <p:pic>
        <p:nvPicPr>
          <p:cNvPr id="3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34" y="2366224"/>
            <a:ext cx="1803518" cy="316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23"/>
          <p:cNvSpPr>
            <a:spLocks noChangeAspect="1" noChangeArrowheads="1"/>
          </p:cNvSpPr>
          <p:nvPr/>
        </p:nvSpPr>
        <p:spPr bwMode="auto">
          <a:xfrm>
            <a:off x="2068579" y="2611913"/>
            <a:ext cx="305081" cy="288000"/>
          </a:xfrm>
          <a:prstGeom prst="ellipse">
            <a:avLst/>
          </a:prstGeom>
          <a:noFill/>
          <a:ln w="19050" algn="ctr">
            <a:solidFill>
              <a:srgbClr val="003065"/>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eaLnBrk="0" hangingPunct="0"/>
            <a:endParaRPr kumimoji="1" lang="ja-JP" altLang="ja-JP" sz="1400" b="1">
              <a:solidFill>
                <a:schemeClr val="bg1"/>
              </a:solidFill>
              <a:latin typeface="Calibri" pitchFamily="34" charset="0"/>
            </a:endParaRPr>
          </a:p>
        </p:txBody>
      </p:sp>
      <p:sp>
        <p:nvSpPr>
          <p:cNvPr id="38" name="Line 35"/>
          <p:cNvSpPr>
            <a:spLocks noChangeShapeType="1"/>
          </p:cNvSpPr>
          <p:nvPr/>
        </p:nvSpPr>
        <p:spPr bwMode="auto">
          <a:xfrm flipV="1">
            <a:off x="2339752" y="2277273"/>
            <a:ext cx="246062" cy="354012"/>
          </a:xfrm>
          <a:prstGeom prst="line">
            <a:avLst/>
          </a:prstGeom>
          <a:noFill/>
          <a:ln w="19050">
            <a:solidFill>
              <a:srgbClr val="003065"/>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9" name="Straight Arrow Connector 22"/>
          <p:cNvCxnSpPr>
            <a:stCxn id="35" idx="3"/>
            <a:endCxn id="52" idx="2"/>
          </p:cNvCxnSpPr>
          <p:nvPr/>
        </p:nvCxnSpPr>
        <p:spPr>
          <a:xfrm flipV="1">
            <a:off x="5734352" y="2205985"/>
            <a:ext cx="1285920" cy="1667041"/>
          </a:xfrm>
          <a:prstGeom prst="straightConnector1">
            <a:avLst/>
          </a:prstGeom>
          <a:ln w="19050">
            <a:solidFill>
              <a:srgbClr val="00306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1" name="Line 35"/>
          <p:cNvSpPr>
            <a:spLocks noChangeShapeType="1"/>
          </p:cNvSpPr>
          <p:nvPr/>
        </p:nvSpPr>
        <p:spPr bwMode="auto">
          <a:xfrm>
            <a:off x="4355976" y="4794672"/>
            <a:ext cx="0" cy="315912"/>
          </a:xfrm>
          <a:prstGeom prst="line">
            <a:avLst/>
          </a:prstGeom>
          <a:noFill/>
          <a:ln w="19050">
            <a:solidFill>
              <a:srgbClr val="003065"/>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42" name="Straight Arrow Connector 25"/>
          <p:cNvCxnSpPr/>
          <p:nvPr/>
        </p:nvCxnSpPr>
        <p:spPr>
          <a:xfrm flipV="1">
            <a:off x="5724128" y="2998073"/>
            <a:ext cx="1296144" cy="850689"/>
          </a:xfrm>
          <a:prstGeom prst="straightConnector1">
            <a:avLst/>
          </a:prstGeom>
          <a:ln w="19050">
            <a:solidFill>
              <a:srgbClr val="003065"/>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26"/>
          <p:cNvCxnSpPr>
            <a:stCxn id="35" idx="3"/>
            <a:endCxn id="58" idx="2"/>
          </p:cNvCxnSpPr>
          <p:nvPr/>
        </p:nvCxnSpPr>
        <p:spPr>
          <a:xfrm flipV="1">
            <a:off x="5734352" y="3787919"/>
            <a:ext cx="1285920" cy="85107"/>
          </a:xfrm>
          <a:prstGeom prst="straightConnector1">
            <a:avLst/>
          </a:prstGeom>
          <a:ln w="19050">
            <a:solidFill>
              <a:srgbClr val="003065"/>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27"/>
          <p:cNvCxnSpPr/>
          <p:nvPr/>
        </p:nvCxnSpPr>
        <p:spPr>
          <a:xfrm>
            <a:off x="5724128" y="3933056"/>
            <a:ext cx="1296144" cy="693371"/>
          </a:xfrm>
          <a:prstGeom prst="straightConnector1">
            <a:avLst/>
          </a:prstGeom>
          <a:ln w="19050">
            <a:solidFill>
              <a:srgbClr val="003065"/>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28"/>
          <p:cNvCxnSpPr>
            <a:endCxn id="64" idx="2"/>
          </p:cNvCxnSpPr>
          <p:nvPr/>
        </p:nvCxnSpPr>
        <p:spPr>
          <a:xfrm>
            <a:off x="5724128" y="3933056"/>
            <a:ext cx="1296144" cy="1424265"/>
          </a:xfrm>
          <a:prstGeom prst="straightConnector1">
            <a:avLst/>
          </a:prstGeom>
          <a:ln w="19050">
            <a:solidFill>
              <a:srgbClr val="00306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6" name="Oval 29"/>
          <p:cNvSpPr/>
          <p:nvPr/>
        </p:nvSpPr>
        <p:spPr>
          <a:xfrm>
            <a:off x="3059832" y="4540994"/>
            <a:ext cx="2736304" cy="256158"/>
          </a:xfrm>
          <a:prstGeom prst="ellipse">
            <a:avLst/>
          </a:prstGeom>
          <a:noFill/>
          <a:ln w="19050">
            <a:solidFill>
              <a:srgbClr val="003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ja-JP">
              <a:solidFill>
                <a:srgbClr val="FFFFFF"/>
              </a:solidFill>
              <a:latin typeface="Arial" charset="0"/>
            </a:endParaRPr>
          </a:p>
        </p:txBody>
      </p:sp>
      <p:pic>
        <p:nvPicPr>
          <p:cNvPr id="47" name="Picture 42" descr="CA_Icon.gif"/>
          <p:cNvPicPr>
            <a:picLocks noChangeAspect="1"/>
          </p:cNvPicPr>
          <p:nvPr/>
        </p:nvPicPr>
        <p:blipFill>
          <a:blip r:embed="rId4" cstate="print"/>
          <a:srcRect/>
          <a:stretch>
            <a:fillRect/>
          </a:stretch>
        </p:blipFill>
        <p:spPr bwMode="auto">
          <a:xfrm>
            <a:off x="323528" y="2132856"/>
            <a:ext cx="555585" cy="519417"/>
          </a:xfrm>
          <a:prstGeom prst="rect">
            <a:avLst/>
          </a:prstGeom>
          <a:noFill/>
          <a:ln w="9525">
            <a:noFill/>
            <a:miter lim="800000"/>
            <a:headEnd/>
            <a:tailEnd/>
          </a:ln>
        </p:spPr>
      </p:pic>
      <p:sp>
        <p:nvSpPr>
          <p:cNvPr id="48" name="Rectangle 93"/>
          <p:cNvSpPr>
            <a:spLocks noChangeArrowheads="1"/>
          </p:cNvSpPr>
          <p:nvPr/>
        </p:nvSpPr>
        <p:spPr bwMode="auto">
          <a:xfrm>
            <a:off x="2411760" y="2133257"/>
            <a:ext cx="648072" cy="288031"/>
          </a:xfrm>
          <a:prstGeom prst="rect">
            <a:avLst/>
          </a:prstGeom>
          <a:solidFill>
            <a:srgbClr val="003065"/>
          </a:solidFill>
          <a:ln w="9525">
            <a:noFill/>
            <a:miter lim="800000"/>
            <a:headEnd/>
            <a:tailEnd/>
          </a:ln>
        </p:spPr>
        <p:txBody>
          <a:bodyPr wrap="none" anchor="ctr"/>
          <a:lstStyle/>
          <a:p>
            <a:pPr algn="ctr"/>
            <a:r>
              <a:rPr lang="en-US" altLang="ja-JP" sz="1200" dirty="0" smtClean="0">
                <a:solidFill>
                  <a:schemeClr val="bg1"/>
                </a:solidFill>
                <a:latin typeface="Arial" pitchFamily="34" charset="0"/>
                <a:cs typeface="Arial" pitchFamily="34" charset="0"/>
              </a:rPr>
              <a:t>Click!</a:t>
            </a:r>
          </a:p>
        </p:txBody>
      </p:sp>
      <p:sp>
        <p:nvSpPr>
          <p:cNvPr id="49" name="Rectangle 93"/>
          <p:cNvSpPr>
            <a:spLocks noChangeArrowheads="1"/>
          </p:cNvSpPr>
          <p:nvPr/>
        </p:nvSpPr>
        <p:spPr bwMode="auto">
          <a:xfrm>
            <a:off x="3542680" y="5085184"/>
            <a:ext cx="1598516" cy="276999"/>
          </a:xfrm>
          <a:prstGeom prst="rect">
            <a:avLst/>
          </a:prstGeom>
          <a:solidFill>
            <a:srgbClr val="003065"/>
          </a:solidFill>
          <a:ln w="9525">
            <a:noFill/>
            <a:miter lim="800000"/>
            <a:headEnd/>
            <a:tailEnd/>
          </a:ln>
        </p:spPr>
        <p:txBody>
          <a:bodyPr wrap="none" anchor="ctr">
            <a:spAutoFit/>
          </a:bodyPr>
          <a:lstStyle/>
          <a:p>
            <a:pPr algn="ctr"/>
            <a:r>
              <a:rPr lang="en-US" altLang="ja-JP" sz="1200" dirty="0" smtClean="0">
                <a:solidFill>
                  <a:schemeClr val="bg1"/>
                </a:solidFill>
                <a:latin typeface="Arial" pitchFamily="34" charset="0"/>
                <a:cs typeface="Arial" pitchFamily="34" charset="0"/>
              </a:rPr>
              <a:t>Select an application</a:t>
            </a:r>
          </a:p>
        </p:txBody>
      </p:sp>
      <p:sp>
        <p:nvSpPr>
          <p:cNvPr id="50" name="Text Box 159"/>
          <p:cNvSpPr txBox="1">
            <a:spLocks noChangeArrowheads="1"/>
          </p:cNvSpPr>
          <p:nvPr/>
        </p:nvSpPr>
        <p:spPr bwMode="auto">
          <a:xfrm>
            <a:off x="3059832" y="2696220"/>
            <a:ext cx="1978025" cy="276999"/>
          </a:xfrm>
          <a:prstGeom prst="rect">
            <a:avLst/>
          </a:prstGeom>
          <a:noFill/>
          <a:ln w="9525">
            <a:noFill/>
            <a:miter lim="800000"/>
            <a:headEnd/>
            <a:tailEnd/>
          </a:ln>
        </p:spPr>
        <p:txBody>
          <a:bodyPr>
            <a:spAutoFit/>
          </a:bodyPr>
          <a:lstStyle/>
          <a:p>
            <a:r>
              <a:rPr lang="en-US" altLang="ja-JP" sz="1200" dirty="0" smtClean="0">
                <a:solidFill>
                  <a:srgbClr val="595757"/>
                </a:solidFill>
                <a:latin typeface="Arial" pitchFamily="34" charset="0"/>
                <a:cs typeface="Arial" pitchFamily="34" charset="0"/>
              </a:rPr>
              <a:t>CA Modules screen</a:t>
            </a:r>
          </a:p>
        </p:txBody>
      </p:sp>
      <p:grpSp>
        <p:nvGrpSpPr>
          <p:cNvPr id="51" name="グループ化 44"/>
          <p:cNvGrpSpPr/>
          <p:nvPr/>
        </p:nvGrpSpPr>
        <p:grpSpPr>
          <a:xfrm>
            <a:off x="7020272" y="1916832"/>
            <a:ext cx="1728192" cy="578306"/>
            <a:chOff x="6948264" y="1628800"/>
            <a:chExt cx="1728192" cy="578306"/>
          </a:xfrm>
        </p:grpSpPr>
        <p:sp>
          <p:nvSpPr>
            <p:cNvPr id="52" name="Oval 22"/>
            <p:cNvSpPr>
              <a:spLocks noChangeArrowheads="1"/>
            </p:cNvSpPr>
            <p:nvPr/>
          </p:nvSpPr>
          <p:spPr bwMode="auto">
            <a:xfrm>
              <a:off x="6948264" y="1628800"/>
              <a:ext cx="1728192" cy="578306"/>
            </a:xfrm>
            <a:prstGeom prst="ellipse">
              <a:avLst/>
            </a:prstGeom>
            <a:solidFill>
              <a:srgbClr val="D6D8E4"/>
            </a:solidFill>
            <a:ln w="25400" algn="ctr">
              <a:noFill/>
              <a:round/>
              <a:headEnd/>
              <a:tailEnd/>
            </a:ln>
          </p:spPr>
          <p:txBody>
            <a:bodyPr wrap="square" lIns="72000" tIns="36000" rIns="36000" bIns="36000" anchor="ctr">
              <a:spAutoFit/>
            </a:bodyPr>
            <a:lstStyle/>
            <a:p>
              <a:pPr algn="ctr"/>
              <a:endParaRPr lang="en-US" altLang="ja-JP" sz="1100" dirty="0" smtClean="0">
                <a:solidFill>
                  <a:schemeClr val="bg1"/>
                </a:solidFill>
                <a:latin typeface="Arial" pitchFamily="34" charset="0"/>
                <a:cs typeface="Arial" pitchFamily="34" charset="0"/>
              </a:endParaRPr>
            </a:p>
            <a:p>
              <a:pPr algn="ctr"/>
              <a:endParaRPr lang="en-US" altLang="ja-JP" sz="1100" dirty="0" smtClean="0">
                <a:solidFill>
                  <a:schemeClr val="bg1"/>
                </a:solidFill>
                <a:latin typeface="Arial" pitchFamily="34" charset="0"/>
                <a:cs typeface="Arial" pitchFamily="34" charset="0"/>
              </a:endParaRPr>
            </a:p>
          </p:txBody>
        </p:sp>
        <p:sp>
          <p:nvSpPr>
            <p:cNvPr id="53" name="Text Box 159"/>
            <p:cNvSpPr txBox="1">
              <a:spLocks noChangeArrowheads="1"/>
            </p:cNvSpPr>
            <p:nvPr/>
          </p:nvSpPr>
          <p:spPr bwMode="auto">
            <a:xfrm>
              <a:off x="7134572" y="1679600"/>
              <a:ext cx="1366465" cy="461665"/>
            </a:xfrm>
            <a:prstGeom prst="rect">
              <a:avLst/>
            </a:prstGeom>
            <a:noFill/>
            <a:ln w="9525">
              <a:noFill/>
              <a:miter lim="800000"/>
              <a:headEnd/>
              <a:tailEnd/>
            </a:ln>
          </p:spPr>
          <p:txBody>
            <a:bodyPr wrap="square">
              <a:spAutoFit/>
            </a:bodyPr>
            <a:lstStyle/>
            <a:p>
              <a:pPr algn="ctr"/>
              <a:r>
                <a:rPr lang="en-US" altLang="ja-JP" sz="1200" dirty="0" smtClean="0">
                  <a:solidFill>
                    <a:srgbClr val="003065"/>
                  </a:solidFill>
                  <a:latin typeface="Arial" pitchFamily="34" charset="0"/>
                  <a:cs typeface="Arial" pitchFamily="34" charset="0"/>
                </a:rPr>
                <a:t>1. Conference Bridge</a:t>
              </a:r>
            </a:p>
          </p:txBody>
        </p:sp>
      </p:grpSp>
      <p:grpSp>
        <p:nvGrpSpPr>
          <p:cNvPr id="54" name="グループ化 45"/>
          <p:cNvGrpSpPr/>
          <p:nvPr/>
        </p:nvGrpSpPr>
        <p:grpSpPr>
          <a:xfrm>
            <a:off x="7020272" y="2708920"/>
            <a:ext cx="1728192" cy="578306"/>
            <a:chOff x="6948264" y="1628800"/>
            <a:chExt cx="1728192" cy="578306"/>
          </a:xfrm>
        </p:grpSpPr>
        <p:sp>
          <p:nvSpPr>
            <p:cNvPr id="55" name="Oval 22"/>
            <p:cNvSpPr>
              <a:spLocks noChangeArrowheads="1"/>
            </p:cNvSpPr>
            <p:nvPr/>
          </p:nvSpPr>
          <p:spPr bwMode="auto">
            <a:xfrm>
              <a:off x="6948264" y="1628800"/>
              <a:ext cx="1728192" cy="578306"/>
            </a:xfrm>
            <a:prstGeom prst="ellipse">
              <a:avLst/>
            </a:prstGeom>
            <a:solidFill>
              <a:srgbClr val="D6D8E4"/>
            </a:solidFill>
            <a:ln w="25400" algn="ctr">
              <a:noFill/>
              <a:round/>
              <a:headEnd/>
              <a:tailEnd/>
            </a:ln>
          </p:spPr>
          <p:txBody>
            <a:bodyPr wrap="square" lIns="72000" tIns="36000" rIns="36000" bIns="36000" anchor="ctr">
              <a:spAutoFit/>
            </a:bodyPr>
            <a:lstStyle/>
            <a:p>
              <a:pPr algn="ctr"/>
              <a:endParaRPr lang="en-US" altLang="ja-JP" sz="1100" dirty="0" smtClean="0">
                <a:solidFill>
                  <a:schemeClr val="bg1"/>
                </a:solidFill>
                <a:latin typeface="Arial" pitchFamily="34" charset="0"/>
                <a:cs typeface="Arial" pitchFamily="34" charset="0"/>
              </a:endParaRPr>
            </a:p>
            <a:p>
              <a:pPr algn="ctr"/>
              <a:endParaRPr lang="en-US" altLang="ja-JP" sz="1100" dirty="0" smtClean="0">
                <a:solidFill>
                  <a:schemeClr val="bg1"/>
                </a:solidFill>
                <a:latin typeface="Arial" pitchFamily="34" charset="0"/>
                <a:cs typeface="Arial" pitchFamily="34" charset="0"/>
              </a:endParaRPr>
            </a:p>
          </p:txBody>
        </p:sp>
        <p:sp>
          <p:nvSpPr>
            <p:cNvPr id="56" name="Text Box 159"/>
            <p:cNvSpPr txBox="1">
              <a:spLocks noChangeArrowheads="1"/>
            </p:cNvSpPr>
            <p:nvPr/>
          </p:nvSpPr>
          <p:spPr bwMode="auto">
            <a:xfrm>
              <a:off x="7134572" y="1679600"/>
              <a:ext cx="1366465" cy="461665"/>
            </a:xfrm>
            <a:prstGeom prst="rect">
              <a:avLst/>
            </a:prstGeom>
            <a:noFill/>
            <a:ln w="9525">
              <a:noFill/>
              <a:miter lim="800000"/>
              <a:headEnd/>
              <a:tailEnd/>
            </a:ln>
          </p:spPr>
          <p:txBody>
            <a:bodyPr wrap="square">
              <a:spAutoFit/>
            </a:bodyPr>
            <a:lstStyle/>
            <a:p>
              <a:pPr algn="ctr"/>
              <a:r>
                <a:rPr lang="en-US" altLang="ja-JP" sz="1200" dirty="0" smtClean="0">
                  <a:solidFill>
                    <a:srgbClr val="003065"/>
                  </a:solidFill>
                  <a:latin typeface="Arial" pitchFamily="34" charset="0"/>
                  <a:cs typeface="Arial" pitchFamily="34" charset="0"/>
                </a:rPr>
                <a:t>2. Appointment Reminder</a:t>
              </a:r>
            </a:p>
          </p:txBody>
        </p:sp>
      </p:grpSp>
      <p:grpSp>
        <p:nvGrpSpPr>
          <p:cNvPr id="57" name="グループ化 48"/>
          <p:cNvGrpSpPr/>
          <p:nvPr/>
        </p:nvGrpSpPr>
        <p:grpSpPr>
          <a:xfrm>
            <a:off x="7020272" y="3498766"/>
            <a:ext cx="1728192" cy="578306"/>
            <a:chOff x="6948264" y="1628800"/>
            <a:chExt cx="1728192" cy="578306"/>
          </a:xfrm>
        </p:grpSpPr>
        <p:sp>
          <p:nvSpPr>
            <p:cNvPr id="58" name="Oval 22"/>
            <p:cNvSpPr>
              <a:spLocks noChangeArrowheads="1"/>
            </p:cNvSpPr>
            <p:nvPr/>
          </p:nvSpPr>
          <p:spPr bwMode="auto">
            <a:xfrm>
              <a:off x="6948264" y="1628800"/>
              <a:ext cx="1728192" cy="578306"/>
            </a:xfrm>
            <a:prstGeom prst="ellipse">
              <a:avLst/>
            </a:prstGeom>
            <a:solidFill>
              <a:srgbClr val="D6D8E4"/>
            </a:solidFill>
            <a:ln w="25400" algn="ctr">
              <a:noFill/>
              <a:round/>
              <a:headEnd/>
              <a:tailEnd/>
            </a:ln>
          </p:spPr>
          <p:txBody>
            <a:bodyPr wrap="square" lIns="72000" tIns="36000" rIns="36000" bIns="36000" anchor="ctr">
              <a:spAutoFit/>
            </a:bodyPr>
            <a:lstStyle/>
            <a:p>
              <a:pPr algn="ctr"/>
              <a:endParaRPr lang="en-US" altLang="ja-JP" sz="1100" dirty="0" smtClean="0">
                <a:solidFill>
                  <a:schemeClr val="bg1"/>
                </a:solidFill>
                <a:latin typeface="Arial" pitchFamily="34" charset="0"/>
                <a:cs typeface="Arial" pitchFamily="34" charset="0"/>
              </a:endParaRPr>
            </a:p>
            <a:p>
              <a:pPr algn="ctr"/>
              <a:endParaRPr lang="en-US" altLang="ja-JP" sz="1100" dirty="0" smtClean="0">
                <a:solidFill>
                  <a:schemeClr val="bg1"/>
                </a:solidFill>
                <a:latin typeface="Arial" pitchFamily="34" charset="0"/>
                <a:cs typeface="Arial" pitchFamily="34" charset="0"/>
              </a:endParaRPr>
            </a:p>
          </p:txBody>
        </p:sp>
        <p:sp>
          <p:nvSpPr>
            <p:cNvPr id="59" name="Text Box 159"/>
            <p:cNvSpPr txBox="1">
              <a:spLocks noChangeArrowheads="1"/>
            </p:cNvSpPr>
            <p:nvPr/>
          </p:nvSpPr>
          <p:spPr bwMode="auto">
            <a:xfrm>
              <a:off x="7134572" y="1714484"/>
              <a:ext cx="1366465" cy="461665"/>
            </a:xfrm>
            <a:prstGeom prst="rect">
              <a:avLst/>
            </a:prstGeom>
            <a:noFill/>
            <a:ln w="9525">
              <a:noFill/>
              <a:miter lim="800000"/>
              <a:headEnd/>
              <a:tailEnd/>
            </a:ln>
          </p:spPr>
          <p:txBody>
            <a:bodyPr wrap="square">
              <a:spAutoFit/>
            </a:bodyPr>
            <a:lstStyle/>
            <a:p>
              <a:pPr algn="ctr"/>
              <a:r>
                <a:rPr lang="en-US" altLang="ja-JP" sz="1200" dirty="0" smtClean="0">
                  <a:solidFill>
                    <a:srgbClr val="003065"/>
                  </a:solidFill>
                  <a:latin typeface="Arial" pitchFamily="34" charset="0"/>
                  <a:cs typeface="Arial" pitchFamily="34" charset="0"/>
                </a:rPr>
                <a:t>3. Speech Auto Attendant</a:t>
              </a:r>
            </a:p>
          </p:txBody>
        </p:sp>
      </p:grpSp>
      <p:grpSp>
        <p:nvGrpSpPr>
          <p:cNvPr id="60" name="グループ化 54"/>
          <p:cNvGrpSpPr/>
          <p:nvPr/>
        </p:nvGrpSpPr>
        <p:grpSpPr>
          <a:xfrm>
            <a:off x="7020272" y="4284588"/>
            <a:ext cx="1728192" cy="578306"/>
            <a:chOff x="6948264" y="1628800"/>
            <a:chExt cx="1728192" cy="578306"/>
          </a:xfrm>
        </p:grpSpPr>
        <p:sp>
          <p:nvSpPr>
            <p:cNvPr id="61" name="Oval 22"/>
            <p:cNvSpPr>
              <a:spLocks noChangeArrowheads="1"/>
            </p:cNvSpPr>
            <p:nvPr/>
          </p:nvSpPr>
          <p:spPr bwMode="auto">
            <a:xfrm>
              <a:off x="6948264" y="1628800"/>
              <a:ext cx="1728192" cy="578306"/>
            </a:xfrm>
            <a:prstGeom prst="ellipse">
              <a:avLst/>
            </a:prstGeom>
            <a:solidFill>
              <a:srgbClr val="D6D8E4"/>
            </a:solidFill>
            <a:ln w="25400" algn="ctr">
              <a:noFill/>
              <a:round/>
              <a:headEnd/>
              <a:tailEnd/>
            </a:ln>
          </p:spPr>
          <p:txBody>
            <a:bodyPr wrap="square" lIns="72000" tIns="36000" rIns="36000" bIns="36000" anchor="ctr">
              <a:spAutoFit/>
            </a:bodyPr>
            <a:lstStyle/>
            <a:p>
              <a:pPr algn="ctr"/>
              <a:endParaRPr lang="en-US" altLang="ja-JP" sz="1100" dirty="0" smtClean="0">
                <a:solidFill>
                  <a:schemeClr val="bg1"/>
                </a:solidFill>
                <a:latin typeface="Arial" pitchFamily="34" charset="0"/>
                <a:cs typeface="Arial" pitchFamily="34" charset="0"/>
              </a:endParaRPr>
            </a:p>
            <a:p>
              <a:pPr algn="ctr"/>
              <a:endParaRPr lang="en-US" altLang="ja-JP" sz="1100" dirty="0" smtClean="0">
                <a:solidFill>
                  <a:schemeClr val="bg1"/>
                </a:solidFill>
                <a:latin typeface="Arial" pitchFamily="34" charset="0"/>
                <a:cs typeface="Arial" pitchFamily="34" charset="0"/>
              </a:endParaRPr>
            </a:p>
          </p:txBody>
        </p:sp>
        <p:sp>
          <p:nvSpPr>
            <p:cNvPr id="62" name="Text Box 159"/>
            <p:cNvSpPr txBox="1">
              <a:spLocks noChangeArrowheads="1"/>
            </p:cNvSpPr>
            <p:nvPr/>
          </p:nvSpPr>
          <p:spPr bwMode="auto">
            <a:xfrm>
              <a:off x="7134572" y="1679600"/>
              <a:ext cx="1366465" cy="461665"/>
            </a:xfrm>
            <a:prstGeom prst="rect">
              <a:avLst/>
            </a:prstGeom>
            <a:noFill/>
            <a:ln w="9525">
              <a:noFill/>
              <a:miter lim="800000"/>
              <a:headEnd/>
              <a:tailEnd/>
            </a:ln>
          </p:spPr>
          <p:txBody>
            <a:bodyPr wrap="square">
              <a:spAutoFit/>
            </a:bodyPr>
            <a:lstStyle/>
            <a:p>
              <a:pPr algn="ctr"/>
              <a:r>
                <a:rPr lang="en-US" altLang="ja-JP" sz="1200" dirty="0" smtClean="0">
                  <a:solidFill>
                    <a:srgbClr val="003065"/>
                  </a:solidFill>
                  <a:latin typeface="Arial" pitchFamily="34" charset="0"/>
                  <a:cs typeface="Arial" pitchFamily="34" charset="0"/>
                </a:rPr>
                <a:t>4. Outbound Dialer</a:t>
              </a:r>
            </a:p>
          </p:txBody>
        </p:sp>
      </p:grpSp>
      <p:grpSp>
        <p:nvGrpSpPr>
          <p:cNvPr id="63" name="グループ化 61"/>
          <p:cNvGrpSpPr/>
          <p:nvPr/>
        </p:nvGrpSpPr>
        <p:grpSpPr>
          <a:xfrm>
            <a:off x="7020272" y="5068168"/>
            <a:ext cx="1728192" cy="578306"/>
            <a:chOff x="6948264" y="1628800"/>
            <a:chExt cx="1728192" cy="578306"/>
          </a:xfrm>
        </p:grpSpPr>
        <p:sp>
          <p:nvSpPr>
            <p:cNvPr id="64" name="Oval 22"/>
            <p:cNvSpPr>
              <a:spLocks noChangeArrowheads="1"/>
            </p:cNvSpPr>
            <p:nvPr/>
          </p:nvSpPr>
          <p:spPr bwMode="auto">
            <a:xfrm>
              <a:off x="6948264" y="1628800"/>
              <a:ext cx="1728192" cy="578306"/>
            </a:xfrm>
            <a:prstGeom prst="ellipse">
              <a:avLst/>
            </a:prstGeom>
            <a:solidFill>
              <a:srgbClr val="D6D8E4"/>
            </a:solidFill>
            <a:ln w="25400" algn="ctr">
              <a:noFill/>
              <a:round/>
              <a:headEnd/>
              <a:tailEnd/>
            </a:ln>
          </p:spPr>
          <p:txBody>
            <a:bodyPr wrap="square" lIns="72000" tIns="36000" rIns="36000" bIns="36000" anchor="ctr">
              <a:spAutoFit/>
            </a:bodyPr>
            <a:lstStyle/>
            <a:p>
              <a:pPr algn="ctr"/>
              <a:endParaRPr lang="en-US" altLang="ja-JP" sz="1100" dirty="0" smtClean="0">
                <a:solidFill>
                  <a:schemeClr val="bg1"/>
                </a:solidFill>
                <a:latin typeface="Arial" pitchFamily="34" charset="0"/>
                <a:cs typeface="Arial" pitchFamily="34" charset="0"/>
              </a:endParaRPr>
            </a:p>
            <a:p>
              <a:pPr algn="ctr"/>
              <a:endParaRPr lang="en-US" altLang="ja-JP" sz="1100" dirty="0" smtClean="0">
                <a:solidFill>
                  <a:schemeClr val="bg1"/>
                </a:solidFill>
                <a:latin typeface="Arial" pitchFamily="34" charset="0"/>
                <a:cs typeface="Arial" pitchFamily="34" charset="0"/>
              </a:endParaRPr>
            </a:p>
          </p:txBody>
        </p:sp>
        <p:sp>
          <p:nvSpPr>
            <p:cNvPr id="65" name="Text Box 159"/>
            <p:cNvSpPr txBox="1">
              <a:spLocks noChangeArrowheads="1"/>
            </p:cNvSpPr>
            <p:nvPr/>
          </p:nvSpPr>
          <p:spPr bwMode="auto">
            <a:xfrm>
              <a:off x="7134572" y="1756048"/>
              <a:ext cx="1366465" cy="276999"/>
            </a:xfrm>
            <a:prstGeom prst="rect">
              <a:avLst/>
            </a:prstGeom>
            <a:noFill/>
            <a:ln w="9525">
              <a:noFill/>
              <a:miter lim="800000"/>
              <a:headEnd/>
              <a:tailEnd/>
            </a:ln>
          </p:spPr>
          <p:txBody>
            <a:bodyPr wrap="square">
              <a:spAutoFit/>
            </a:bodyPr>
            <a:lstStyle/>
            <a:p>
              <a:pPr algn="ctr"/>
              <a:r>
                <a:rPr lang="en-US" altLang="ja-JP" sz="1200" dirty="0" smtClean="0">
                  <a:solidFill>
                    <a:srgbClr val="003065"/>
                  </a:solidFill>
                  <a:latin typeface="Arial" pitchFamily="34" charset="0"/>
                  <a:cs typeface="Arial" pitchFamily="34" charset="0"/>
                </a:rPr>
                <a:t>5. ACD Reports</a:t>
              </a:r>
            </a:p>
          </p:txBody>
        </p:sp>
      </p:grpSp>
      <p:sp>
        <p:nvSpPr>
          <p:cNvPr id="66" name="テキスト ボックス 65"/>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r>
              <a:rPr lang="en-US" altLang="ja-JP" sz="2000" b="1" dirty="0" smtClean="0">
                <a:solidFill>
                  <a:srgbClr val="00A161"/>
                </a:solidFill>
                <a:latin typeface="Calibri" pitchFamily="34" charset="0"/>
              </a:rPr>
              <a:t> -CA Modules as CA Family-</a:t>
            </a:r>
            <a:endParaRPr kumimoji="1" lang="ja-JP" altLang="en-US" sz="2000" b="1" dirty="0">
              <a:solidFill>
                <a:srgbClr val="00A161"/>
              </a:solidFill>
              <a:latin typeface="Calibri"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8" descr="15"/>
          <p:cNvPicPr>
            <a:picLocks noChangeAspect="1" noChangeArrowheads="1"/>
          </p:cNvPicPr>
          <p:nvPr/>
        </p:nvPicPr>
        <p:blipFill>
          <a:blip r:embed="rId2" cstate="print"/>
          <a:srcRect/>
          <a:stretch>
            <a:fillRect/>
          </a:stretch>
        </p:blipFill>
        <p:spPr bwMode="auto">
          <a:xfrm>
            <a:off x="2160240" y="5223190"/>
            <a:ext cx="935757" cy="1446170"/>
          </a:xfrm>
          <a:prstGeom prst="rect">
            <a:avLst/>
          </a:prstGeom>
          <a:noFill/>
          <a:ln w="9525">
            <a:noFill/>
            <a:miter lim="800000"/>
            <a:headEnd/>
            <a:tailEnd/>
          </a:ln>
        </p:spPr>
      </p:pic>
      <p:sp>
        <p:nvSpPr>
          <p:cNvPr id="4" name="テキスト ボックス 3"/>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
        <p:nvSpPr>
          <p:cNvPr id="6" name="Oval 73"/>
          <p:cNvSpPr>
            <a:spLocks noChangeAspect="1" noChangeArrowheads="1"/>
          </p:cNvSpPr>
          <p:nvPr/>
        </p:nvSpPr>
        <p:spPr bwMode="auto">
          <a:xfrm>
            <a:off x="3672408" y="2636912"/>
            <a:ext cx="1021557" cy="1010840"/>
          </a:xfrm>
          <a:prstGeom prst="ellipse">
            <a:avLst/>
          </a:prstGeom>
          <a:noFill/>
          <a:ln w="19050" cap="rnd" algn="ctr">
            <a:solidFill>
              <a:srgbClr val="003065"/>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テキスト ボックス 148"/>
          <p:cNvSpPr txBox="1">
            <a:spLocks noChangeArrowheads="1"/>
          </p:cNvSpPr>
          <p:nvPr/>
        </p:nvSpPr>
        <p:spPr bwMode="auto">
          <a:xfrm>
            <a:off x="251520" y="980728"/>
            <a:ext cx="3605511" cy="307777"/>
          </a:xfrm>
          <a:prstGeom prst="rect">
            <a:avLst/>
          </a:prstGeom>
          <a:noFill/>
          <a:ln w="9525">
            <a:noFill/>
            <a:miter lim="800000"/>
            <a:headEnd/>
            <a:tailEnd/>
          </a:ln>
        </p:spPr>
        <p:txBody>
          <a:bodyPr wrap="square">
            <a:spAutoFit/>
          </a:bodyPr>
          <a:lstStyle/>
          <a:p>
            <a:r>
              <a:rPr lang="en-US" altLang="ja-JP" sz="1400" b="1" dirty="0" smtClean="0">
                <a:solidFill>
                  <a:srgbClr val="595757"/>
                </a:solidFill>
                <a:latin typeface="Arial" pitchFamily="34" charset="0"/>
                <a:cs typeface="Arial" pitchFamily="34" charset="0"/>
              </a:rPr>
              <a:t>Conference Bridge Module</a:t>
            </a:r>
          </a:p>
        </p:txBody>
      </p:sp>
      <p:sp>
        <p:nvSpPr>
          <p:cNvPr id="9" name="テキスト ボックス 8"/>
          <p:cNvSpPr txBox="1"/>
          <p:nvPr/>
        </p:nvSpPr>
        <p:spPr>
          <a:xfrm>
            <a:off x="256632" y="1223102"/>
            <a:ext cx="8640960" cy="461665"/>
          </a:xfrm>
          <a:prstGeom prst="rect">
            <a:avLst/>
          </a:prstGeom>
          <a:noFill/>
        </p:spPr>
        <p:txBody>
          <a:bodyPr wrap="square" rtlCol="0">
            <a:spAutoFit/>
          </a:bodyPr>
          <a:lstStyle/>
          <a:p>
            <a:r>
              <a:rPr lang="en-US" altLang="ja-JP" sz="1200" dirty="0" smtClean="0">
                <a:solidFill>
                  <a:srgbClr val="595757"/>
                </a:solidFill>
                <a:latin typeface="Arial" pitchFamily="34" charset="0"/>
                <a:cs typeface="Arial" pitchFamily="34" charset="0"/>
              </a:rPr>
              <a:t>The CA Conference Bridge module provides a conference room for multi-party audio conferences.</a:t>
            </a:r>
          </a:p>
          <a:p>
            <a:r>
              <a:rPr lang="en-US" altLang="ja-JP" sz="1200" dirty="0" smtClean="0">
                <a:solidFill>
                  <a:srgbClr val="595757"/>
                </a:solidFill>
                <a:latin typeface="Arial" pitchFamily="34" charset="0"/>
                <a:cs typeface="Arial" pitchFamily="34" charset="0"/>
              </a:rPr>
              <a:t>The conference schedule and participants can be set or maintained by the supervisor. </a:t>
            </a:r>
          </a:p>
        </p:txBody>
      </p:sp>
      <p:sp>
        <p:nvSpPr>
          <p:cNvPr id="11" name="Oval 63"/>
          <p:cNvSpPr>
            <a:spLocks noChangeAspect="1" noChangeArrowheads="1"/>
          </p:cNvSpPr>
          <p:nvPr/>
        </p:nvSpPr>
        <p:spPr bwMode="auto">
          <a:xfrm>
            <a:off x="1786304" y="3634434"/>
            <a:ext cx="1674652" cy="1624533"/>
          </a:xfrm>
          <a:prstGeom prst="ellipse">
            <a:avLst/>
          </a:prstGeom>
          <a:noFill/>
          <a:ln w="6350">
            <a:solidFill>
              <a:srgbClr val="003065"/>
            </a:solidFill>
            <a:round/>
            <a:headEnd/>
            <a:tailEnd/>
          </a:ln>
        </p:spPr>
        <p:txBody>
          <a:bodyPr wrap="none" anchor="ctr"/>
          <a:lstStyle/>
          <a:p>
            <a:pPr algn="l"/>
            <a:endParaRPr lang="ja-JP" altLang="ja-JP" sz="1600" b="0">
              <a:solidFill>
                <a:schemeClr val="tx1"/>
              </a:solidFill>
            </a:endParaRPr>
          </a:p>
        </p:txBody>
      </p:sp>
      <p:sp>
        <p:nvSpPr>
          <p:cNvPr id="12" name="Oval 64"/>
          <p:cNvSpPr>
            <a:spLocks noChangeAspect="1" noChangeArrowheads="1"/>
          </p:cNvSpPr>
          <p:nvPr/>
        </p:nvSpPr>
        <p:spPr bwMode="auto">
          <a:xfrm>
            <a:off x="1650168" y="3537377"/>
            <a:ext cx="1956247" cy="1809402"/>
          </a:xfrm>
          <a:prstGeom prst="ellipse">
            <a:avLst/>
          </a:prstGeom>
          <a:noFill/>
          <a:ln w="6350">
            <a:solidFill>
              <a:srgbClr val="003065"/>
            </a:solidFill>
            <a:round/>
            <a:headEnd/>
            <a:tailEnd/>
          </a:ln>
        </p:spPr>
        <p:txBody>
          <a:bodyPr wrap="none" anchor="ctr"/>
          <a:lstStyle/>
          <a:p>
            <a:pPr algn="l"/>
            <a:endParaRPr lang="ja-JP" altLang="ja-JP" sz="1600" b="0">
              <a:solidFill>
                <a:schemeClr val="tx1"/>
              </a:solidFill>
            </a:endParaRPr>
          </a:p>
        </p:txBody>
      </p:sp>
      <p:sp>
        <p:nvSpPr>
          <p:cNvPr id="13" name="Oval 65"/>
          <p:cNvSpPr>
            <a:spLocks noChangeAspect="1" noChangeArrowheads="1"/>
          </p:cNvSpPr>
          <p:nvPr/>
        </p:nvSpPr>
        <p:spPr bwMode="auto">
          <a:xfrm>
            <a:off x="1512168" y="3422990"/>
            <a:ext cx="2232248" cy="2016224"/>
          </a:xfrm>
          <a:prstGeom prst="ellipse">
            <a:avLst/>
          </a:prstGeom>
          <a:noFill/>
          <a:ln w="6350">
            <a:solidFill>
              <a:srgbClr val="003065"/>
            </a:solidFill>
            <a:round/>
            <a:headEnd/>
            <a:tailEnd/>
          </a:ln>
        </p:spPr>
        <p:txBody>
          <a:bodyPr wrap="none" anchor="ctr"/>
          <a:lstStyle/>
          <a:p>
            <a:pPr algn="l"/>
            <a:endParaRPr lang="ja-JP" altLang="ja-JP" sz="1600" b="0">
              <a:solidFill>
                <a:schemeClr val="tx1"/>
              </a:solidFill>
            </a:endParaRPr>
          </a:p>
        </p:txBody>
      </p:sp>
      <p:grpSp>
        <p:nvGrpSpPr>
          <p:cNvPr id="14" name="グループ化 44"/>
          <p:cNvGrpSpPr/>
          <p:nvPr/>
        </p:nvGrpSpPr>
        <p:grpSpPr>
          <a:xfrm>
            <a:off x="1901704" y="3710303"/>
            <a:ext cx="1474902" cy="1512887"/>
            <a:chOff x="2160994" y="3284984"/>
            <a:chExt cx="1474902" cy="1512887"/>
          </a:xfrm>
        </p:grpSpPr>
        <p:sp>
          <p:nvSpPr>
            <p:cNvPr id="15" name="円/楕円 14"/>
            <p:cNvSpPr/>
            <p:nvPr/>
          </p:nvSpPr>
          <p:spPr>
            <a:xfrm>
              <a:off x="2160994" y="3284984"/>
              <a:ext cx="1474902" cy="1512887"/>
            </a:xfrm>
            <a:prstGeom prst="ellipse">
              <a:avLst/>
            </a:prstGeom>
            <a:gradFill>
              <a:gsLst>
                <a:gs pos="0">
                  <a:srgbClr val="57A6CD"/>
                </a:gs>
                <a:gs pos="80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0" dirty="0">
                <a:solidFill>
                  <a:srgbClr val="FFFFFF"/>
                </a:solidFill>
              </a:endParaRPr>
            </a:p>
          </p:txBody>
        </p:sp>
        <p:sp>
          <p:nvSpPr>
            <p:cNvPr id="16" name="Rectangle 11"/>
            <p:cNvSpPr>
              <a:spLocks noChangeArrowheads="1"/>
            </p:cNvSpPr>
            <p:nvPr/>
          </p:nvSpPr>
          <p:spPr bwMode="auto">
            <a:xfrm>
              <a:off x="2288918" y="3851869"/>
              <a:ext cx="1207012" cy="306471"/>
            </a:xfrm>
            <a:prstGeom prst="rect">
              <a:avLst/>
            </a:prstGeom>
            <a:noFill/>
            <a:ln w="34925">
              <a:noFill/>
              <a:miter lim="800000"/>
              <a:headEnd/>
              <a:tailEnd type="none" w="lg" len="lg"/>
            </a:ln>
          </p:spPr>
          <p:txBody>
            <a:bodyPr lIns="90000" anchor="ctr"/>
            <a:lstStyle/>
            <a:p>
              <a:pPr algn="ctr">
                <a:defRPr/>
              </a:pPr>
              <a:r>
                <a:rPr kumimoji="0" lang="en-US" altLang="ja-JP" sz="1200" dirty="0" smtClean="0">
                  <a:solidFill>
                    <a:srgbClr val="005BAC"/>
                  </a:solidFill>
                  <a:latin typeface="Arial" charset="0"/>
                </a:rPr>
                <a:t>Conference</a:t>
              </a:r>
            </a:p>
            <a:p>
              <a:pPr algn="ctr">
                <a:defRPr/>
              </a:pPr>
              <a:r>
                <a:rPr kumimoji="0" lang="en-US" altLang="ja-JP" sz="1200" dirty="0" smtClean="0">
                  <a:solidFill>
                    <a:srgbClr val="005BAC"/>
                  </a:solidFill>
                  <a:latin typeface="Arial" charset="0"/>
                </a:rPr>
                <a:t>Room</a:t>
              </a:r>
              <a:endParaRPr kumimoji="0" lang="en-US" altLang="ja-JP" sz="1200" dirty="0">
                <a:solidFill>
                  <a:srgbClr val="005BAC"/>
                </a:solidFill>
                <a:latin typeface="Arial" charset="0"/>
              </a:endParaRPr>
            </a:p>
          </p:txBody>
        </p:sp>
      </p:grpSp>
      <p:sp>
        <p:nvSpPr>
          <p:cNvPr id="17" name="正方形/長方形 16"/>
          <p:cNvSpPr/>
          <p:nvPr/>
        </p:nvSpPr>
        <p:spPr>
          <a:xfrm>
            <a:off x="1296144" y="1772816"/>
            <a:ext cx="2880320" cy="360040"/>
          </a:xfrm>
          <a:prstGeom prst="rect">
            <a:avLst/>
          </a:prstGeom>
          <a:solidFill>
            <a:srgbClr val="003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1400" dirty="0" smtClean="0">
                <a:latin typeface="Arial" pitchFamily="34" charset="0"/>
                <a:cs typeface="Arial" pitchFamily="34" charset="0"/>
              </a:rPr>
              <a:t>Meet-me conference</a:t>
            </a:r>
          </a:p>
        </p:txBody>
      </p:sp>
      <p:pic>
        <p:nvPicPr>
          <p:cNvPr id="32" name="Picture 103" descr="40"/>
          <p:cNvPicPr>
            <a:picLocks noChangeAspect="1" noChangeArrowheads="1"/>
          </p:cNvPicPr>
          <p:nvPr/>
        </p:nvPicPr>
        <p:blipFill>
          <a:blip r:embed="rId3" cstate="print"/>
          <a:srcRect/>
          <a:stretch>
            <a:fillRect/>
          </a:stretch>
        </p:blipFill>
        <p:spPr bwMode="auto">
          <a:xfrm>
            <a:off x="435512" y="5337710"/>
            <a:ext cx="1152525" cy="841375"/>
          </a:xfrm>
          <a:prstGeom prst="rect">
            <a:avLst/>
          </a:prstGeom>
          <a:noFill/>
          <a:ln w="9525">
            <a:noFill/>
            <a:miter lim="800000"/>
            <a:headEnd/>
            <a:tailEnd/>
          </a:ln>
        </p:spPr>
      </p:pic>
      <p:pic>
        <p:nvPicPr>
          <p:cNvPr id="33" name="Picture 79" descr="22"/>
          <p:cNvPicPr>
            <a:picLocks noChangeAspect="1" noChangeArrowheads="1"/>
          </p:cNvPicPr>
          <p:nvPr/>
        </p:nvPicPr>
        <p:blipFill>
          <a:blip r:embed="rId4" cstate="print"/>
          <a:srcRect/>
          <a:stretch>
            <a:fillRect/>
          </a:stretch>
        </p:blipFill>
        <p:spPr bwMode="auto">
          <a:xfrm>
            <a:off x="3744416" y="2846926"/>
            <a:ext cx="851573" cy="576064"/>
          </a:xfrm>
          <a:prstGeom prst="rect">
            <a:avLst/>
          </a:prstGeom>
          <a:noFill/>
          <a:ln w="9525">
            <a:noFill/>
            <a:miter lim="800000"/>
            <a:headEnd/>
            <a:tailEnd/>
          </a:ln>
        </p:spPr>
      </p:pic>
      <p:pic>
        <p:nvPicPr>
          <p:cNvPr id="34" name="Picture 48" descr="11_01_tree"/>
          <p:cNvPicPr>
            <a:picLocks noChangeAspect="1" noChangeArrowheads="1"/>
          </p:cNvPicPr>
          <p:nvPr/>
        </p:nvPicPr>
        <p:blipFill>
          <a:blip r:embed="rId5" cstate="print"/>
          <a:srcRect/>
          <a:stretch>
            <a:fillRect/>
          </a:stretch>
        </p:blipFill>
        <p:spPr bwMode="auto">
          <a:xfrm>
            <a:off x="393898" y="3783030"/>
            <a:ext cx="788591" cy="935162"/>
          </a:xfrm>
          <a:prstGeom prst="rect">
            <a:avLst/>
          </a:prstGeom>
          <a:noFill/>
          <a:ln w="9525">
            <a:noFill/>
            <a:miter lim="800000"/>
            <a:headEnd/>
            <a:tailEnd/>
          </a:ln>
        </p:spPr>
      </p:pic>
      <p:sp>
        <p:nvSpPr>
          <p:cNvPr id="35" name="Line 66"/>
          <p:cNvSpPr>
            <a:spLocks noChangeShapeType="1"/>
          </p:cNvSpPr>
          <p:nvPr/>
        </p:nvSpPr>
        <p:spPr bwMode="auto">
          <a:xfrm flipH="1" flipV="1">
            <a:off x="2620052" y="3099054"/>
            <a:ext cx="0" cy="900000"/>
          </a:xfrm>
          <a:prstGeom prst="line">
            <a:avLst/>
          </a:prstGeom>
          <a:noFill/>
          <a:ln w="19050">
            <a:solidFill>
              <a:srgbClr val="003065"/>
            </a:solidFill>
            <a:prstDash val="sysDot"/>
            <a:round/>
            <a:headEnd type="arrow"/>
            <a:tailEnd/>
          </a:ln>
        </p:spPr>
        <p:txBody>
          <a:bodyPr/>
          <a:lstStyle/>
          <a:p>
            <a:endParaRPr lang="ja-JP" altLang="en-US"/>
          </a:p>
        </p:txBody>
      </p:sp>
      <p:sp>
        <p:nvSpPr>
          <p:cNvPr id="36" name="Line 66"/>
          <p:cNvSpPr>
            <a:spLocks noChangeShapeType="1"/>
          </p:cNvSpPr>
          <p:nvPr/>
        </p:nvSpPr>
        <p:spPr bwMode="auto">
          <a:xfrm rot="10800000" flipH="1" flipV="1">
            <a:off x="2621784" y="4863150"/>
            <a:ext cx="0" cy="612000"/>
          </a:xfrm>
          <a:prstGeom prst="line">
            <a:avLst/>
          </a:prstGeom>
          <a:noFill/>
          <a:ln w="19050">
            <a:solidFill>
              <a:srgbClr val="003065"/>
            </a:solidFill>
            <a:prstDash val="sysDot"/>
            <a:round/>
            <a:headEnd type="arrow"/>
            <a:tailEnd/>
          </a:ln>
        </p:spPr>
        <p:txBody>
          <a:bodyPr/>
          <a:lstStyle/>
          <a:p>
            <a:endParaRPr lang="ja-JP" altLang="en-US"/>
          </a:p>
        </p:txBody>
      </p:sp>
      <p:sp>
        <p:nvSpPr>
          <p:cNvPr id="37" name="Line 66"/>
          <p:cNvSpPr>
            <a:spLocks noChangeShapeType="1"/>
          </p:cNvSpPr>
          <p:nvPr/>
        </p:nvSpPr>
        <p:spPr bwMode="auto">
          <a:xfrm rot="8100000" flipH="1" flipV="1">
            <a:off x="1974383" y="3305937"/>
            <a:ext cx="0" cy="900000"/>
          </a:xfrm>
          <a:prstGeom prst="line">
            <a:avLst/>
          </a:prstGeom>
          <a:noFill/>
          <a:ln w="19050">
            <a:solidFill>
              <a:srgbClr val="003065"/>
            </a:solidFill>
            <a:prstDash val="sysDot"/>
            <a:round/>
            <a:headEnd type="none"/>
            <a:tailEnd type="arrow"/>
          </a:ln>
        </p:spPr>
        <p:txBody>
          <a:bodyPr/>
          <a:lstStyle/>
          <a:p>
            <a:endParaRPr lang="ja-JP" altLang="en-US" dirty="0"/>
          </a:p>
        </p:txBody>
      </p:sp>
      <p:sp>
        <p:nvSpPr>
          <p:cNvPr id="38" name="Line 66"/>
          <p:cNvSpPr>
            <a:spLocks noChangeShapeType="1"/>
          </p:cNvSpPr>
          <p:nvPr/>
        </p:nvSpPr>
        <p:spPr bwMode="auto">
          <a:xfrm rot="5400000" flipH="1" flipV="1">
            <a:off x="1674136" y="3981102"/>
            <a:ext cx="0" cy="900000"/>
          </a:xfrm>
          <a:prstGeom prst="line">
            <a:avLst/>
          </a:prstGeom>
          <a:noFill/>
          <a:ln w="19050">
            <a:solidFill>
              <a:srgbClr val="003065"/>
            </a:solidFill>
            <a:prstDash val="sysDot"/>
            <a:round/>
            <a:headEnd type="none"/>
            <a:tailEnd type="arrow"/>
          </a:ln>
        </p:spPr>
        <p:txBody>
          <a:bodyPr/>
          <a:lstStyle/>
          <a:p>
            <a:endParaRPr lang="ja-JP" altLang="en-US"/>
          </a:p>
        </p:txBody>
      </p:sp>
      <p:pic>
        <p:nvPicPr>
          <p:cNvPr id="39" name="Picture 60" descr="11_06_01_shadow"/>
          <p:cNvPicPr>
            <a:picLocks noChangeAspect="1" noChangeArrowheads="1"/>
          </p:cNvPicPr>
          <p:nvPr/>
        </p:nvPicPr>
        <p:blipFill>
          <a:blip r:embed="rId6" cstate="print"/>
          <a:srcRect/>
          <a:stretch>
            <a:fillRect/>
          </a:stretch>
        </p:blipFill>
        <p:spPr bwMode="auto">
          <a:xfrm>
            <a:off x="3790664" y="4770410"/>
            <a:ext cx="1054076" cy="87050"/>
          </a:xfrm>
          <a:prstGeom prst="rect">
            <a:avLst/>
          </a:prstGeom>
          <a:noFill/>
          <a:ln w="9525">
            <a:noFill/>
            <a:miter lim="800000"/>
            <a:headEnd/>
            <a:tailEnd/>
          </a:ln>
        </p:spPr>
      </p:pic>
      <p:pic>
        <p:nvPicPr>
          <p:cNvPr id="40" name="Picture 61" descr="11_06_02_car"/>
          <p:cNvPicPr>
            <a:picLocks noChangeAspect="1" noChangeArrowheads="1"/>
          </p:cNvPicPr>
          <p:nvPr/>
        </p:nvPicPr>
        <p:blipFill>
          <a:blip r:embed="rId7" cstate="print"/>
          <a:srcRect/>
          <a:stretch>
            <a:fillRect/>
          </a:stretch>
        </p:blipFill>
        <p:spPr bwMode="auto">
          <a:xfrm>
            <a:off x="4104456" y="4240298"/>
            <a:ext cx="504056" cy="539148"/>
          </a:xfrm>
          <a:prstGeom prst="rect">
            <a:avLst/>
          </a:prstGeom>
          <a:noFill/>
          <a:ln w="9525">
            <a:noFill/>
            <a:miter lim="800000"/>
            <a:headEnd/>
            <a:tailEnd/>
          </a:ln>
        </p:spPr>
      </p:pic>
      <p:grpSp>
        <p:nvGrpSpPr>
          <p:cNvPr id="41" name="グループ化 78"/>
          <p:cNvGrpSpPr/>
          <p:nvPr/>
        </p:nvGrpSpPr>
        <p:grpSpPr>
          <a:xfrm>
            <a:off x="2212726" y="2592236"/>
            <a:ext cx="811610" cy="686176"/>
            <a:chOff x="2320230" y="2474266"/>
            <a:chExt cx="811610" cy="686176"/>
          </a:xfrm>
        </p:grpSpPr>
        <p:grpSp>
          <p:nvGrpSpPr>
            <p:cNvPr id="42" name="グループ化 49"/>
            <p:cNvGrpSpPr/>
            <p:nvPr/>
          </p:nvGrpSpPr>
          <p:grpSpPr>
            <a:xfrm>
              <a:off x="2320230" y="2474266"/>
              <a:ext cx="811610" cy="666702"/>
              <a:chOff x="2339752" y="2348880"/>
              <a:chExt cx="811610" cy="666702"/>
            </a:xfrm>
          </p:grpSpPr>
          <p:pic>
            <p:nvPicPr>
              <p:cNvPr id="44" name="Picture 54" descr="11_04_01_building"/>
              <p:cNvPicPr>
                <a:picLocks noChangeAspect="1" noChangeArrowheads="1"/>
              </p:cNvPicPr>
              <p:nvPr/>
            </p:nvPicPr>
            <p:blipFill>
              <a:blip r:embed="rId8" cstate="print"/>
              <a:srcRect/>
              <a:stretch>
                <a:fillRect/>
              </a:stretch>
            </p:blipFill>
            <p:spPr bwMode="auto">
              <a:xfrm>
                <a:off x="2339752" y="2348880"/>
                <a:ext cx="330500" cy="666702"/>
              </a:xfrm>
              <a:prstGeom prst="rect">
                <a:avLst/>
              </a:prstGeom>
              <a:noFill/>
              <a:ln w="9525">
                <a:noFill/>
                <a:miter lim="800000"/>
                <a:headEnd/>
                <a:tailEnd/>
              </a:ln>
            </p:spPr>
          </p:pic>
          <p:pic>
            <p:nvPicPr>
              <p:cNvPr id="45" name="Picture 55" descr="11_04_02_building"/>
              <p:cNvPicPr>
                <a:picLocks noChangeAspect="1" noChangeArrowheads="1"/>
              </p:cNvPicPr>
              <p:nvPr/>
            </p:nvPicPr>
            <p:blipFill>
              <a:blip r:embed="rId9" cstate="print"/>
              <a:srcRect/>
              <a:stretch>
                <a:fillRect/>
              </a:stretch>
            </p:blipFill>
            <p:spPr bwMode="auto">
              <a:xfrm>
                <a:off x="2885309" y="2454800"/>
                <a:ext cx="266053" cy="508398"/>
              </a:xfrm>
              <a:prstGeom prst="rect">
                <a:avLst/>
              </a:prstGeom>
              <a:noFill/>
              <a:ln w="9525">
                <a:noFill/>
                <a:miter lim="800000"/>
                <a:headEnd/>
                <a:tailEnd/>
              </a:ln>
            </p:spPr>
          </p:pic>
        </p:grpSp>
        <p:pic>
          <p:nvPicPr>
            <p:cNvPr id="43" name="Picture 80" descr="23"/>
            <p:cNvPicPr>
              <a:picLocks noChangeAspect="1" noChangeArrowheads="1"/>
            </p:cNvPicPr>
            <p:nvPr/>
          </p:nvPicPr>
          <p:blipFill>
            <a:blip r:embed="rId10" cstate="print"/>
            <a:srcRect/>
            <a:stretch>
              <a:fillRect/>
            </a:stretch>
          </p:blipFill>
          <p:spPr bwMode="auto">
            <a:xfrm>
              <a:off x="2499548" y="2492896"/>
              <a:ext cx="468754" cy="667546"/>
            </a:xfrm>
            <a:prstGeom prst="rect">
              <a:avLst/>
            </a:prstGeom>
            <a:noFill/>
            <a:ln w="9525">
              <a:noFill/>
              <a:miter lim="800000"/>
              <a:headEnd/>
              <a:tailEnd/>
            </a:ln>
          </p:spPr>
        </p:pic>
      </p:grpSp>
      <p:pic>
        <p:nvPicPr>
          <p:cNvPr id="46" name="Picture 60" descr="07"/>
          <p:cNvPicPr>
            <a:picLocks noChangeAspect="1" noChangeArrowheads="1"/>
          </p:cNvPicPr>
          <p:nvPr/>
        </p:nvPicPr>
        <p:blipFill>
          <a:blip r:embed="rId11" cstate="print"/>
          <a:srcRect/>
          <a:stretch>
            <a:fillRect/>
          </a:stretch>
        </p:blipFill>
        <p:spPr bwMode="auto">
          <a:xfrm>
            <a:off x="1107135" y="5401682"/>
            <a:ext cx="485241" cy="929474"/>
          </a:xfrm>
          <a:prstGeom prst="rect">
            <a:avLst/>
          </a:prstGeom>
          <a:noFill/>
          <a:ln w="9525">
            <a:noFill/>
            <a:miter lim="800000"/>
            <a:headEnd/>
            <a:tailEnd/>
          </a:ln>
        </p:spPr>
      </p:pic>
      <p:pic>
        <p:nvPicPr>
          <p:cNvPr id="47" name="Picture 74" descr="17"/>
          <p:cNvPicPr>
            <a:picLocks noChangeAspect="1" noChangeArrowheads="1"/>
          </p:cNvPicPr>
          <p:nvPr/>
        </p:nvPicPr>
        <p:blipFill>
          <a:blip r:embed="rId12" cstate="print"/>
          <a:srcRect/>
          <a:stretch>
            <a:fillRect/>
          </a:stretch>
        </p:blipFill>
        <p:spPr bwMode="auto">
          <a:xfrm>
            <a:off x="1251900" y="3018706"/>
            <a:ext cx="510780" cy="563388"/>
          </a:xfrm>
          <a:prstGeom prst="rect">
            <a:avLst/>
          </a:prstGeom>
          <a:noFill/>
          <a:ln w="9525">
            <a:noFill/>
            <a:miter lim="800000"/>
            <a:headEnd/>
            <a:tailEnd/>
          </a:ln>
        </p:spPr>
      </p:pic>
      <p:pic>
        <p:nvPicPr>
          <p:cNvPr id="48" name="Picture 62" descr="09"/>
          <p:cNvPicPr>
            <a:picLocks noChangeAspect="1" noChangeArrowheads="1"/>
          </p:cNvPicPr>
          <p:nvPr/>
        </p:nvPicPr>
        <p:blipFill>
          <a:blip r:embed="rId13" cstate="print"/>
          <a:srcRect/>
          <a:stretch>
            <a:fillRect/>
          </a:stretch>
        </p:blipFill>
        <p:spPr bwMode="auto">
          <a:xfrm flipH="1">
            <a:off x="936104" y="3855038"/>
            <a:ext cx="315943" cy="864683"/>
          </a:xfrm>
          <a:prstGeom prst="rect">
            <a:avLst/>
          </a:prstGeom>
          <a:noFill/>
          <a:ln w="9525">
            <a:noFill/>
            <a:miter lim="800000"/>
            <a:headEnd/>
            <a:tailEnd/>
          </a:ln>
        </p:spPr>
      </p:pic>
      <p:pic>
        <p:nvPicPr>
          <p:cNvPr id="49" name="Picture 69" descr="24"/>
          <p:cNvPicPr>
            <a:picLocks noChangeAspect="1" noChangeArrowheads="1"/>
          </p:cNvPicPr>
          <p:nvPr/>
        </p:nvPicPr>
        <p:blipFill>
          <a:blip r:embed="rId14" cstate="print"/>
          <a:srcRect/>
          <a:stretch>
            <a:fillRect/>
          </a:stretch>
        </p:blipFill>
        <p:spPr bwMode="auto">
          <a:xfrm>
            <a:off x="3744416" y="5223190"/>
            <a:ext cx="468754" cy="644861"/>
          </a:xfrm>
          <a:prstGeom prst="rect">
            <a:avLst/>
          </a:prstGeom>
          <a:noFill/>
          <a:ln w="9525">
            <a:noFill/>
            <a:miter lim="800000"/>
            <a:headEnd/>
            <a:tailEnd/>
          </a:ln>
        </p:spPr>
      </p:pic>
      <p:sp>
        <p:nvSpPr>
          <p:cNvPr id="51" name="Line 66"/>
          <p:cNvSpPr>
            <a:spLocks noChangeShapeType="1"/>
          </p:cNvSpPr>
          <p:nvPr/>
        </p:nvSpPr>
        <p:spPr bwMode="auto">
          <a:xfrm rot="5400000" flipH="1" flipV="1">
            <a:off x="3546344" y="3966354"/>
            <a:ext cx="0" cy="900000"/>
          </a:xfrm>
          <a:prstGeom prst="line">
            <a:avLst/>
          </a:prstGeom>
          <a:noFill/>
          <a:ln w="19050">
            <a:solidFill>
              <a:srgbClr val="003065"/>
            </a:solidFill>
            <a:prstDash val="sysDot"/>
            <a:round/>
            <a:headEnd type="arrow"/>
            <a:tailEnd type="none"/>
          </a:ln>
        </p:spPr>
        <p:txBody>
          <a:bodyPr/>
          <a:lstStyle/>
          <a:p>
            <a:endParaRPr lang="ja-JP" altLang="en-US"/>
          </a:p>
        </p:txBody>
      </p:sp>
      <p:sp>
        <p:nvSpPr>
          <p:cNvPr id="52" name="Line 66"/>
          <p:cNvSpPr>
            <a:spLocks noChangeShapeType="1"/>
          </p:cNvSpPr>
          <p:nvPr/>
        </p:nvSpPr>
        <p:spPr bwMode="auto">
          <a:xfrm rot="8100000" flipH="1" flipV="1">
            <a:off x="3309965" y="4584259"/>
            <a:ext cx="0" cy="900000"/>
          </a:xfrm>
          <a:prstGeom prst="line">
            <a:avLst/>
          </a:prstGeom>
          <a:noFill/>
          <a:ln w="19050">
            <a:solidFill>
              <a:srgbClr val="003065"/>
            </a:solidFill>
            <a:prstDash val="sysDot"/>
            <a:round/>
            <a:headEnd type="arrow"/>
            <a:tailEnd type="none"/>
          </a:ln>
        </p:spPr>
        <p:txBody>
          <a:bodyPr/>
          <a:lstStyle/>
          <a:p>
            <a:endParaRPr lang="ja-JP" altLang="en-US" dirty="0"/>
          </a:p>
        </p:txBody>
      </p:sp>
      <p:sp>
        <p:nvSpPr>
          <p:cNvPr id="53" name="下矢印 52"/>
          <p:cNvSpPr/>
          <p:nvPr/>
        </p:nvSpPr>
        <p:spPr>
          <a:xfrm rot="2700000">
            <a:off x="3326120" y="3230746"/>
            <a:ext cx="151937" cy="1008000"/>
          </a:xfrm>
          <a:prstGeom prst="downArrow">
            <a:avLst/>
          </a:prstGeom>
          <a:solidFill>
            <a:srgbClr val="003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Text Box 66"/>
          <p:cNvSpPr txBox="1">
            <a:spLocks noChangeArrowheads="1"/>
          </p:cNvSpPr>
          <p:nvPr/>
        </p:nvSpPr>
        <p:spPr bwMode="auto">
          <a:xfrm>
            <a:off x="1728192" y="2233330"/>
            <a:ext cx="1800200" cy="430887"/>
          </a:xfrm>
          <a:prstGeom prst="rect">
            <a:avLst/>
          </a:prstGeom>
          <a:noFill/>
          <a:ln w="9525">
            <a:noFill/>
            <a:miter lim="800000"/>
            <a:headEnd/>
            <a:tailEnd/>
          </a:ln>
        </p:spPr>
        <p:txBody>
          <a:bodyPr wrap="square">
            <a:spAutoFit/>
          </a:bodyPr>
          <a:lstStyle/>
          <a:p>
            <a:pPr algn="ctr"/>
            <a:r>
              <a:rPr lang="en-US" altLang="ja-JP" sz="1050" dirty="0">
                <a:solidFill>
                  <a:srgbClr val="595757"/>
                </a:solidFill>
                <a:latin typeface="Arial" pitchFamily="34" charset="0"/>
                <a:cs typeface="Arial" pitchFamily="34" charset="0"/>
              </a:rPr>
              <a:t>Call an access number</a:t>
            </a:r>
            <a:br>
              <a:rPr lang="en-US" altLang="ja-JP" sz="1050" dirty="0">
                <a:solidFill>
                  <a:srgbClr val="595757"/>
                </a:solidFill>
                <a:latin typeface="Arial" pitchFamily="34" charset="0"/>
                <a:cs typeface="Arial" pitchFamily="34" charset="0"/>
              </a:rPr>
            </a:br>
            <a:r>
              <a:rPr lang="en-US" altLang="ja-JP" sz="1050" dirty="0">
                <a:solidFill>
                  <a:srgbClr val="595757"/>
                </a:solidFill>
                <a:latin typeface="Arial" pitchFamily="34" charset="0"/>
                <a:cs typeface="Arial" pitchFamily="34" charset="0"/>
              </a:rPr>
              <a:t>for </a:t>
            </a:r>
            <a:r>
              <a:rPr lang="en-US" altLang="ja-JP" sz="1050" dirty="0" smtClean="0">
                <a:solidFill>
                  <a:srgbClr val="595757"/>
                </a:solidFill>
                <a:latin typeface="Arial" pitchFamily="34" charset="0"/>
                <a:cs typeface="Arial" pitchFamily="34" charset="0"/>
              </a:rPr>
              <a:t>a conference room</a:t>
            </a:r>
            <a:endParaRPr lang="en-US" altLang="ja-JP" sz="1050" dirty="0">
              <a:solidFill>
                <a:srgbClr val="595757"/>
              </a:solidFill>
              <a:latin typeface="Arial" pitchFamily="34" charset="0"/>
              <a:cs typeface="Arial" pitchFamily="34" charset="0"/>
            </a:endParaRPr>
          </a:p>
        </p:txBody>
      </p:sp>
      <p:pic>
        <p:nvPicPr>
          <p:cNvPr id="55" name="Picture 55" descr="03"/>
          <p:cNvPicPr>
            <a:picLocks noChangeAspect="1" noChangeArrowheads="1"/>
          </p:cNvPicPr>
          <p:nvPr/>
        </p:nvPicPr>
        <p:blipFill>
          <a:blip r:embed="rId15" cstate="print"/>
          <a:srcRect/>
          <a:stretch>
            <a:fillRect/>
          </a:stretch>
        </p:blipFill>
        <p:spPr bwMode="auto">
          <a:xfrm>
            <a:off x="3960440" y="3927046"/>
            <a:ext cx="288032" cy="1070281"/>
          </a:xfrm>
          <a:prstGeom prst="rect">
            <a:avLst/>
          </a:prstGeom>
          <a:noFill/>
          <a:ln w="9525">
            <a:noFill/>
            <a:miter lim="800000"/>
            <a:headEnd/>
            <a:tailEnd/>
          </a:ln>
        </p:spPr>
      </p:pic>
      <p:sp>
        <p:nvSpPr>
          <p:cNvPr id="56" name="Text Box 66"/>
          <p:cNvSpPr txBox="1">
            <a:spLocks noChangeArrowheads="1"/>
          </p:cNvSpPr>
          <p:nvPr/>
        </p:nvSpPr>
        <p:spPr bwMode="auto">
          <a:xfrm>
            <a:off x="3442096" y="2204864"/>
            <a:ext cx="1800200" cy="415498"/>
          </a:xfrm>
          <a:prstGeom prst="rect">
            <a:avLst/>
          </a:prstGeom>
          <a:noFill/>
          <a:ln w="9525">
            <a:noFill/>
            <a:miter lim="800000"/>
            <a:headEnd/>
            <a:tailEnd/>
          </a:ln>
        </p:spPr>
        <p:txBody>
          <a:bodyPr wrap="square">
            <a:spAutoFit/>
          </a:bodyPr>
          <a:lstStyle/>
          <a:p>
            <a:pPr algn="ctr"/>
            <a:r>
              <a:rPr lang="en-US" altLang="ja-JP" sz="1050" dirty="0" smtClean="0">
                <a:solidFill>
                  <a:srgbClr val="595757"/>
                </a:solidFill>
                <a:latin typeface="Arial" pitchFamily="34" charset="0"/>
                <a:cs typeface="Arial" pitchFamily="34" charset="0"/>
              </a:rPr>
              <a:t>Set conference schedule and participants</a:t>
            </a:r>
          </a:p>
        </p:txBody>
      </p:sp>
      <p:sp>
        <p:nvSpPr>
          <p:cNvPr id="57" name="テキスト ボックス 56"/>
          <p:cNvSpPr txBox="1"/>
          <p:nvPr/>
        </p:nvSpPr>
        <p:spPr>
          <a:xfrm>
            <a:off x="3563888" y="3614827"/>
            <a:ext cx="129614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Supervisor</a:t>
            </a:r>
          </a:p>
        </p:txBody>
      </p:sp>
      <p:sp>
        <p:nvSpPr>
          <p:cNvPr id="58" name="テキスト ボックス 57"/>
          <p:cNvSpPr txBox="1"/>
          <p:nvPr/>
        </p:nvSpPr>
        <p:spPr>
          <a:xfrm>
            <a:off x="8676456" y="6406450"/>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88</a:t>
            </a:r>
            <a:endParaRPr kumimoji="1" lang="ja-JP" altLang="en-US" sz="1300" dirty="0">
              <a:solidFill>
                <a:srgbClr val="595757"/>
              </a:solidFill>
              <a:latin typeface="Calibri" pitchFamily="34" charset="0"/>
            </a:endParaRPr>
          </a:p>
        </p:txBody>
      </p:sp>
      <p:sp>
        <p:nvSpPr>
          <p:cNvPr id="59" name="テキスト ボックス 2"/>
          <p:cNvSpPr txBox="1"/>
          <p:nvPr/>
        </p:nvSpPr>
        <p:spPr>
          <a:xfrm>
            <a:off x="5436096" y="2317229"/>
            <a:ext cx="3384376" cy="1615827"/>
          </a:xfrm>
          <a:prstGeom prst="rect">
            <a:avLst/>
          </a:prstGeom>
          <a:noFill/>
        </p:spPr>
        <p:txBody>
          <a:bodyPr wrap="square" rtlCol="0">
            <a:spAutoFit/>
          </a:bodyPr>
          <a:lstStyle/>
          <a:p>
            <a:pPr>
              <a:buFont typeface="Wingdings" pitchFamily="2" charset="2"/>
              <a:buChar char="Ø"/>
            </a:pPr>
            <a:r>
              <a:rPr lang="en-US" altLang="ja-JP" sz="1100" dirty="0" smtClean="0">
                <a:solidFill>
                  <a:srgbClr val="595757"/>
                </a:solidFill>
                <a:latin typeface="Arial" pitchFamily="34" charset="0"/>
                <a:cs typeface="Arial" pitchFamily="34" charset="0"/>
              </a:rPr>
              <a:t> Scheduled Meet-Me conference</a:t>
            </a:r>
          </a:p>
          <a:p>
            <a:r>
              <a:rPr lang="en-US" altLang="ja-JP" sz="1100" dirty="0" smtClean="0">
                <a:solidFill>
                  <a:srgbClr val="595757"/>
                </a:solidFill>
                <a:latin typeface="Arial" pitchFamily="34" charset="0"/>
                <a:cs typeface="Arial" pitchFamily="34" charset="0"/>
              </a:rPr>
              <a:t> </a:t>
            </a:r>
          </a:p>
          <a:p>
            <a:pPr>
              <a:buFont typeface="Wingdings" pitchFamily="2" charset="2"/>
              <a:buChar char="Ø"/>
            </a:pPr>
            <a:r>
              <a:rPr lang="en-US" altLang="ja-JP" sz="1100" dirty="0" smtClean="0">
                <a:solidFill>
                  <a:srgbClr val="595757"/>
                </a:solidFill>
                <a:latin typeface="Arial" pitchFamily="34" charset="0"/>
                <a:cs typeface="Arial" pitchFamily="34" charset="0"/>
              </a:rPr>
              <a:t> Automatic scheduled dial-out conference</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Maximum 50 conference rooms</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Maximum 96 participants per room</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Total of 100 simultaneous attendees per system</a:t>
            </a:r>
            <a:endParaRPr lang="en-US" altLang="ja-JP" sz="1100" b="1" dirty="0" smtClean="0">
              <a:solidFill>
                <a:srgbClr val="595757"/>
              </a:solidFill>
              <a:latin typeface="Arial" pitchFamily="34" charset="0"/>
              <a:cs typeface="Arial" pitchFamily="34" charset="0"/>
            </a:endParaRPr>
          </a:p>
        </p:txBody>
      </p:sp>
      <p:sp>
        <p:nvSpPr>
          <p:cNvPr id="60" name="テキスト ボックス 59"/>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r>
              <a:rPr lang="en-US" altLang="ja-JP" sz="2000" b="1" dirty="0" smtClean="0">
                <a:solidFill>
                  <a:srgbClr val="00A161"/>
                </a:solidFill>
                <a:latin typeface="Calibri" pitchFamily="34" charset="0"/>
              </a:rPr>
              <a:t> -CA Modules as CA Family-</a:t>
            </a:r>
            <a:endParaRPr kumimoji="1" lang="ja-JP" altLang="en-US" sz="2000" b="1" dirty="0">
              <a:solidFill>
                <a:srgbClr val="00A161"/>
              </a:solidFill>
              <a:latin typeface="Calibri" pitchFamily="34" charset="0"/>
            </a:endParaRPr>
          </a:p>
        </p:txBody>
      </p:sp>
      <p:sp>
        <p:nvSpPr>
          <p:cNvPr id="50" name="Line 66"/>
          <p:cNvSpPr>
            <a:spLocks noChangeShapeType="1"/>
          </p:cNvSpPr>
          <p:nvPr/>
        </p:nvSpPr>
        <p:spPr bwMode="auto">
          <a:xfrm rot="13500000" flipH="1" flipV="1">
            <a:off x="1986057" y="4599007"/>
            <a:ext cx="0" cy="900000"/>
          </a:xfrm>
          <a:prstGeom prst="line">
            <a:avLst/>
          </a:prstGeom>
          <a:noFill/>
          <a:ln w="19050">
            <a:solidFill>
              <a:srgbClr val="003065"/>
            </a:solidFill>
            <a:prstDash val="sysDot"/>
            <a:round/>
            <a:headEnd type="arrow"/>
            <a:tailEnd type="none"/>
          </a:ln>
        </p:spPr>
        <p:txBody>
          <a:bodyPr/>
          <a:lstStyle/>
          <a:p>
            <a:endParaRPr lang="ja-JP" alt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
        <p:nvSpPr>
          <p:cNvPr id="6" name="Rectangle 23"/>
          <p:cNvSpPr>
            <a:spLocks noChangeArrowheads="1"/>
          </p:cNvSpPr>
          <p:nvPr/>
        </p:nvSpPr>
        <p:spPr bwMode="auto">
          <a:xfrm>
            <a:off x="251520" y="980728"/>
            <a:ext cx="7739063" cy="288147"/>
          </a:xfrm>
          <a:prstGeom prst="rect">
            <a:avLst/>
          </a:prstGeom>
          <a:noFill/>
          <a:ln w="19050" algn="ctr">
            <a:noFill/>
            <a:miter lim="800000"/>
            <a:headEnd/>
            <a:tailEnd/>
          </a:ln>
        </p:spPr>
        <p:txBody>
          <a:bodyPr lIns="72000" tIns="36000" rIns="36000" bIns="36000" anchor="ctr">
            <a:spAutoFit/>
          </a:bodyPr>
          <a:lstStyle/>
          <a:p>
            <a:r>
              <a:rPr lang="en-US" altLang="ja-JP" sz="1400" b="1" dirty="0" smtClean="0">
                <a:solidFill>
                  <a:srgbClr val="595757"/>
                </a:solidFill>
                <a:latin typeface="Arial" pitchFamily="34" charset="0"/>
                <a:cs typeface="Arial" pitchFamily="34" charset="0"/>
              </a:rPr>
              <a:t>Appointment Reminder Module</a:t>
            </a:r>
            <a:endParaRPr lang="en-US" altLang="ja-JP" sz="1400" b="1" dirty="0">
              <a:solidFill>
                <a:srgbClr val="595757"/>
              </a:solidFill>
              <a:latin typeface="Arial" pitchFamily="34" charset="0"/>
              <a:cs typeface="Arial" pitchFamily="34" charset="0"/>
            </a:endParaRPr>
          </a:p>
        </p:txBody>
      </p:sp>
      <p:sp>
        <p:nvSpPr>
          <p:cNvPr id="7" name="テキスト ボックス 9"/>
          <p:cNvSpPr txBox="1">
            <a:spLocks noChangeArrowheads="1"/>
          </p:cNvSpPr>
          <p:nvPr/>
        </p:nvSpPr>
        <p:spPr bwMode="auto">
          <a:xfrm>
            <a:off x="252164" y="1196867"/>
            <a:ext cx="8496300" cy="461665"/>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eaLnBrk="1" hangingPunct="1"/>
            <a:r>
              <a:rPr lang="en-US" altLang="ja-JP" sz="1200" b="0" dirty="0" smtClean="0">
                <a:solidFill>
                  <a:srgbClr val="595757"/>
                </a:solidFill>
                <a:ea typeface="MS PGothic" pitchFamily="50" charset="-128"/>
              </a:rPr>
              <a:t>The CA Appointment Reminder module places outbound calls to deliver specific appointment reminder information to each called recipient at a pre-defined date and time. It is useful for preventing customer no shows.</a:t>
            </a:r>
            <a:endParaRPr lang="en-US" altLang="ja-JP" sz="1200" b="0" dirty="0">
              <a:solidFill>
                <a:srgbClr val="595757"/>
              </a:solidFill>
            </a:endParaRPr>
          </a:p>
        </p:txBody>
      </p:sp>
      <p:sp>
        <p:nvSpPr>
          <p:cNvPr id="8" name="AutoShape 3"/>
          <p:cNvSpPr>
            <a:spLocks noChangeArrowheads="1"/>
          </p:cNvSpPr>
          <p:nvPr/>
        </p:nvSpPr>
        <p:spPr bwMode="auto">
          <a:xfrm>
            <a:off x="416591" y="3306570"/>
            <a:ext cx="3291313" cy="609499"/>
          </a:xfrm>
          <a:prstGeom prst="wedgeRoundRectCallout">
            <a:avLst>
              <a:gd name="adj1" fmla="val -42869"/>
              <a:gd name="adj2" fmla="val 67899"/>
              <a:gd name="adj3" fmla="val 16667"/>
            </a:avLst>
          </a:prstGeom>
          <a:solidFill>
            <a:srgbClr val="FFFFFF"/>
          </a:solidFill>
          <a:ln w="9525">
            <a:solidFill>
              <a:srgbClr val="003065"/>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algn="l" eaLnBrk="0" hangingPunct="0"/>
            <a:r>
              <a:rPr lang="en-US" altLang="ja-JP" sz="1000" b="0" i="1" dirty="0" smtClean="0">
                <a:solidFill>
                  <a:srgbClr val="003065"/>
                </a:solidFill>
                <a:latin typeface="Arial" pitchFamily="34" charset="0"/>
                <a:cs typeface="Arial" pitchFamily="34" charset="0"/>
              </a:rPr>
              <a:t>A Panasonic </a:t>
            </a:r>
            <a:r>
              <a:rPr lang="en-US" altLang="ja-JP" sz="1000" b="0" i="1" dirty="0">
                <a:solidFill>
                  <a:srgbClr val="003065"/>
                </a:solidFill>
                <a:latin typeface="Arial" pitchFamily="34" charset="0"/>
                <a:cs typeface="Arial" pitchFamily="34" charset="0"/>
              </a:rPr>
              <a:t>restaurant table </a:t>
            </a:r>
            <a:r>
              <a:rPr lang="en-US" altLang="ja-JP" sz="1000" b="0" i="1" dirty="0" smtClean="0">
                <a:solidFill>
                  <a:srgbClr val="003065"/>
                </a:solidFill>
                <a:latin typeface="Arial" pitchFamily="34" charset="0"/>
                <a:cs typeface="Arial" pitchFamily="34" charset="0"/>
              </a:rPr>
              <a:t>reservation confirmation </a:t>
            </a:r>
            <a:r>
              <a:rPr lang="en-US" altLang="ja-JP" sz="1000" b="0" i="1" dirty="0">
                <a:solidFill>
                  <a:srgbClr val="003065"/>
                </a:solidFill>
                <a:latin typeface="Arial" pitchFamily="34" charset="0"/>
                <a:cs typeface="Arial" pitchFamily="34" charset="0"/>
              </a:rPr>
              <a:t>call </a:t>
            </a:r>
            <a:r>
              <a:rPr lang="en-US" altLang="ja-JP" sz="1000" b="0" i="1" dirty="0" smtClean="0">
                <a:solidFill>
                  <a:srgbClr val="003065"/>
                </a:solidFill>
                <a:latin typeface="Arial" pitchFamily="34" charset="0"/>
                <a:cs typeface="Arial" pitchFamily="34" charset="0"/>
              </a:rPr>
              <a:t>will be sent to </a:t>
            </a:r>
            <a:r>
              <a:rPr lang="en-US" altLang="ja-JP" sz="1000" b="0" i="1" dirty="0">
                <a:solidFill>
                  <a:srgbClr val="003065"/>
                </a:solidFill>
                <a:latin typeface="Arial" pitchFamily="34" charset="0"/>
                <a:cs typeface="Arial" pitchFamily="34" charset="0"/>
              </a:rPr>
              <a:t>you at </a:t>
            </a:r>
            <a:r>
              <a:rPr lang="en-US" altLang="ja-JP" sz="1000" b="0" i="1" dirty="0" smtClean="0">
                <a:solidFill>
                  <a:srgbClr val="003065"/>
                </a:solidFill>
                <a:latin typeface="Arial" pitchFamily="34" charset="0"/>
                <a:cs typeface="Arial" pitchFamily="34" charset="0"/>
              </a:rPr>
              <a:t>18:30 tomorrow. </a:t>
            </a:r>
          </a:p>
          <a:p>
            <a:pPr algn="l" eaLnBrk="0" hangingPunct="0"/>
            <a:r>
              <a:rPr lang="en-US" altLang="ja-JP" sz="1000" b="0" i="1" dirty="0" smtClean="0">
                <a:solidFill>
                  <a:srgbClr val="003065"/>
                </a:solidFill>
                <a:latin typeface="Arial" pitchFamily="34" charset="0"/>
                <a:cs typeface="Arial" pitchFamily="34" charset="0"/>
              </a:rPr>
              <a:t>Press1 </a:t>
            </a:r>
            <a:r>
              <a:rPr lang="en-US" altLang="ja-JP" sz="1000" i="1" dirty="0" smtClean="0">
                <a:solidFill>
                  <a:srgbClr val="003065"/>
                </a:solidFill>
                <a:latin typeface="Arial" pitchFamily="34" charset="0"/>
                <a:cs typeface="Arial" pitchFamily="34" charset="0"/>
              </a:rPr>
              <a:t>to confirm</a:t>
            </a:r>
            <a:r>
              <a:rPr lang="en-US" altLang="ja-JP" sz="1000" b="0" i="1" dirty="0" smtClean="0">
                <a:solidFill>
                  <a:srgbClr val="003065"/>
                </a:solidFill>
                <a:latin typeface="Arial" pitchFamily="34" charset="0"/>
                <a:cs typeface="Arial" pitchFamily="34" charset="0"/>
              </a:rPr>
              <a:t>.</a:t>
            </a:r>
            <a:endParaRPr lang="en-US" altLang="ja-JP" sz="1000" b="0" i="1" dirty="0">
              <a:solidFill>
                <a:srgbClr val="003065"/>
              </a:solidFill>
              <a:latin typeface="Arial" pitchFamily="34" charset="0"/>
              <a:cs typeface="Arial" pitchFamily="34" charset="0"/>
            </a:endParaRPr>
          </a:p>
        </p:txBody>
      </p:sp>
      <p:sp>
        <p:nvSpPr>
          <p:cNvPr id="9" name="AutoShape 13"/>
          <p:cNvSpPr>
            <a:spLocks noChangeArrowheads="1"/>
          </p:cNvSpPr>
          <p:nvPr/>
        </p:nvSpPr>
        <p:spPr bwMode="auto">
          <a:xfrm>
            <a:off x="1955411" y="3001278"/>
            <a:ext cx="237435" cy="211698"/>
          </a:xfrm>
          <a:prstGeom prst="downArrow">
            <a:avLst>
              <a:gd name="adj1" fmla="val 50000"/>
              <a:gd name="adj2" fmla="val 37500"/>
            </a:avLst>
          </a:prstGeom>
          <a:solidFill>
            <a:srgbClr val="005BAC"/>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sz="1100"/>
          </a:p>
        </p:txBody>
      </p:sp>
      <p:sp>
        <p:nvSpPr>
          <p:cNvPr id="10" name="AutoShape 13"/>
          <p:cNvSpPr>
            <a:spLocks noChangeArrowheads="1"/>
          </p:cNvSpPr>
          <p:nvPr/>
        </p:nvSpPr>
        <p:spPr bwMode="auto">
          <a:xfrm>
            <a:off x="1958301" y="4009390"/>
            <a:ext cx="237435" cy="211698"/>
          </a:xfrm>
          <a:prstGeom prst="downArrow">
            <a:avLst>
              <a:gd name="adj1" fmla="val 50000"/>
              <a:gd name="adj2" fmla="val 37500"/>
            </a:avLst>
          </a:prstGeom>
          <a:solidFill>
            <a:srgbClr val="005BAC"/>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sz="1100"/>
          </a:p>
        </p:txBody>
      </p:sp>
      <p:sp>
        <p:nvSpPr>
          <p:cNvPr id="11" name="テキスト ボックス 10"/>
          <p:cNvSpPr txBox="1"/>
          <p:nvPr/>
        </p:nvSpPr>
        <p:spPr>
          <a:xfrm>
            <a:off x="419112" y="3089089"/>
            <a:ext cx="1122423" cy="246221"/>
          </a:xfrm>
          <a:prstGeom prst="rect">
            <a:avLst/>
          </a:prstGeom>
          <a:noFill/>
        </p:spPr>
        <p:txBody>
          <a:bodyPr wrap="none" rtlCol="0">
            <a:spAutoFit/>
          </a:bodyPr>
          <a:lstStyle/>
          <a:p>
            <a:r>
              <a:rPr kumimoji="1" lang="en-US" altLang="ja-JP" sz="1000" b="1" i="1" dirty="0" smtClean="0">
                <a:solidFill>
                  <a:srgbClr val="003065"/>
                </a:solidFill>
                <a:latin typeface="Arial" pitchFamily="34" charset="0"/>
                <a:cs typeface="Arial" pitchFamily="34" charset="0"/>
              </a:rPr>
              <a:t>Text to speech;</a:t>
            </a:r>
            <a:endParaRPr kumimoji="1" lang="ja-JP" altLang="en-US" sz="1000" b="1" i="1" dirty="0">
              <a:solidFill>
                <a:srgbClr val="003065"/>
              </a:solidFill>
              <a:latin typeface="Arial" pitchFamily="34" charset="0"/>
              <a:cs typeface="Arial" pitchFamily="34" charset="0"/>
            </a:endParaRPr>
          </a:p>
        </p:txBody>
      </p:sp>
      <p:grpSp>
        <p:nvGrpSpPr>
          <p:cNvPr id="12" name="グループ化 36"/>
          <p:cNvGrpSpPr/>
          <p:nvPr/>
        </p:nvGrpSpPr>
        <p:grpSpPr>
          <a:xfrm>
            <a:off x="4344484" y="2281198"/>
            <a:ext cx="803580" cy="894294"/>
            <a:chOff x="4200468" y="2204864"/>
            <a:chExt cx="803580" cy="894294"/>
          </a:xfrm>
        </p:grpSpPr>
        <p:sp>
          <p:nvSpPr>
            <p:cNvPr id="13" name="テキスト ボックス 12"/>
            <p:cNvSpPr txBox="1"/>
            <p:nvPr/>
          </p:nvSpPr>
          <p:spPr>
            <a:xfrm>
              <a:off x="4211960" y="2852937"/>
              <a:ext cx="792088" cy="246221"/>
            </a:xfrm>
            <a:prstGeom prst="rect">
              <a:avLst/>
            </a:prstGeom>
            <a:noFill/>
          </p:spPr>
          <p:txBody>
            <a:bodyPr wrap="square">
              <a:spAutoFit/>
            </a:bodyPr>
            <a:lstStyle/>
            <a:p>
              <a:pPr>
                <a:defRPr/>
              </a:pPr>
              <a:r>
                <a:rPr lang="en-US" altLang="ja-JP" sz="1000" dirty="0">
                  <a:solidFill>
                    <a:srgbClr val="005BAC"/>
                  </a:solidFill>
                  <a:latin typeface="Arial" pitchFamily="34" charset="0"/>
                  <a:cs typeface="Arial" pitchFamily="34" charset="0"/>
                </a:rPr>
                <a:t>Customer</a:t>
              </a:r>
            </a:p>
          </p:txBody>
        </p:sp>
        <p:pic>
          <p:nvPicPr>
            <p:cNvPr id="14" name="Picture 74" descr="17"/>
            <p:cNvPicPr>
              <a:picLocks noChangeAspect="1" noChangeArrowheads="1"/>
            </p:cNvPicPr>
            <p:nvPr/>
          </p:nvPicPr>
          <p:blipFill>
            <a:blip r:embed="rId2" cstate="print"/>
            <a:srcRect/>
            <a:stretch>
              <a:fillRect/>
            </a:stretch>
          </p:blipFill>
          <p:spPr bwMode="auto">
            <a:xfrm>
              <a:off x="4200468" y="2204864"/>
              <a:ext cx="587556" cy="648072"/>
            </a:xfrm>
            <a:prstGeom prst="rect">
              <a:avLst/>
            </a:prstGeom>
            <a:noFill/>
            <a:ln w="9525">
              <a:noFill/>
              <a:miter lim="800000"/>
              <a:headEnd/>
              <a:tailEnd/>
            </a:ln>
          </p:spPr>
        </p:pic>
      </p:grpSp>
      <p:sp>
        <p:nvSpPr>
          <p:cNvPr id="15" name="角丸四角形 14"/>
          <p:cNvSpPr/>
          <p:nvPr/>
        </p:nvSpPr>
        <p:spPr>
          <a:xfrm>
            <a:off x="434493" y="4293096"/>
            <a:ext cx="3273411" cy="504056"/>
          </a:xfrm>
          <a:prstGeom prst="roundRect">
            <a:avLst/>
          </a:prstGeom>
          <a:solidFill>
            <a:srgbClr val="D6D8E4"/>
          </a:solidFill>
          <a:ln w="9525">
            <a:solidFill>
              <a:srgbClr val="003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dirty="0" smtClean="0">
                <a:solidFill>
                  <a:srgbClr val="595757"/>
                </a:solidFill>
                <a:latin typeface="Arial" pitchFamily="34" charset="0"/>
                <a:cs typeface="Arial" pitchFamily="34" charset="0"/>
              </a:rPr>
              <a:t>If the customer accepts the appointment, they dial “1”.  </a:t>
            </a:r>
          </a:p>
          <a:p>
            <a:pPr lvl="0"/>
            <a:r>
              <a:rPr lang="en-US" altLang="ja-JP" sz="1000" dirty="0" smtClean="0">
                <a:solidFill>
                  <a:srgbClr val="595757"/>
                </a:solidFill>
                <a:latin typeface="Arial" pitchFamily="34" charset="0"/>
                <a:cs typeface="Arial" pitchFamily="34" charset="0"/>
              </a:rPr>
              <a:t>The operation is then recorded.</a:t>
            </a:r>
            <a:endParaRPr lang="ja-JP" altLang="ja-JP" sz="1000" dirty="0">
              <a:solidFill>
                <a:srgbClr val="595757"/>
              </a:solidFill>
              <a:latin typeface="Arial" pitchFamily="34" charset="0"/>
              <a:cs typeface="Arial" pitchFamily="34" charset="0"/>
            </a:endParaRPr>
          </a:p>
        </p:txBody>
      </p:sp>
      <p:cxnSp>
        <p:nvCxnSpPr>
          <p:cNvPr id="16" name="直線矢印コネクタ 15"/>
          <p:cNvCxnSpPr/>
          <p:nvPr/>
        </p:nvCxnSpPr>
        <p:spPr>
          <a:xfrm>
            <a:off x="3707904" y="2713246"/>
            <a:ext cx="576064" cy="0"/>
          </a:xfrm>
          <a:prstGeom prst="straightConnector1">
            <a:avLst/>
          </a:prstGeom>
          <a:ln w="31750">
            <a:solidFill>
              <a:srgbClr val="005BA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95536" y="2425214"/>
            <a:ext cx="3312368" cy="504056"/>
          </a:xfrm>
          <a:prstGeom prst="roundRect">
            <a:avLst/>
          </a:prstGeom>
          <a:solidFill>
            <a:srgbClr val="D6D8E4"/>
          </a:solidFill>
          <a:ln w="9525">
            <a:solidFill>
              <a:srgbClr val="003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dirty="0" smtClean="0">
                <a:solidFill>
                  <a:srgbClr val="595757"/>
                </a:solidFill>
                <a:latin typeface="Arial" pitchFamily="34" charset="0"/>
                <a:cs typeface="Arial" pitchFamily="34" charset="0"/>
              </a:rPr>
              <a:t>The CA module calls automatically at a pre-defined date and time.</a:t>
            </a:r>
          </a:p>
          <a:p>
            <a:pPr lvl="0"/>
            <a:r>
              <a:rPr lang="en-US" altLang="ja-JP" sz="1000" dirty="0" smtClean="0">
                <a:solidFill>
                  <a:srgbClr val="595757"/>
                </a:solidFill>
                <a:latin typeface="Arial" pitchFamily="34" charset="0"/>
                <a:cs typeface="Arial" pitchFamily="34" charset="0"/>
              </a:rPr>
              <a:t> (24 hours before, etc.)</a:t>
            </a:r>
            <a:endParaRPr lang="ja-JP" altLang="ja-JP" sz="1000" dirty="0" smtClean="0">
              <a:solidFill>
                <a:srgbClr val="595757"/>
              </a:solidFill>
              <a:latin typeface="Arial" pitchFamily="34" charset="0"/>
              <a:cs typeface="Arial" pitchFamily="34" charset="0"/>
            </a:endParaRPr>
          </a:p>
        </p:txBody>
      </p:sp>
      <p:sp>
        <p:nvSpPr>
          <p:cNvPr id="24" name="テキスト ボックス 2"/>
          <p:cNvSpPr txBox="1"/>
          <p:nvPr/>
        </p:nvSpPr>
        <p:spPr>
          <a:xfrm>
            <a:off x="5436096" y="2418273"/>
            <a:ext cx="3312368" cy="938719"/>
          </a:xfrm>
          <a:prstGeom prst="rect">
            <a:avLst/>
          </a:prstGeom>
          <a:noFill/>
        </p:spPr>
        <p:txBody>
          <a:bodyPr wrap="square" rtlCol="0">
            <a:spAutoFit/>
          </a:bodyPr>
          <a:lstStyle/>
          <a:p>
            <a:pPr>
              <a:buFont typeface="Wingdings" pitchFamily="2" charset="2"/>
              <a:buChar char="Ø"/>
            </a:pPr>
            <a:r>
              <a:rPr lang="en-US" altLang="ja-JP" sz="1100" dirty="0" smtClean="0">
                <a:solidFill>
                  <a:srgbClr val="595757"/>
                </a:solidFill>
                <a:latin typeface="Arial" pitchFamily="34" charset="0"/>
                <a:cs typeface="Arial" pitchFamily="34" charset="0"/>
              </a:rPr>
              <a:t> Prevent users from forgetting to contact customers and check schedules.</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Reduce the work required for agents to make telephone calls.</a:t>
            </a:r>
            <a:endParaRPr lang="en-US" altLang="ja-JP" sz="1100" b="1" dirty="0" smtClean="0">
              <a:solidFill>
                <a:srgbClr val="595757"/>
              </a:solidFill>
              <a:latin typeface="Arial" pitchFamily="34" charset="0"/>
              <a:cs typeface="Arial" pitchFamily="34" charset="0"/>
            </a:endParaRPr>
          </a:p>
        </p:txBody>
      </p:sp>
      <p:sp>
        <p:nvSpPr>
          <p:cNvPr id="32" name="テキスト ボックス 31"/>
          <p:cNvSpPr txBox="1"/>
          <p:nvPr/>
        </p:nvSpPr>
        <p:spPr>
          <a:xfrm>
            <a:off x="8676456" y="6406450"/>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89</a:t>
            </a:r>
            <a:endParaRPr kumimoji="1" lang="ja-JP" altLang="en-US" sz="1300" dirty="0">
              <a:solidFill>
                <a:srgbClr val="595757"/>
              </a:solidFill>
              <a:latin typeface="Calibri" pitchFamily="34" charset="0"/>
            </a:endParaRPr>
          </a:p>
        </p:txBody>
      </p:sp>
      <p:sp>
        <p:nvSpPr>
          <p:cNvPr id="18" name="テキスト ボックス 17"/>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r>
              <a:rPr lang="en-US" altLang="ja-JP" sz="2000" b="1" dirty="0" smtClean="0">
                <a:solidFill>
                  <a:srgbClr val="00A161"/>
                </a:solidFill>
                <a:latin typeface="Calibri" pitchFamily="34" charset="0"/>
              </a:rPr>
              <a:t> -CA Modules as CA Family-</a:t>
            </a:r>
            <a:endParaRPr kumimoji="1" lang="ja-JP" altLang="en-US" sz="2000" b="1" dirty="0">
              <a:solidFill>
                <a:srgbClr val="00A161"/>
              </a:solidFill>
              <a:latin typeface="Calibri"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
        <p:nvSpPr>
          <p:cNvPr id="6" name="Rectangle 23"/>
          <p:cNvSpPr>
            <a:spLocks noChangeArrowheads="1"/>
          </p:cNvSpPr>
          <p:nvPr/>
        </p:nvSpPr>
        <p:spPr bwMode="auto">
          <a:xfrm>
            <a:off x="251520" y="992298"/>
            <a:ext cx="7739063" cy="288147"/>
          </a:xfrm>
          <a:prstGeom prst="rect">
            <a:avLst/>
          </a:prstGeom>
          <a:noFill/>
          <a:ln w="19050" algn="ctr">
            <a:noFill/>
            <a:miter lim="800000"/>
            <a:headEnd/>
            <a:tailEnd/>
          </a:ln>
        </p:spPr>
        <p:txBody>
          <a:bodyPr lIns="72000" tIns="36000" rIns="36000" bIns="36000" anchor="ctr">
            <a:spAutoFit/>
          </a:bodyPr>
          <a:lstStyle/>
          <a:p>
            <a:r>
              <a:rPr lang="en-US" altLang="ja-JP" sz="1400" b="1" dirty="0" smtClean="0">
                <a:solidFill>
                  <a:srgbClr val="595757"/>
                </a:solidFill>
                <a:latin typeface="Arial" pitchFamily="34" charset="0"/>
                <a:cs typeface="Arial" pitchFamily="34" charset="0"/>
              </a:rPr>
              <a:t>Speech Auto Attendant Module</a:t>
            </a:r>
            <a:endParaRPr lang="en-US" altLang="ja-JP" sz="1400" b="1" dirty="0">
              <a:solidFill>
                <a:srgbClr val="595757"/>
              </a:solidFill>
              <a:latin typeface="Arial" pitchFamily="34" charset="0"/>
              <a:cs typeface="Arial" pitchFamily="34" charset="0"/>
            </a:endParaRPr>
          </a:p>
        </p:txBody>
      </p:sp>
      <p:sp>
        <p:nvSpPr>
          <p:cNvPr id="7" name="テキスト ボックス 9"/>
          <p:cNvSpPr txBox="1">
            <a:spLocks noChangeArrowheads="1"/>
          </p:cNvSpPr>
          <p:nvPr/>
        </p:nvSpPr>
        <p:spPr bwMode="auto">
          <a:xfrm>
            <a:off x="252164" y="1208437"/>
            <a:ext cx="8496300" cy="461665"/>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pPr>
              <a:spcBef>
                <a:spcPct val="50000"/>
              </a:spcBef>
            </a:pPr>
            <a:r>
              <a:rPr lang="en-US" altLang="ja-JP" sz="1200" b="0" dirty="0" smtClean="0">
                <a:solidFill>
                  <a:srgbClr val="595757"/>
                </a:solidFill>
              </a:rPr>
              <a:t>The CA Speech Auto Attendant module provides a call routing function. Calls are redirected to voicemail or a mobile phone, etc. according to the CA status after the caller tells the module the name of the caller they want to talk to. </a:t>
            </a:r>
            <a:endParaRPr lang="en-US" altLang="ja-JP" sz="1200" b="0" dirty="0">
              <a:solidFill>
                <a:srgbClr val="595757"/>
              </a:solidFill>
            </a:endParaRPr>
          </a:p>
        </p:txBody>
      </p:sp>
      <p:sp>
        <p:nvSpPr>
          <p:cNvPr id="8" name="AutoShape 13"/>
          <p:cNvSpPr>
            <a:spLocks noChangeArrowheads="1"/>
          </p:cNvSpPr>
          <p:nvPr/>
        </p:nvSpPr>
        <p:spPr bwMode="auto">
          <a:xfrm>
            <a:off x="2956658" y="2423146"/>
            <a:ext cx="237435" cy="211698"/>
          </a:xfrm>
          <a:prstGeom prst="downArrow">
            <a:avLst>
              <a:gd name="adj1" fmla="val 50000"/>
              <a:gd name="adj2" fmla="val 37500"/>
            </a:avLst>
          </a:prstGeom>
          <a:solidFill>
            <a:srgbClr val="005BAC"/>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sz="1100"/>
          </a:p>
        </p:txBody>
      </p:sp>
      <p:sp>
        <p:nvSpPr>
          <p:cNvPr id="9" name="AutoShape 13"/>
          <p:cNvSpPr>
            <a:spLocks noChangeArrowheads="1"/>
          </p:cNvSpPr>
          <p:nvPr/>
        </p:nvSpPr>
        <p:spPr bwMode="auto">
          <a:xfrm>
            <a:off x="2955196" y="3067626"/>
            <a:ext cx="237435" cy="211698"/>
          </a:xfrm>
          <a:prstGeom prst="downArrow">
            <a:avLst>
              <a:gd name="adj1" fmla="val 50000"/>
              <a:gd name="adj2" fmla="val 37500"/>
            </a:avLst>
          </a:prstGeom>
          <a:solidFill>
            <a:srgbClr val="005BAC"/>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sz="1100"/>
          </a:p>
        </p:txBody>
      </p:sp>
      <p:sp>
        <p:nvSpPr>
          <p:cNvPr id="10" name="テキスト ボックス 9"/>
          <p:cNvSpPr txBox="1"/>
          <p:nvPr/>
        </p:nvSpPr>
        <p:spPr>
          <a:xfrm>
            <a:off x="1501561" y="2468844"/>
            <a:ext cx="1122423" cy="246221"/>
          </a:xfrm>
          <a:prstGeom prst="rect">
            <a:avLst/>
          </a:prstGeom>
          <a:noFill/>
        </p:spPr>
        <p:txBody>
          <a:bodyPr wrap="none" rtlCol="0">
            <a:spAutoFit/>
          </a:bodyPr>
          <a:lstStyle/>
          <a:p>
            <a:r>
              <a:rPr kumimoji="1" lang="en-US" altLang="ja-JP" sz="1000" b="1" i="1" dirty="0" smtClean="0">
                <a:solidFill>
                  <a:srgbClr val="003065"/>
                </a:solidFill>
                <a:latin typeface="Arial" pitchFamily="34" charset="0"/>
                <a:cs typeface="Arial" pitchFamily="34" charset="0"/>
              </a:rPr>
              <a:t>Text to speech;</a:t>
            </a:r>
            <a:endParaRPr kumimoji="1" lang="ja-JP" altLang="en-US" sz="1000" b="1" i="1" dirty="0">
              <a:solidFill>
                <a:srgbClr val="003065"/>
              </a:solidFill>
              <a:latin typeface="Arial" pitchFamily="34" charset="0"/>
              <a:cs typeface="Arial" pitchFamily="34" charset="0"/>
            </a:endParaRPr>
          </a:p>
        </p:txBody>
      </p:sp>
      <p:sp>
        <p:nvSpPr>
          <p:cNvPr id="11" name="テキスト ボックス 10"/>
          <p:cNvSpPr txBox="1"/>
          <p:nvPr/>
        </p:nvSpPr>
        <p:spPr>
          <a:xfrm>
            <a:off x="1455616" y="3091038"/>
            <a:ext cx="1354858" cy="253916"/>
          </a:xfrm>
          <a:prstGeom prst="rect">
            <a:avLst/>
          </a:prstGeom>
          <a:noFill/>
        </p:spPr>
        <p:txBody>
          <a:bodyPr wrap="none" rtlCol="0">
            <a:spAutoFit/>
          </a:bodyPr>
          <a:lstStyle/>
          <a:p>
            <a:r>
              <a:rPr kumimoji="1" lang="en-US" altLang="ja-JP" sz="1050" b="1" i="1" dirty="0" smtClean="0">
                <a:solidFill>
                  <a:srgbClr val="EA5550"/>
                </a:solidFill>
                <a:latin typeface="Arial" pitchFamily="34" charset="0"/>
                <a:cs typeface="Arial" pitchFamily="34" charset="0"/>
              </a:rPr>
              <a:t>Customer speaks;</a:t>
            </a:r>
            <a:endParaRPr kumimoji="1" lang="ja-JP" altLang="en-US" sz="1050" b="1" i="1" dirty="0">
              <a:solidFill>
                <a:srgbClr val="EA5550"/>
              </a:solidFill>
              <a:latin typeface="Arial" pitchFamily="34" charset="0"/>
              <a:cs typeface="Arial" pitchFamily="34" charset="0"/>
            </a:endParaRPr>
          </a:p>
        </p:txBody>
      </p:sp>
      <p:sp>
        <p:nvSpPr>
          <p:cNvPr id="12" name="AutoShape 13"/>
          <p:cNvSpPr>
            <a:spLocks noChangeArrowheads="1"/>
          </p:cNvSpPr>
          <p:nvPr/>
        </p:nvSpPr>
        <p:spPr bwMode="auto">
          <a:xfrm>
            <a:off x="2955196" y="3658299"/>
            <a:ext cx="237435" cy="211698"/>
          </a:xfrm>
          <a:prstGeom prst="downArrow">
            <a:avLst>
              <a:gd name="adj1" fmla="val 50000"/>
              <a:gd name="adj2" fmla="val 37500"/>
            </a:avLst>
          </a:prstGeom>
          <a:solidFill>
            <a:srgbClr val="005BAC"/>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sz="1100"/>
          </a:p>
        </p:txBody>
      </p:sp>
      <p:sp>
        <p:nvSpPr>
          <p:cNvPr id="13" name="AutoShape 13"/>
          <p:cNvSpPr>
            <a:spLocks noChangeArrowheads="1"/>
          </p:cNvSpPr>
          <p:nvPr/>
        </p:nvSpPr>
        <p:spPr bwMode="auto">
          <a:xfrm>
            <a:off x="2966413" y="4439749"/>
            <a:ext cx="237435" cy="211698"/>
          </a:xfrm>
          <a:prstGeom prst="downArrow">
            <a:avLst>
              <a:gd name="adj1" fmla="val 50000"/>
              <a:gd name="adj2" fmla="val 37500"/>
            </a:avLst>
          </a:prstGeom>
          <a:solidFill>
            <a:srgbClr val="005BAC"/>
          </a:solidFill>
          <a:ln w="9525">
            <a:noFill/>
            <a:miter lim="800000"/>
            <a:headEnd/>
            <a:tailEnd/>
          </a:ln>
        </p:spPr>
        <p:txBody>
          <a:bodyPr vert="horz" wrap="square" lIns="74295" tIns="8890" rIns="74295" bIns="8890" numCol="1" anchor="t" anchorCtr="0" compatLnSpc="1">
            <a:prstTxWarp prst="textNoShape">
              <a:avLst/>
            </a:prstTxWarp>
          </a:bodyPr>
          <a:lstStyle/>
          <a:p>
            <a:endParaRPr lang="ja-JP" altLang="en-US" sz="1100"/>
          </a:p>
        </p:txBody>
      </p:sp>
      <p:sp>
        <p:nvSpPr>
          <p:cNvPr id="14" name="テキスト ボックス 13"/>
          <p:cNvSpPr txBox="1"/>
          <p:nvPr/>
        </p:nvSpPr>
        <p:spPr>
          <a:xfrm>
            <a:off x="1496611" y="4611326"/>
            <a:ext cx="3291413" cy="246221"/>
          </a:xfrm>
          <a:prstGeom prst="rect">
            <a:avLst/>
          </a:prstGeom>
          <a:noFill/>
        </p:spPr>
        <p:txBody>
          <a:bodyPr wrap="square" rtlCol="0">
            <a:spAutoFit/>
          </a:bodyPr>
          <a:lstStyle/>
          <a:p>
            <a:pPr algn="l"/>
            <a:r>
              <a:rPr kumimoji="1" lang="en-US" altLang="ja-JP" sz="1000" b="1" i="1" dirty="0" smtClean="0">
                <a:solidFill>
                  <a:srgbClr val="003065"/>
                </a:solidFill>
                <a:latin typeface="Arial" pitchFamily="34" charset="0"/>
                <a:cs typeface="Arial" pitchFamily="34" charset="0"/>
              </a:rPr>
              <a:t>Text to speech; for “In a meeting”  </a:t>
            </a:r>
            <a:endParaRPr kumimoji="1" lang="ja-JP" altLang="en-US" sz="1000" b="1" i="1" dirty="0">
              <a:solidFill>
                <a:srgbClr val="003065"/>
              </a:solidFill>
              <a:latin typeface="Arial" pitchFamily="34" charset="0"/>
              <a:cs typeface="Arial" pitchFamily="34" charset="0"/>
            </a:endParaRPr>
          </a:p>
        </p:txBody>
      </p:sp>
      <p:sp>
        <p:nvSpPr>
          <p:cNvPr id="15" name="テキスト ボックス 14"/>
          <p:cNvSpPr txBox="1"/>
          <p:nvPr/>
        </p:nvSpPr>
        <p:spPr>
          <a:xfrm>
            <a:off x="1496611" y="5403414"/>
            <a:ext cx="3291413" cy="246221"/>
          </a:xfrm>
          <a:prstGeom prst="rect">
            <a:avLst/>
          </a:prstGeom>
          <a:noFill/>
        </p:spPr>
        <p:txBody>
          <a:bodyPr wrap="square" rtlCol="0">
            <a:spAutoFit/>
          </a:bodyPr>
          <a:lstStyle/>
          <a:p>
            <a:pPr algn="l"/>
            <a:r>
              <a:rPr kumimoji="1" lang="en-US" altLang="ja-JP" sz="1000" b="1" i="1" dirty="0" smtClean="0">
                <a:solidFill>
                  <a:srgbClr val="003065"/>
                </a:solidFill>
                <a:latin typeface="Arial" pitchFamily="34" charset="0"/>
                <a:cs typeface="Arial" pitchFamily="34" charset="0"/>
              </a:rPr>
              <a:t>Text to speech; for “Gone home”  </a:t>
            </a:r>
            <a:endParaRPr kumimoji="1" lang="ja-JP" altLang="en-US" sz="1000" b="1" i="1" dirty="0">
              <a:solidFill>
                <a:srgbClr val="003065"/>
              </a:solidFill>
              <a:latin typeface="Arial" pitchFamily="34" charset="0"/>
              <a:cs typeface="Arial" pitchFamily="34" charset="0"/>
            </a:endParaRPr>
          </a:p>
        </p:txBody>
      </p:sp>
      <p:grpSp>
        <p:nvGrpSpPr>
          <p:cNvPr id="16" name="グループ化 25"/>
          <p:cNvGrpSpPr/>
          <p:nvPr/>
        </p:nvGrpSpPr>
        <p:grpSpPr>
          <a:xfrm>
            <a:off x="251520" y="1916832"/>
            <a:ext cx="792088" cy="894294"/>
            <a:chOff x="1115616" y="2060848"/>
            <a:chExt cx="792088" cy="894294"/>
          </a:xfrm>
        </p:grpSpPr>
        <p:sp>
          <p:nvSpPr>
            <p:cNvPr id="17" name="テキスト ボックス 16"/>
            <p:cNvSpPr txBox="1"/>
            <p:nvPr/>
          </p:nvSpPr>
          <p:spPr>
            <a:xfrm>
              <a:off x="1115616" y="2708921"/>
              <a:ext cx="792088" cy="246221"/>
            </a:xfrm>
            <a:prstGeom prst="rect">
              <a:avLst/>
            </a:prstGeom>
            <a:noFill/>
          </p:spPr>
          <p:txBody>
            <a:bodyPr wrap="square">
              <a:spAutoFit/>
            </a:bodyPr>
            <a:lstStyle/>
            <a:p>
              <a:pPr>
                <a:defRPr/>
              </a:pPr>
              <a:r>
                <a:rPr lang="en-US" altLang="ja-JP" sz="1000" dirty="0">
                  <a:solidFill>
                    <a:srgbClr val="005BAC"/>
                  </a:solidFill>
                  <a:latin typeface="Arial" pitchFamily="34" charset="0"/>
                  <a:cs typeface="Arial" pitchFamily="34" charset="0"/>
                </a:rPr>
                <a:t>Customer</a:t>
              </a:r>
            </a:p>
          </p:txBody>
        </p:sp>
        <p:pic>
          <p:nvPicPr>
            <p:cNvPr id="18" name="Picture 69" descr="24"/>
            <p:cNvPicPr>
              <a:picLocks noChangeAspect="1" noChangeArrowheads="1"/>
            </p:cNvPicPr>
            <p:nvPr/>
          </p:nvPicPr>
          <p:blipFill>
            <a:blip r:embed="rId2" cstate="print"/>
            <a:srcRect/>
            <a:stretch>
              <a:fillRect/>
            </a:stretch>
          </p:blipFill>
          <p:spPr bwMode="auto">
            <a:xfrm>
              <a:off x="1280588" y="2060848"/>
              <a:ext cx="483100" cy="664596"/>
            </a:xfrm>
            <a:prstGeom prst="rect">
              <a:avLst/>
            </a:prstGeom>
            <a:noFill/>
            <a:ln w="9525">
              <a:noFill/>
              <a:miter lim="800000"/>
              <a:headEnd/>
              <a:tailEnd/>
            </a:ln>
          </p:spPr>
        </p:pic>
      </p:grpSp>
      <p:cxnSp>
        <p:nvCxnSpPr>
          <p:cNvPr id="19" name="直線矢印コネクタ 18"/>
          <p:cNvCxnSpPr/>
          <p:nvPr/>
        </p:nvCxnSpPr>
        <p:spPr>
          <a:xfrm>
            <a:off x="848539" y="2235062"/>
            <a:ext cx="648072" cy="0"/>
          </a:xfrm>
          <a:prstGeom prst="straightConnector1">
            <a:avLst/>
          </a:prstGeom>
          <a:ln w="31750">
            <a:solidFill>
              <a:srgbClr val="005BA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1496611" y="2091046"/>
            <a:ext cx="3291413" cy="288032"/>
          </a:xfrm>
          <a:prstGeom prst="roundRect">
            <a:avLst/>
          </a:prstGeom>
          <a:solidFill>
            <a:srgbClr val="D6D8E4"/>
          </a:solidFill>
          <a:ln w="9525">
            <a:solidFill>
              <a:srgbClr val="003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00" dirty="0" smtClean="0">
                <a:solidFill>
                  <a:srgbClr val="595757"/>
                </a:solidFill>
                <a:latin typeface="Arial" pitchFamily="34" charset="0"/>
                <a:cs typeface="Arial" pitchFamily="34" charset="0"/>
              </a:rPr>
              <a:t>Customer calls Speech Auto Attendant. </a:t>
            </a:r>
            <a:endParaRPr lang="ja-JP" altLang="ja-JP" sz="1000" dirty="0">
              <a:solidFill>
                <a:srgbClr val="595757"/>
              </a:solidFill>
              <a:latin typeface="Arial" pitchFamily="34" charset="0"/>
              <a:cs typeface="Arial" pitchFamily="34" charset="0"/>
            </a:endParaRPr>
          </a:p>
        </p:txBody>
      </p:sp>
      <p:sp>
        <p:nvSpPr>
          <p:cNvPr id="21" name="AutoShape 3"/>
          <p:cNvSpPr>
            <a:spLocks noChangeArrowheads="1"/>
          </p:cNvSpPr>
          <p:nvPr/>
        </p:nvSpPr>
        <p:spPr bwMode="auto">
          <a:xfrm>
            <a:off x="1484615" y="2667110"/>
            <a:ext cx="3303409" cy="323435"/>
          </a:xfrm>
          <a:prstGeom prst="wedgeRoundRectCallout">
            <a:avLst>
              <a:gd name="adj1" fmla="val 44083"/>
              <a:gd name="adj2" fmla="val 74920"/>
              <a:gd name="adj3" fmla="val 16667"/>
            </a:avLst>
          </a:prstGeom>
          <a:solidFill>
            <a:srgbClr val="FFFFFF"/>
          </a:solidFill>
          <a:ln w="9525">
            <a:solidFill>
              <a:srgbClr val="003065"/>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eaLnBrk="0" hangingPunct="0"/>
            <a:r>
              <a:rPr lang="en-US" altLang="ja-JP" sz="1000" i="1" dirty="0" smtClean="0">
                <a:solidFill>
                  <a:srgbClr val="003065"/>
                </a:solidFill>
                <a:latin typeface="Arial" pitchFamily="34" charset="0"/>
                <a:cs typeface="Arial" pitchFamily="34" charset="0"/>
              </a:rPr>
              <a:t>“This is Panasonic. Who do you want to talk to?”</a:t>
            </a:r>
          </a:p>
        </p:txBody>
      </p:sp>
      <p:sp>
        <p:nvSpPr>
          <p:cNvPr id="22" name="AutoShape 3"/>
          <p:cNvSpPr>
            <a:spLocks noChangeArrowheads="1"/>
          </p:cNvSpPr>
          <p:nvPr/>
        </p:nvSpPr>
        <p:spPr bwMode="auto">
          <a:xfrm>
            <a:off x="1517666" y="3315183"/>
            <a:ext cx="3270358" cy="288031"/>
          </a:xfrm>
          <a:prstGeom prst="wedgeRoundRectCallout">
            <a:avLst>
              <a:gd name="adj1" fmla="val -42869"/>
              <a:gd name="adj2" fmla="val 67899"/>
              <a:gd name="adj3" fmla="val 16667"/>
            </a:avLst>
          </a:prstGeom>
          <a:solidFill>
            <a:srgbClr val="FFFFFF"/>
          </a:solidFill>
          <a:ln w="9525">
            <a:solidFill>
              <a:srgbClr val="EA5550"/>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eaLnBrk="0" hangingPunct="0"/>
            <a:r>
              <a:rPr lang="en-US" altLang="ja-JP" sz="1000" i="1" dirty="0" smtClean="0">
                <a:solidFill>
                  <a:srgbClr val="EA5550"/>
                </a:solidFill>
                <a:latin typeface="Arial" pitchFamily="34" charset="0"/>
                <a:cs typeface="Arial" pitchFamily="34" charset="0"/>
              </a:rPr>
              <a:t>James Bond</a:t>
            </a:r>
          </a:p>
        </p:txBody>
      </p:sp>
      <p:sp>
        <p:nvSpPr>
          <p:cNvPr id="23" name="角丸四角形 22"/>
          <p:cNvSpPr/>
          <p:nvPr/>
        </p:nvSpPr>
        <p:spPr>
          <a:xfrm>
            <a:off x="1496611" y="3891246"/>
            <a:ext cx="3291413" cy="504056"/>
          </a:xfrm>
          <a:prstGeom prst="roundRect">
            <a:avLst/>
          </a:prstGeom>
          <a:solidFill>
            <a:srgbClr val="D6D8E4"/>
          </a:solidFill>
          <a:ln w="9525">
            <a:solidFill>
              <a:srgbClr val="003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ja-JP" sz="1000" dirty="0" smtClean="0">
                <a:solidFill>
                  <a:srgbClr val="595757"/>
                </a:solidFill>
                <a:latin typeface="Arial" pitchFamily="34" charset="0"/>
                <a:cs typeface="Arial" pitchFamily="34" charset="0"/>
              </a:rPr>
              <a:t>The CA module specifies the destination by speech recognition, and decides the action to take according to the CA status. </a:t>
            </a:r>
            <a:endParaRPr lang="ja-JP" altLang="ja-JP" sz="1000" dirty="0">
              <a:solidFill>
                <a:srgbClr val="595757"/>
              </a:solidFill>
              <a:latin typeface="Arial" pitchFamily="34" charset="0"/>
              <a:cs typeface="Arial" pitchFamily="34" charset="0"/>
            </a:endParaRPr>
          </a:p>
        </p:txBody>
      </p:sp>
      <p:sp>
        <p:nvSpPr>
          <p:cNvPr id="24" name="AutoShape 3"/>
          <p:cNvSpPr>
            <a:spLocks noChangeArrowheads="1"/>
          </p:cNvSpPr>
          <p:nvPr/>
        </p:nvSpPr>
        <p:spPr bwMode="auto">
          <a:xfrm>
            <a:off x="1496611" y="4835544"/>
            <a:ext cx="3291413" cy="539459"/>
          </a:xfrm>
          <a:prstGeom prst="wedgeRoundRectCallout">
            <a:avLst>
              <a:gd name="adj1" fmla="val 44083"/>
              <a:gd name="adj2" fmla="val 74920"/>
              <a:gd name="adj3" fmla="val 16667"/>
            </a:avLst>
          </a:prstGeom>
          <a:solidFill>
            <a:srgbClr val="FFFFFF"/>
          </a:solidFill>
          <a:ln w="9525">
            <a:solidFill>
              <a:srgbClr val="003065"/>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eaLnBrk="0" hangingPunct="0"/>
            <a:r>
              <a:rPr lang="en-US" altLang="ja-JP" sz="1000" i="1" dirty="0" smtClean="0">
                <a:solidFill>
                  <a:srgbClr val="003065"/>
                </a:solidFill>
                <a:latin typeface="Arial" pitchFamily="34" charset="0"/>
                <a:cs typeface="Arial" pitchFamily="34" charset="0"/>
              </a:rPr>
              <a:t>“This is James. I am in a meeting. Please leave a message.”</a:t>
            </a:r>
          </a:p>
          <a:p>
            <a:pPr eaLnBrk="0" hangingPunct="0"/>
            <a:r>
              <a:rPr lang="en-US" altLang="ja-JP" sz="1000" dirty="0" smtClean="0">
                <a:solidFill>
                  <a:srgbClr val="595757"/>
                </a:solidFill>
                <a:latin typeface="Arial" pitchFamily="34" charset="0"/>
                <a:cs typeface="Arial" pitchFamily="34" charset="0"/>
              </a:rPr>
              <a:t>The call will be transferred to voice mail.</a:t>
            </a:r>
          </a:p>
        </p:txBody>
      </p:sp>
      <p:sp>
        <p:nvSpPr>
          <p:cNvPr id="25" name="AutoShape 3"/>
          <p:cNvSpPr>
            <a:spLocks noChangeArrowheads="1"/>
          </p:cNvSpPr>
          <p:nvPr/>
        </p:nvSpPr>
        <p:spPr bwMode="auto">
          <a:xfrm>
            <a:off x="1496611" y="5619438"/>
            <a:ext cx="3291413" cy="648071"/>
          </a:xfrm>
          <a:prstGeom prst="wedgeRoundRectCallout">
            <a:avLst>
              <a:gd name="adj1" fmla="val 44083"/>
              <a:gd name="adj2" fmla="val 74920"/>
              <a:gd name="adj3" fmla="val 16667"/>
            </a:avLst>
          </a:prstGeom>
          <a:solidFill>
            <a:srgbClr val="FFFFFF"/>
          </a:solidFill>
          <a:ln w="9525">
            <a:solidFill>
              <a:srgbClr val="003065"/>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eaLnBrk="0" hangingPunct="0"/>
            <a:r>
              <a:rPr lang="en-US" altLang="ja-JP" sz="1000" i="1" dirty="0" smtClean="0">
                <a:solidFill>
                  <a:srgbClr val="003065"/>
                </a:solidFill>
                <a:latin typeface="Arial" pitchFamily="34" charset="0"/>
                <a:cs typeface="Arial" pitchFamily="34" charset="0"/>
              </a:rPr>
              <a:t>“This is James. I have gone home. Please call my secretary.”</a:t>
            </a:r>
          </a:p>
          <a:p>
            <a:pPr eaLnBrk="0" hangingPunct="0"/>
            <a:r>
              <a:rPr lang="en-US" altLang="ja-JP" sz="1000" dirty="0" smtClean="0">
                <a:solidFill>
                  <a:srgbClr val="595757"/>
                </a:solidFill>
                <a:latin typeface="Arial" pitchFamily="34" charset="0"/>
                <a:cs typeface="Arial" pitchFamily="34" charset="0"/>
              </a:rPr>
              <a:t>The call will be transferred to the predefined destination.</a:t>
            </a:r>
          </a:p>
        </p:txBody>
      </p:sp>
      <p:sp>
        <p:nvSpPr>
          <p:cNvPr id="32" name="テキスト ボックス 2"/>
          <p:cNvSpPr txBox="1"/>
          <p:nvPr/>
        </p:nvSpPr>
        <p:spPr>
          <a:xfrm>
            <a:off x="5292080" y="2147952"/>
            <a:ext cx="3600400" cy="1785104"/>
          </a:xfrm>
          <a:prstGeom prst="rect">
            <a:avLst/>
          </a:prstGeom>
          <a:noFill/>
        </p:spPr>
        <p:txBody>
          <a:bodyPr wrap="square" rtlCol="0">
            <a:spAutoFit/>
          </a:bodyPr>
          <a:lstStyle/>
          <a:p>
            <a:pPr>
              <a:buFont typeface="Wingdings" pitchFamily="2" charset="2"/>
              <a:buChar char="Ø"/>
            </a:pPr>
            <a:r>
              <a:rPr lang="en-US" altLang="ja-JP" sz="1100" dirty="0" smtClean="0">
                <a:solidFill>
                  <a:srgbClr val="595757"/>
                </a:solidFill>
                <a:latin typeface="Arial" pitchFamily="34" charset="0"/>
                <a:cs typeface="Arial" pitchFamily="34" charset="0"/>
              </a:rPr>
              <a:t> Customers can connect to people in charge without pressing buttons</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When the agent a customer wants to talk to is absent, the customer can leave voice mail or a message for another person in charge</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By simply changing the CA status, communication can be performed with a method according to that status</a:t>
            </a:r>
          </a:p>
        </p:txBody>
      </p:sp>
      <p:sp>
        <p:nvSpPr>
          <p:cNvPr id="40" name="テキスト ボックス 39"/>
          <p:cNvSpPr txBox="1"/>
          <p:nvPr/>
        </p:nvSpPr>
        <p:spPr>
          <a:xfrm>
            <a:off x="8676456" y="6406450"/>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90</a:t>
            </a:r>
            <a:endParaRPr kumimoji="1" lang="ja-JP" altLang="en-US" sz="1300" dirty="0">
              <a:solidFill>
                <a:srgbClr val="595757"/>
              </a:solidFill>
              <a:latin typeface="Calibri" pitchFamily="34" charset="0"/>
            </a:endParaRPr>
          </a:p>
        </p:txBody>
      </p:sp>
      <p:sp>
        <p:nvSpPr>
          <p:cNvPr id="26" name="テキスト ボックス 25"/>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r>
              <a:rPr lang="en-US" altLang="ja-JP" sz="2000" b="1" dirty="0" smtClean="0">
                <a:solidFill>
                  <a:srgbClr val="00A161"/>
                </a:solidFill>
                <a:latin typeface="Calibri" pitchFamily="34" charset="0"/>
              </a:rPr>
              <a:t> -CA Modules as CA Family-</a:t>
            </a:r>
            <a:endParaRPr kumimoji="1" lang="ja-JP" altLang="en-US" sz="2000" b="1" dirty="0">
              <a:solidFill>
                <a:srgbClr val="00A16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円/楕円 62"/>
          <p:cNvSpPr/>
          <p:nvPr/>
        </p:nvSpPr>
        <p:spPr>
          <a:xfrm>
            <a:off x="6722294" y="4293096"/>
            <a:ext cx="720080" cy="720080"/>
          </a:xfrm>
          <a:prstGeom prst="ellipse">
            <a:avLst/>
          </a:prstGeom>
          <a:solidFill>
            <a:srgbClr val="FBE5EB"/>
          </a:solidFill>
          <a:ln w="19050">
            <a:solidFill>
              <a:srgbClr val="E5006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0000"/>
              </a:solidFill>
            </a:endParaRPr>
          </a:p>
        </p:txBody>
      </p:sp>
      <p:sp>
        <p:nvSpPr>
          <p:cNvPr id="62" name="円/楕円 61"/>
          <p:cNvSpPr/>
          <p:nvPr/>
        </p:nvSpPr>
        <p:spPr>
          <a:xfrm>
            <a:off x="2555776" y="4272314"/>
            <a:ext cx="864096" cy="864096"/>
          </a:xfrm>
          <a:prstGeom prst="ellipse">
            <a:avLst/>
          </a:prstGeom>
          <a:solidFill>
            <a:srgbClr val="FBE5EB"/>
          </a:solidFill>
          <a:ln w="19050">
            <a:solidFill>
              <a:srgbClr val="E5006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0000"/>
              </a:solidFill>
            </a:endParaRPr>
          </a:p>
        </p:txBody>
      </p:sp>
      <p:sp>
        <p:nvSpPr>
          <p:cNvPr id="4" name="テキスト ボックス 3"/>
          <p:cNvSpPr txBox="1"/>
          <p:nvPr/>
        </p:nvSpPr>
        <p:spPr>
          <a:xfrm>
            <a:off x="107504" y="404664"/>
            <a:ext cx="8928992" cy="584775"/>
          </a:xfrm>
          <a:prstGeom prst="rect">
            <a:avLst/>
          </a:prstGeom>
          <a:noFill/>
        </p:spPr>
        <p:txBody>
          <a:bodyPr wrap="square" rtlCol="0">
            <a:spAutoFit/>
          </a:bodyPr>
          <a:lstStyle/>
          <a:p>
            <a:pPr algn="ctr"/>
            <a:r>
              <a:rPr lang="en-US" altLang="ja-JP" sz="3100" b="1" dirty="0" smtClean="0">
                <a:solidFill>
                  <a:srgbClr val="E5006E"/>
                </a:solidFill>
              </a:rPr>
              <a:t>One Numbered Extension</a:t>
            </a:r>
            <a:endParaRPr lang="ja-JP" altLang="en-US" sz="3100" b="1" dirty="0">
              <a:solidFill>
                <a:srgbClr val="E5006E"/>
              </a:solidFill>
              <a:cs typeface="Arial" pitchFamily="34" charset="0"/>
            </a:endParaRPr>
          </a:p>
        </p:txBody>
      </p:sp>
      <p:sp>
        <p:nvSpPr>
          <p:cNvPr id="15" name="テキスト ボックス 14"/>
          <p:cNvSpPr txBox="1"/>
          <p:nvPr/>
        </p:nvSpPr>
        <p:spPr>
          <a:xfrm>
            <a:off x="2411760" y="3321797"/>
            <a:ext cx="1080120" cy="261610"/>
          </a:xfrm>
          <a:prstGeom prst="rect">
            <a:avLst/>
          </a:prstGeom>
          <a:noFill/>
        </p:spPr>
        <p:txBody>
          <a:bodyPr wrap="square" rtlCol="0">
            <a:spAutoFit/>
          </a:bodyPr>
          <a:lstStyle/>
          <a:p>
            <a:pPr algn="ctr"/>
            <a:r>
              <a:rPr kumimoji="1" lang="en-US" altLang="ja-JP" sz="1050" b="1" dirty="0" smtClean="0">
                <a:solidFill>
                  <a:srgbClr val="005BAC"/>
                </a:solidFill>
                <a:latin typeface="Arial" pitchFamily="34" charset="0"/>
                <a:ea typeface="Arial Unicode MS" pitchFamily="50" charset="-128"/>
                <a:cs typeface="Arial" pitchFamily="34" charset="0"/>
              </a:rPr>
              <a:t>KX-NS500</a:t>
            </a:r>
          </a:p>
        </p:txBody>
      </p:sp>
      <p:sp>
        <p:nvSpPr>
          <p:cNvPr id="32" name="AutoShape 5"/>
          <p:cNvSpPr>
            <a:spLocks noChangeArrowheads="1"/>
          </p:cNvSpPr>
          <p:nvPr/>
        </p:nvSpPr>
        <p:spPr bwMode="auto">
          <a:xfrm>
            <a:off x="1907704" y="2708920"/>
            <a:ext cx="2088232" cy="2592288"/>
          </a:xfrm>
          <a:prstGeom prst="roundRect">
            <a:avLst>
              <a:gd name="adj" fmla="val 7126"/>
            </a:avLst>
          </a:prstGeom>
          <a:noFill/>
          <a:ln w="19050" algn="ctr">
            <a:solidFill>
              <a:srgbClr val="003065"/>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4" name="Text Box 40"/>
          <p:cNvSpPr txBox="1">
            <a:spLocks noChangeArrowheads="1"/>
          </p:cNvSpPr>
          <p:nvPr/>
        </p:nvSpPr>
        <p:spPr bwMode="auto">
          <a:xfrm>
            <a:off x="1991561" y="2780928"/>
            <a:ext cx="122497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003065"/>
                </a:solidFill>
                <a:latin typeface="Arial" pitchFamily="34" charset="0"/>
                <a:cs typeface="Arial" pitchFamily="34" charset="0"/>
              </a:rPr>
              <a:t>Head Office</a:t>
            </a:r>
            <a:endParaRPr kumimoji="0" lang="en-US" altLang="ja-JP" sz="1400" b="1" dirty="0">
              <a:solidFill>
                <a:srgbClr val="003065"/>
              </a:solidFill>
              <a:latin typeface="Arial" pitchFamily="34" charset="0"/>
              <a:cs typeface="Arial" pitchFamily="34" charset="0"/>
            </a:endParaRPr>
          </a:p>
        </p:txBody>
      </p:sp>
      <p:cxnSp>
        <p:nvCxnSpPr>
          <p:cNvPr id="42" name="直線コネクタ 41"/>
          <p:cNvCxnSpPr/>
          <p:nvPr/>
        </p:nvCxnSpPr>
        <p:spPr>
          <a:xfrm>
            <a:off x="121187" y="1844824"/>
            <a:ext cx="8892480" cy="0"/>
          </a:xfrm>
          <a:prstGeom prst="line">
            <a:avLst/>
          </a:prstGeom>
          <a:ln w="19050">
            <a:solidFill>
              <a:srgbClr val="003065"/>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10</a:t>
            </a:r>
            <a:endParaRPr kumimoji="1" lang="ja-JP" altLang="en-US" sz="1300" dirty="0">
              <a:solidFill>
                <a:srgbClr val="595757"/>
              </a:solidFill>
              <a:latin typeface="Calibri" pitchFamily="34" charset="0"/>
            </a:endParaRPr>
          </a:p>
        </p:txBody>
      </p:sp>
      <p:sp>
        <p:nvSpPr>
          <p:cNvPr id="27" name="Line 84"/>
          <p:cNvSpPr>
            <a:spLocks noChangeShapeType="1"/>
          </p:cNvSpPr>
          <p:nvPr/>
        </p:nvSpPr>
        <p:spPr bwMode="auto">
          <a:xfrm flipH="1">
            <a:off x="1331640" y="3861048"/>
            <a:ext cx="864096" cy="0"/>
          </a:xfrm>
          <a:prstGeom prst="line">
            <a:avLst/>
          </a:prstGeom>
          <a:noFill/>
          <a:ln w="19050">
            <a:solidFill>
              <a:srgbClr val="003065"/>
            </a:solidFill>
            <a:round/>
            <a:headEnd type="arrow"/>
            <a:tailEnd/>
          </a:ln>
        </p:spPr>
        <p:txBody>
          <a:bodyPr/>
          <a:lstStyle/>
          <a:p>
            <a:endParaRPr lang="ja-JP" altLang="en-US" sz="700"/>
          </a:p>
        </p:txBody>
      </p:sp>
      <p:pic>
        <p:nvPicPr>
          <p:cNvPr id="10" name="Picture 55" descr="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8278" y="3212976"/>
            <a:ext cx="2905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6" descr="C:\Documents and Settings\noriko_shinohara.ITP\デスクトップ\illust\ai-png\Retail-3.png"/>
          <p:cNvPicPr>
            <a:picLocks noChangeAspect="1" noChangeArrowheads="1"/>
          </p:cNvPicPr>
          <p:nvPr/>
        </p:nvPicPr>
        <p:blipFill>
          <a:blip r:embed="rId3" cstate="print">
            <a:extLst>
              <a:ext uri="{28A0092B-C50C-407E-A947-70E740481C1C}">
                <a14:useLocalDpi xmlns:a14="http://schemas.microsoft.com/office/drawing/2010/main" val="0"/>
              </a:ext>
            </a:extLst>
          </a:blip>
          <a:srcRect l="4411" t="11214" r="11752" b="21504"/>
          <a:stretch>
            <a:fillRect/>
          </a:stretch>
        </p:blipFill>
        <p:spPr bwMode="auto">
          <a:xfrm>
            <a:off x="7010326" y="3396209"/>
            <a:ext cx="1306090" cy="8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E:\Panasonic2011\和田さま☆アイコン集\from_dobashi\Wireless Cell Station\wave_2.png"/>
          <p:cNvPicPr>
            <a:picLocks noChangeAspect="1" noChangeArrowheads="1"/>
          </p:cNvPicPr>
          <p:nvPr/>
        </p:nvPicPr>
        <p:blipFill>
          <a:blip r:embed="rId4" cstate="print"/>
          <a:srcRect/>
          <a:stretch>
            <a:fillRect/>
          </a:stretch>
        </p:blipFill>
        <p:spPr bwMode="auto">
          <a:xfrm flipV="1">
            <a:off x="6434262" y="4509120"/>
            <a:ext cx="216024" cy="276394"/>
          </a:xfrm>
          <a:prstGeom prst="rect">
            <a:avLst/>
          </a:prstGeom>
          <a:noFill/>
          <a:ln w="9525">
            <a:noFill/>
            <a:miter lim="800000"/>
            <a:headEnd/>
            <a:tailEnd/>
          </a:ln>
          <a:scene3d>
            <a:camera prst="orthographicFront">
              <a:rot lat="0" lon="0" rev="1800000"/>
            </a:camera>
            <a:lightRig rig="threePt" dir="t"/>
          </a:scene3d>
        </p:spPr>
      </p:pic>
      <p:sp>
        <p:nvSpPr>
          <p:cNvPr id="37" name="Text Box 40"/>
          <p:cNvSpPr txBox="1">
            <a:spLocks noChangeArrowheads="1"/>
          </p:cNvSpPr>
          <p:nvPr/>
        </p:nvSpPr>
        <p:spPr bwMode="auto">
          <a:xfrm>
            <a:off x="5652120" y="2780928"/>
            <a:ext cx="100895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ja-JP" sz="1400" b="1" dirty="0" smtClean="0">
                <a:solidFill>
                  <a:srgbClr val="003065"/>
                </a:solidFill>
                <a:latin typeface="Arial" pitchFamily="34" charset="0"/>
                <a:cs typeface="Arial" pitchFamily="34" charset="0"/>
              </a:rPr>
              <a:t>Outside</a:t>
            </a:r>
          </a:p>
        </p:txBody>
      </p:sp>
      <p:sp>
        <p:nvSpPr>
          <p:cNvPr id="53" name="テキスト ボックス 52"/>
          <p:cNvSpPr txBox="1"/>
          <p:nvPr/>
        </p:nvSpPr>
        <p:spPr>
          <a:xfrm>
            <a:off x="1979712" y="147805"/>
            <a:ext cx="1951224" cy="276999"/>
          </a:xfrm>
          <a:prstGeom prst="rect">
            <a:avLst/>
          </a:prstGeom>
          <a:noFill/>
        </p:spPr>
        <p:txBody>
          <a:bodyPr wrap="square" lIns="36000" tIns="0" rIns="36000" bIns="0" rtlCol="0">
            <a:spAutoFit/>
          </a:bodyPr>
          <a:lstStyle/>
          <a:p>
            <a:pPr algn="ctr"/>
            <a:r>
              <a:rPr lang="en-US" altLang="ja-JP" b="1" dirty="0" smtClean="0">
                <a:solidFill>
                  <a:schemeClr val="bg1"/>
                </a:solidFill>
                <a:latin typeface="Calibri" pitchFamily="34" charset="0"/>
              </a:rPr>
              <a:t>- Product Overview</a:t>
            </a:r>
            <a:endParaRPr lang="ja-JP" altLang="en-US" b="1" dirty="0">
              <a:solidFill>
                <a:schemeClr val="bg1"/>
              </a:solidFill>
              <a:latin typeface="Calibri" pitchFamily="34" charset="0"/>
            </a:endParaRPr>
          </a:p>
        </p:txBody>
      </p:sp>
      <p:pic>
        <p:nvPicPr>
          <p:cNvPr id="54" name="Picture 16" descr="E:\Panasonic2011\和田さま☆アイコン集\from_dobashi\Proprietary Telephone\UT2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845" y="4509120"/>
            <a:ext cx="534950" cy="39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Line 84"/>
          <p:cNvSpPr>
            <a:spLocks noChangeShapeType="1"/>
          </p:cNvSpPr>
          <p:nvPr/>
        </p:nvSpPr>
        <p:spPr bwMode="auto">
          <a:xfrm>
            <a:off x="2987824" y="3933056"/>
            <a:ext cx="208" cy="648072"/>
          </a:xfrm>
          <a:prstGeom prst="line">
            <a:avLst/>
          </a:prstGeom>
          <a:noFill/>
          <a:ln w="19050">
            <a:solidFill>
              <a:srgbClr val="003065"/>
            </a:solidFill>
            <a:round/>
            <a:headEnd type="none"/>
            <a:tailEnd type="arrow"/>
          </a:ln>
        </p:spPr>
        <p:txBody>
          <a:bodyPr/>
          <a:lstStyle/>
          <a:p>
            <a:endParaRPr lang="ja-JP" altLang="en-US" sz="700"/>
          </a:p>
        </p:txBody>
      </p:sp>
      <p:sp>
        <p:nvSpPr>
          <p:cNvPr id="57" name="Line 84"/>
          <p:cNvSpPr>
            <a:spLocks noChangeShapeType="1"/>
          </p:cNvSpPr>
          <p:nvPr/>
        </p:nvSpPr>
        <p:spPr bwMode="auto">
          <a:xfrm flipH="1">
            <a:off x="3707904" y="3840266"/>
            <a:ext cx="576064" cy="0"/>
          </a:xfrm>
          <a:prstGeom prst="line">
            <a:avLst/>
          </a:prstGeom>
          <a:noFill/>
          <a:ln w="19050">
            <a:solidFill>
              <a:srgbClr val="003065"/>
            </a:solidFill>
            <a:round/>
            <a:headEnd type="arrow"/>
            <a:tailEnd/>
          </a:ln>
        </p:spPr>
        <p:txBody>
          <a:bodyPr/>
          <a:lstStyle/>
          <a:p>
            <a:endParaRPr lang="ja-JP" altLang="en-US" sz="700"/>
          </a:p>
        </p:txBody>
      </p:sp>
      <p:grpSp>
        <p:nvGrpSpPr>
          <p:cNvPr id="65" name="グループ化 64"/>
          <p:cNvGrpSpPr/>
          <p:nvPr/>
        </p:nvGrpSpPr>
        <p:grpSpPr>
          <a:xfrm>
            <a:off x="5498158" y="4293096"/>
            <a:ext cx="1296144" cy="778743"/>
            <a:chOff x="2843808" y="5488766"/>
            <a:chExt cx="1296144" cy="778743"/>
          </a:xfrm>
        </p:grpSpPr>
        <p:pic>
          <p:nvPicPr>
            <p:cNvPr id="60" name="Picture 51" descr="C:\Documents and Settings\noriko_shinohara\デスクトップ\base_station.png"/>
            <p:cNvPicPr>
              <a:picLocks noChangeAspect="1" noChangeArrowheads="1"/>
            </p:cNvPicPr>
            <p:nvPr/>
          </p:nvPicPr>
          <p:blipFill>
            <a:blip r:embed="rId6" cstate="print"/>
            <a:srcRect/>
            <a:stretch>
              <a:fillRect/>
            </a:stretch>
          </p:blipFill>
          <p:spPr bwMode="auto">
            <a:xfrm>
              <a:off x="3347864" y="5488766"/>
              <a:ext cx="288032" cy="556449"/>
            </a:xfrm>
            <a:prstGeom prst="rect">
              <a:avLst/>
            </a:prstGeom>
            <a:noFill/>
            <a:ln w="9525">
              <a:noFill/>
              <a:miter lim="800000"/>
              <a:headEnd/>
              <a:tailEnd/>
            </a:ln>
          </p:spPr>
        </p:pic>
        <p:sp>
          <p:nvSpPr>
            <p:cNvPr id="61" name="テキスト ボックス 60"/>
            <p:cNvSpPr txBox="1"/>
            <p:nvPr/>
          </p:nvSpPr>
          <p:spPr>
            <a:xfrm>
              <a:off x="2843808" y="6021288"/>
              <a:ext cx="1296144" cy="246221"/>
            </a:xfrm>
            <a:prstGeom prst="rect">
              <a:avLst/>
            </a:prstGeom>
            <a:noFill/>
          </p:spPr>
          <p:txBody>
            <a:bodyPr wrap="square" rtlCol="0">
              <a:spAutoFit/>
            </a:bodyPr>
            <a:lstStyle/>
            <a:p>
              <a:pPr algn="ctr"/>
              <a:r>
                <a:rPr lang="en-US" altLang="ja-JP" sz="1000" dirty="0" smtClean="0">
                  <a:solidFill>
                    <a:srgbClr val="005BAC"/>
                  </a:solidFill>
                  <a:latin typeface="Arial" pitchFamily="34" charset="0"/>
                  <a:cs typeface="Arial" pitchFamily="34" charset="0"/>
                </a:rPr>
                <a:t>Base station</a:t>
              </a:r>
            </a:p>
          </p:txBody>
        </p:sp>
      </p:grpSp>
      <p:pic>
        <p:nvPicPr>
          <p:cNvPr id="12" name="Picture 52" descr="C:\Documents and Settings\noriko_shinohara\デスクトップ\Smartpho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8004" y="4437112"/>
            <a:ext cx="266629" cy="43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7257078" y="4460618"/>
            <a:ext cx="1080120" cy="261610"/>
          </a:xfrm>
          <a:prstGeom prst="rect">
            <a:avLst/>
          </a:prstGeom>
          <a:noFill/>
          <a:ln>
            <a:noFill/>
          </a:ln>
        </p:spPr>
        <p:txBody>
          <a:bodyPr wrap="square" rtlCol="0">
            <a:spAutoFit/>
          </a:bodyPr>
          <a:lstStyle/>
          <a:p>
            <a:pPr algn="ctr"/>
            <a:r>
              <a:rPr lang="en-US" altLang="ja-JP" sz="1050" dirty="0" err="1" smtClean="0">
                <a:solidFill>
                  <a:srgbClr val="005BAC"/>
                </a:solidFill>
                <a:latin typeface="Arial" pitchFamily="34" charset="0"/>
                <a:ea typeface="Arial Unicode MS" pitchFamily="50" charset="-128"/>
                <a:cs typeface="Arial" pitchFamily="34" charset="0"/>
              </a:rPr>
              <a:t>Softphone</a:t>
            </a:r>
            <a:endParaRPr kumimoji="1" lang="en-US" altLang="ja-JP" sz="1050" dirty="0" smtClean="0">
              <a:solidFill>
                <a:srgbClr val="005BAC"/>
              </a:solidFill>
              <a:latin typeface="Arial" pitchFamily="34" charset="0"/>
              <a:ea typeface="Arial Unicode MS" pitchFamily="50" charset="-128"/>
              <a:cs typeface="Arial" pitchFamily="34" charset="0"/>
            </a:endParaRPr>
          </a:p>
        </p:txBody>
      </p:sp>
      <p:sp>
        <p:nvSpPr>
          <p:cNvPr id="66" name="Line 84"/>
          <p:cNvSpPr>
            <a:spLocks noChangeShapeType="1"/>
          </p:cNvSpPr>
          <p:nvPr/>
        </p:nvSpPr>
        <p:spPr bwMode="auto">
          <a:xfrm flipH="1">
            <a:off x="4716016" y="4653136"/>
            <a:ext cx="1080120" cy="0"/>
          </a:xfrm>
          <a:prstGeom prst="line">
            <a:avLst/>
          </a:prstGeom>
          <a:noFill/>
          <a:ln w="19050">
            <a:solidFill>
              <a:srgbClr val="003065"/>
            </a:solidFill>
            <a:round/>
            <a:headEnd type="arrow"/>
            <a:tailEnd/>
          </a:ln>
        </p:spPr>
        <p:txBody>
          <a:bodyPr/>
          <a:lstStyle/>
          <a:p>
            <a:endParaRPr lang="ja-JP" altLang="en-US" sz="700"/>
          </a:p>
        </p:txBody>
      </p:sp>
      <p:sp>
        <p:nvSpPr>
          <p:cNvPr id="67" name="Line 84"/>
          <p:cNvSpPr>
            <a:spLocks noChangeShapeType="1"/>
          </p:cNvSpPr>
          <p:nvPr/>
        </p:nvSpPr>
        <p:spPr bwMode="auto">
          <a:xfrm>
            <a:off x="4716016" y="4077072"/>
            <a:ext cx="0" cy="576064"/>
          </a:xfrm>
          <a:prstGeom prst="line">
            <a:avLst/>
          </a:prstGeom>
          <a:noFill/>
          <a:ln w="19050">
            <a:solidFill>
              <a:srgbClr val="003065"/>
            </a:solidFill>
            <a:round/>
            <a:headEnd type="none"/>
            <a:tailEnd type="none"/>
          </a:ln>
        </p:spPr>
        <p:txBody>
          <a:bodyPr/>
          <a:lstStyle/>
          <a:p>
            <a:endParaRPr lang="ja-JP" altLang="en-US" sz="700"/>
          </a:p>
        </p:txBody>
      </p:sp>
      <p:sp>
        <p:nvSpPr>
          <p:cNvPr id="68" name="Line 84"/>
          <p:cNvSpPr>
            <a:spLocks noChangeShapeType="1"/>
          </p:cNvSpPr>
          <p:nvPr/>
        </p:nvSpPr>
        <p:spPr bwMode="auto">
          <a:xfrm flipH="1">
            <a:off x="2987824" y="5589240"/>
            <a:ext cx="4104456" cy="0"/>
          </a:xfrm>
          <a:prstGeom prst="line">
            <a:avLst/>
          </a:prstGeom>
          <a:noFill/>
          <a:ln w="19050">
            <a:solidFill>
              <a:srgbClr val="E5006E"/>
            </a:solidFill>
            <a:round/>
            <a:headEnd type="none"/>
            <a:tailEnd/>
          </a:ln>
        </p:spPr>
        <p:txBody>
          <a:bodyPr/>
          <a:lstStyle/>
          <a:p>
            <a:endParaRPr lang="ja-JP" altLang="en-US" sz="700"/>
          </a:p>
        </p:txBody>
      </p:sp>
      <p:sp>
        <p:nvSpPr>
          <p:cNvPr id="69" name="Line 84"/>
          <p:cNvSpPr>
            <a:spLocks noChangeShapeType="1"/>
          </p:cNvSpPr>
          <p:nvPr/>
        </p:nvSpPr>
        <p:spPr bwMode="auto">
          <a:xfrm>
            <a:off x="2987824" y="5157192"/>
            <a:ext cx="0" cy="432048"/>
          </a:xfrm>
          <a:prstGeom prst="line">
            <a:avLst/>
          </a:prstGeom>
          <a:noFill/>
          <a:ln w="19050">
            <a:solidFill>
              <a:srgbClr val="E5006E"/>
            </a:solidFill>
            <a:round/>
            <a:headEnd type="none"/>
            <a:tailEnd type="none"/>
          </a:ln>
        </p:spPr>
        <p:txBody>
          <a:bodyPr/>
          <a:lstStyle/>
          <a:p>
            <a:endParaRPr lang="ja-JP" altLang="en-US" sz="700"/>
          </a:p>
        </p:txBody>
      </p:sp>
      <p:sp>
        <p:nvSpPr>
          <p:cNvPr id="70" name="Line 84"/>
          <p:cNvSpPr>
            <a:spLocks noChangeShapeType="1"/>
          </p:cNvSpPr>
          <p:nvPr/>
        </p:nvSpPr>
        <p:spPr bwMode="auto">
          <a:xfrm>
            <a:off x="7092280" y="5013176"/>
            <a:ext cx="0" cy="576064"/>
          </a:xfrm>
          <a:prstGeom prst="line">
            <a:avLst/>
          </a:prstGeom>
          <a:noFill/>
          <a:ln w="19050">
            <a:solidFill>
              <a:srgbClr val="E5006E"/>
            </a:solidFill>
            <a:round/>
            <a:headEnd type="none"/>
            <a:tailEnd type="none"/>
          </a:ln>
        </p:spPr>
        <p:txBody>
          <a:bodyPr/>
          <a:lstStyle/>
          <a:p>
            <a:endParaRPr lang="ja-JP" altLang="en-US" sz="700"/>
          </a:p>
        </p:txBody>
      </p:sp>
      <p:sp>
        <p:nvSpPr>
          <p:cNvPr id="73" name="雲 72"/>
          <p:cNvSpPr/>
          <p:nvPr/>
        </p:nvSpPr>
        <p:spPr>
          <a:xfrm>
            <a:off x="4211960" y="5373216"/>
            <a:ext cx="1656184" cy="504056"/>
          </a:xfrm>
          <a:prstGeom prst="cloud">
            <a:avLst/>
          </a:prstGeom>
          <a:solidFill>
            <a:schemeClr val="bg1"/>
          </a:solidFill>
          <a:ln w="19050">
            <a:solidFill>
              <a:srgbClr val="E5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rgbClr val="E5006E"/>
                </a:solidFill>
                <a:latin typeface="Arial" pitchFamily="34" charset="0"/>
                <a:cs typeface="Arial" pitchFamily="34" charset="0"/>
              </a:rPr>
              <a:t>One number</a:t>
            </a:r>
          </a:p>
        </p:txBody>
      </p:sp>
      <p:pic>
        <p:nvPicPr>
          <p:cNvPr id="74" name="図 12" descr="KX-NS500-F.png"/>
          <p:cNvPicPr>
            <a:picLocks noChangeAspect="1"/>
          </p:cNvPicPr>
          <p:nvPr/>
        </p:nvPicPr>
        <p:blipFill>
          <a:blip r:embed="rId8" cstate="print"/>
          <a:srcRect/>
          <a:stretch>
            <a:fillRect/>
          </a:stretch>
        </p:blipFill>
        <p:spPr bwMode="auto">
          <a:xfrm>
            <a:off x="2195736" y="3573016"/>
            <a:ext cx="1584176" cy="449505"/>
          </a:xfrm>
          <a:prstGeom prst="rect">
            <a:avLst/>
          </a:prstGeom>
          <a:noFill/>
          <a:ln w="9525">
            <a:noFill/>
            <a:miter lim="800000"/>
            <a:headEnd/>
            <a:tailEnd/>
          </a:ln>
        </p:spPr>
      </p:pic>
      <p:grpSp>
        <p:nvGrpSpPr>
          <p:cNvPr id="75" name="グループ化 74"/>
          <p:cNvGrpSpPr/>
          <p:nvPr/>
        </p:nvGrpSpPr>
        <p:grpSpPr>
          <a:xfrm>
            <a:off x="4263476" y="3479305"/>
            <a:ext cx="884588" cy="741783"/>
            <a:chOff x="4119460" y="3284984"/>
            <a:chExt cx="884588" cy="741783"/>
          </a:xfrm>
        </p:grpSpPr>
        <p:pic>
          <p:nvPicPr>
            <p:cNvPr id="58" name="Picture 2" descr="E:\Panasonic2011\和田さま☆アイコン集\from_dobashi\Trunks_Network\blank.png"/>
            <p:cNvPicPr>
              <a:picLocks noChangeAspect="1" noChangeArrowheads="1"/>
            </p:cNvPicPr>
            <p:nvPr/>
          </p:nvPicPr>
          <p:blipFill>
            <a:blip r:embed="rId9" cstate="print"/>
            <a:srcRect/>
            <a:stretch>
              <a:fillRect/>
            </a:stretch>
          </p:blipFill>
          <p:spPr bwMode="auto">
            <a:xfrm>
              <a:off x="4119460" y="3284984"/>
              <a:ext cx="884588" cy="741783"/>
            </a:xfrm>
            <a:prstGeom prst="rect">
              <a:avLst/>
            </a:prstGeom>
            <a:noFill/>
            <a:ln w="9525">
              <a:noFill/>
              <a:miter lim="800000"/>
              <a:headEnd/>
              <a:tailEnd/>
            </a:ln>
          </p:spPr>
        </p:pic>
        <p:sp>
          <p:nvSpPr>
            <p:cNvPr id="59" name="テキスト ボックス 58"/>
            <p:cNvSpPr txBox="1"/>
            <p:nvPr/>
          </p:nvSpPr>
          <p:spPr>
            <a:xfrm>
              <a:off x="4167642" y="3418609"/>
              <a:ext cx="754007" cy="353943"/>
            </a:xfrm>
            <a:prstGeom prst="rect">
              <a:avLst/>
            </a:prstGeom>
            <a:noFill/>
          </p:spPr>
          <p:txBody>
            <a:bodyPr wrap="square" rtlCol="0">
              <a:spAutoFit/>
            </a:bodyPr>
            <a:lstStyle/>
            <a:p>
              <a:pPr algn="ctr"/>
              <a:r>
                <a:rPr kumimoji="1" lang="en-US" altLang="ja-JP" sz="850" b="0" dirty="0" smtClean="0">
                  <a:solidFill>
                    <a:srgbClr val="005BAC"/>
                  </a:solidFill>
                  <a:latin typeface="Arial" pitchFamily="34" charset="0"/>
                  <a:cs typeface="Arial" pitchFamily="34" charset="0"/>
                </a:rPr>
                <a:t>IP</a:t>
              </a:r>
            </a:p>
            <a:p>
              <a:pPr algn="ctr"/>
              <a:r>
                <a:rPr lang="en-US" altLang="ja-JP" sz="850" dirty="0" smtClean="0">
                  <a:solidFill>
                    <a:srgbClr val="005BAC"/>
                  </a:solidFill>
                  <a:latin typeface="Arial" pitchFamily="34" charset="0"/>
                  <a:cs typeface="Arial" pitchFamily="34" charset="0"/>
                </a:rPr>
                <a:t>Networking</a:t>
              </a:r>
              <a:endParaRPr kumimoji="1" lang="ja-JP" altLang="en-US" sz="850" b="0" dirty="0" smtClean="0">
                <a:solidFill>
                  <a:srgbClr val="005BAC"/>
                </a:solidFill>
                <a:latin typeface="Arial" pitchFamily="34" charset="0"/>
                <a:cs typeface="Arial" pitchFamily="34" charset="0"/>
              </a:endParaRPr>
            </a:p>
          </p:txBody>
        </p:sp>
      </p:grpSp>
      <p:sp>
        <p:nvSpPr>
          <p:cNvPr id="40" name="テキスト ボックス 39"/>
          <p:cNvSpPr txBox="1"/>
          <p:nvPr/>
        </p:nvSpPr>
        <p:spPr>
          <a:xfrm>
            <a:off x="3255803" y="4859498"/>
            <a:ext cx="792088" cy="400110"/>
          </a:xfrm>
          <a:prstGeom prst="rect">
            <a:avLst/>
          </a:prstGeom>
          <a:noFill/>
        </p:spPr>
        <p:txBody>
          <a:bodyPr wrap="square" rtlCol="0">
            <a:spAutoFit/>
          </a:bodyPr>
          <a:lstStyle/>
          <a:p>
            <a:pPr algn="ctr"/>
            <a:r>
              <a:rPr lang="en-US" altLang="ja-JP" sz="1000" dirty="0" smtClean="0">
                <a:solidFill>
                  <a:srgbClr val="595757"/>
                </a:solidFill>
                <a:latin typeface="Arial" pitchFamily="34" charset="0"/>
                <a:cs typeface="Arial" pitchFamily="34" charset="0"/>
              </a:rPr>
              <a:t>Extension </a:t>
            </a:r>
          </a:p>
          <a:p>
            <a:pPr algn="ctr"/>
            <a:r>
              <a:rPr lang="en-US" altLang="ja-JP" sz="1000" dirty="0" smtClean="0">
                <a:solidFill>
                  <a:srgbClr val="595757"/>
                </a:solidFill>
                <a:latin typeface="Arial" pitchFamily="34" charset="0"/>
                <a:cs typeface="Arial" pitchFamily="34" charset="0"/>
              </a:rPr>
              <a:t>#200</a:t>
            </a:r>
          </a:p>
        </p:txBody>
      </p:sp>
      <p:sp>
        <p:nvSpPr>
          <p:cNvPr id="41" name="テキスト ボックス 40"/>
          <p:cNvSpPr txBox="1"/>
          <p:nvPr/>
        </p:nvSpPr>
        <p:spPr>
          <a:xfrm>
            <a:off x="7224447" y="4837258"/>
            <a:ext cx="792088" cy="400110"/>
          </a:xfrm>
          <a:prstGeom prst="rect">
            <a:avLst/>
          </a:prstGeom>
          <a:noFill/>
        </p:spPr>
        <p:txBody>
          <a:bodyPr wrap="square" rtlCol="0">
            <a:spAutoFit/>
          </a:bodyPr>
          <a:lstStyle/>
          <a:p>
            <a:pPr algn="ctr"/>
            <a:r>
              <a:rPr lang="en-US" altLang="ja-JP" sz="1000" dirty="0" smtClean="0">
                <a:solidFill>
                  <a:srgbClr val="595757"/>
                </a:solidFill>
                <a:latin typeface="Arial" pitchFamily="34" charset="0"/>
                <a:cs typeface="Arial" pitchFamily="34" charset="0"/>
              </a:rPr>
              <a:t>Extension </a:t>
            </a:r>
          </a:p>
          <a:p>
            <a:pPr algn="ctr"/>
            <a:r>
              <a:rPr lang="en-US" altLang="ja-JP" sz="1000" dirty="0" smtClean="0">
                <a:solidFill>
                  <a:srgbClr val="595757"/>
                </a:solidFill>
                <a:latin typeface="Arial" pitchFamily="34" charset="0"/>
                <a:cs typeface="Arial" pitchFamily="34" charset="0"/>
              </a:rPr>
              <a:t>#200</a:t>
            </a:r>
          </a:p>
        </p:txBody>
      </p:sp>
      <p:sp>
        <p:nvSpPr>
          <p:cNvPr id="45" name="Rectangle 14"/>
          <p:cNvSpPr>
            <a:spLocks noChangeArrowheads="1"/>
          </p:cNvSpPr>
          <p:nvPr/>
        </p:nvSpPr>
        <p:spPr bwMode="auto">
          <a:xfrm>
            <a:off x="1424430" y="3604189"/>
            <a:ext cx="483274" cy="246221"/>
          </a:xfrm>
          <a:prstGeom prst="rect">
            <a:avLst/>
          </a:prstGeom>
          <a:noFill/>
          <a:ln w="19050" algn="ctr">
            <a:noFill/>
            <a:miter lim="800000"/>
            <a:headEnd/>
            <a:tailEnd/>
          </a:ln>
        </p:spPr>
        <p:txBody>
          <a:bodyPr wrap="square">
            <a:spAutoFit/>
          </a:bodyPr>
          <a:lstStyle/>
          <a:p>
            <a:pPr>
              <a:spcBef>
                <a:spcPct val="50000"/>
              </a:spcBef>
            </a:pPr>
            <a:r>
              <a:rPr lang="en-US" altLang="ja-JP" sz="1000" b="1" dirty="0">
                <a:solidFill>
                  <a:srgbClr val="005BAC"/>
                </a:solidFill>
                <a:latin typeface="Arial" pitchFamily="34" charset="0"/>
                <a:cs typeface="Arial" pitchFamily="34" charset="0"/>
              </a:rPr>
              <a:t>Call</a:t>
            </a:r>
          </a:p>
        </p:txBody>
      </p:sp>
      <p:grpSp>
        <p:nvGrpSpPr>
          <p:cNvPr id="44" name="グループ化 43"/>
          <p:cNvGrpSpPr/>
          <p:nvPr/>
        </p:nvGrpSpPr>
        <p:grpSpPr>
          <a:xfrm>
            <a:off x="520327" y="3356992"/>
            <a:ext cx="739305" cy="915712"/>
            <a:chOff x="539552" y="3500371"/>
            <a:chExt cx="739305" cy="915712"/>
          </a:xfrm>
        </p:grpSpPr>
        <p:pic>
          <p:nvPicPr>
            <p:cNvPr id="43" name="Picture 74" descr="17"/>
            <p:cNvPicPr>
              <a:picLocks noChangeAspect="1" noChangeArrowheads="1"/>
            </p:cNvPicPr>
            <p:nvPr/>
          </p:nvPicPr>
          <p:blipFill>
            <a:blip r:embed="rId10" cstate="print"/>
            <a:srcRect/>
            <a:stretch>
              <a:fillRect/>
            </a:stretch>
          </p:blipFill>
          <p:spPr bwMode="auto">
            <a:xfrm>
              <a:off x="643451" y="3500371"/>
              <a:ext cx="616181" cy="679970"/>
            </a:xfrm>
            <a:prstGeom prst="rect">
              <a:avLst/>
            </a:prstGeom>
            <a:noFill/>
            <a:ln w="9525">
              <a:noFill/>
              <a:miter lim="800000"/>
              <a:headEnd/>
              <a:tailEnd/>
            </a:ln>
          </p:spPr>
        </p:pic>
        <p:sp>
          <p:nvSpPr>
            <p:cNvPr id="46" name="Text Box 38"/>
            <p:cNvSpPr txBox="1">
              <a:spLocks noChangeArrowheads="1"/>
            </p:cNvSpPr>
            <p:nvPr/>
          </p:nvSpPr>
          <p:spPr bwMode="auto">
            <a:xfrm>
              <a:off x="539552" y="4169862"/>
              <a:ext cx="739305" cy="246221"/>
            </a:xfrm>
            <a:prstGeom prst="rect">
              <a:avLst/>
            </a:prstGeom>
            <a:noFill/>
            <a:ln w="9525">
              <a:noFill/>
              <a:miter lim="800000"/>
              <a:headEnd/>
              <a:tailEnd/>
            </a:ln>
          </p:spPr>
          <p:txBody>
            <a:bodyPr wrap="none">
              <a:spAutoFit/>
            </a:bodyPr>
            <a:lstStyle/>
            <a:p>
              <a:pPr algn="l"/>
              <a:r>
                <a:rPr lang="en-US" altLang="ja-JP" sz="1000" dirty="0">
                  <a:solidFill>
                    <a:srgbClr val="005084"/>
                  </a:solidFill>
                  <a:latin typeface="Arial" pitchFamily="34" charset="0"/>
                  <a:cs typeface="Arial" pitchFamily="34" charset="0"/>
                </a:rPr>
                <a:t>Customer</a:t>
              </a:r>
            </a:p>
          </p:txBody>
        </p:sp>
      </p:grpSp>
      <p:pic>
        <p:nvPicPr>
          <p:cNvPr id="56" name="Picture 2" descr="\\W5007\f_manual\PSNカタログ\PBX\作成中アイコン\illust\action.png"/>
          <p:cNvPicPr>
            <a:picLocks noChangeAspect="1" noChangeArrowheads="1"/>
          </p:cNvPicPr>
          <p:nvPr/>
        </p:nvPicPr>
        <p:blipFill>
          <a:blip r:embed="rId11" cstate="print"/>
          <a:srcRect/>
          <a:stretch>
            <a:fillRect/>
          </a:stretch>
        </p:blipFill>
        <p:spPr bwMode="auto">
          <a:xfrm>
            <a:off x="3203848" y="4293096"/>
            <a:ext cx="225425" cy="238125"/>
          </a:xfrm>
          <a:prstGeom prst="rect">
            <a:avLst/>
          </a:prstGeom>
          <a:noFill/>
        </p:spPr>
      </p:pic>
      <p:pic>
        <p:nvPicPr>
          <p:cNvPr id="13" name="Picture 2" descr="\\W5007\f_manual\PSNカタログ\PBX\作成中アイコン\illust\action.png"/>
          <p:cNvPicPr>
            <a:picLocks noChangeAspect="1" noChangeArrowheads="1"/>
          </p:cNvPicPr>
          <p:nvPr/>
        </p:nvPicPr>
        <p:blipFill>
          <a:blip r:embed="rId11" cstate="print"/>
          <a:srcRect/>
          <a:stretch>
            <a:fillRect/>
          </a:stretch>
        </p:blipFill>
        <p:spPr bwMode="auto">
          <a:xfrm>
            <a:off x="7226350" y="4221088"/>
            <a:ext cx="225425" cy="238125"/>
          </a:xfrm>
          <a:prstGeom prst="rect">
            <a:avLst/>
          </a:prstGeom>
          <a:noFill/>
          <a:ln>
            <a:noFill/>
          </a:ln>
        </p:spPr>
      </p:pic>
      <p:sp>
        <p:nvSpPr>
          <p:cNvPr id="47" name="テキスト ボックス 46"/>
          <p:cNvSpPr txBox="1"/>
          <p:nvPr/>
        </p:nvSpPr>
        <p:spPr>
          <a:xfrm>
            <a:off x="251520" y="999779"/>
            <a:ext cx="8640960" cy="738664"/>
          </a:xfrm>
          <a:prstGeom prst="rect">
            <a:avLst/>
          </a:prstGeom>
          <a:noFill/>
        </p:spPr>
        <p:txBody>
          <a:bodyPr wrap="square" rtlCol="0">
            <a:spAutoFit/>
          </a:bodyPr>
          <a:lstStyle/>
          <a:p>
            <a:pPr>
              <a:defRPr/>
            </a:pPr>
            <a:r>
              <a:rPr lang="en-US" altLang="ja-JP" sz="1400" dirty="0" smtClean="0">
                <a:solidFill>
                  <a:srgbClr val="595757"/>
                </a:solidFill>
                <a:latin typeface="Arial" pitchFamily="34" charset="0"/>
                <a:cs typeface="Arial" pitchFamily="34" charset="0"/>
              </a:rPr>
              <a:t>Up </a:t>
            </a:r>
            <a:r>
              <a:rPr lang="en-US" altLang="ja-JP" sz="1400" dirty="0">
                <a:solidFill>
                  <a:srgbClr val="595757"/>
                </a:solidFill>
                <a:latin typeface="Arial" pitchFamily="34" charset="0"/>
                <a:cs typeface="Arial" pitchFamily="34" charset="0"/>
              </a:rPr>
              <a:t>to two </a:t>
            </a:r>
            <a:r>
              <a:rPr lang="en-US" altLang="ja-JP" sz="1400" dirty="0" smtClean="0">
                <a:solidFill>
                  <a:srgbClr val="595757"/>
                </a:solidFill>
                <a:latin typeface="Arial" pitchFamily="34" charset="0"/>
                <a:cs typeface="Arial" pitchFamily="34" charset="0"/>
              </a:rPr>
              <a:t>extensions </a:t>
            </a:r>
            <a:r>
              <a:rPr lang="en-US" altLang="ja-JP" sz="1400" dirty="0">
                <a:solidFill>
                  <a:srgbClr val="595757"/>
                </a:solidFill>
                <a:latin typeface="Arial" pitchFamily="34" charset="0"/>
                <a:cs typeface="Arial" pitchFamily="34" charset="0"/>
              </a:rPr>
              <a:t>can be assigned </a:t>
            </a:r>
            <a:r>
              <a:rPr lang="en-US" altLang="ja-JP" sz="1400" dirty="0" smtClean="0">
                <a:solidFill>
                  <a:srgbClr val="595757"/>
                </a:solidFill>
                <a:latin typeface="Arial" pitchFamily="34" charset="0"/>
                <a:cs typeface="Arial" pitchFamily="34" charset="0"/>
              </a:rPr>
              <a:t>the same extension number. For example, calls </a:t>
            </a:r>
            <a:r>
              <a:rPr lang="en-US" altLang="ja-JP" sz="1400" dirty="0">
                <a:solidFill>
                  <a:srgbClr val="595757"/>
                </a:solidFill>
                <a:latin typeface="Arial" pitchFamily="34" charset="0"/>
                <a:cs typeface="Arial" pitchFamily="34" charset="0"/>
              </a:rPr>
              <a:t>to </a:t>
            </a:r>
            <a:r>
              <a:rPr lang="en-US" altLang="ja-JP" sz="1400" dirty="0" smtClean="0">
                <a:solidFill>
                  <a:srgbClr val="595757"/>
                </a:solidFill>
                <a:latin typeface="Arial" pitchFamily="34" charset="0"/>
                <a:cs typeface="Arial" pitchFamily="34" charset="0"/>
              </a:rPr>
              <a:t>an </a:t>
            </a:r>
            <a:r>
              <a:rPr lang="en-US" altLang="ja-JP" sz="1400" dirty="0">
                <a:solidFill>
                  <a:srgbClr val="595757"/>
                </a:solidFill>
                <a:latin typeface="Arial" pitchFamily="34" charset="0"/>
                <a:cs typeface="Arial" pitchFamily="34" charset="0"/>
              </a:rPr>
              <a:t>extension in the office can be received simultaneously on </a:t>
            </a:r>
            <a:r>
              <a:rPr lang="en-US" altLang="ja-JP" sz="1400" dirty="0" smtClean="0">
                <a:solidFill>
                  <a:srgbClr val="595757"/>
                </a:solidFill>
                <a:latin typeface="Arial" pitchFamily="34" charset="0"/>
                <a:cs typeface="Arial" pitchFamily="34" charset="0"/>
              </a:rPr>
              <a:t>a softphone </a:t>
            </a:r>
            <a:r>
              <a:rPr lang="en-US" altLang="ja-JP" sz="1400" dirty="0">
                <a:solidFill>
                  <a:srgbClr val="595757"/>
                </a:solidFill>
                <a:latin typeface="Arial" pitchFamily="34" charset="0"/>
                <a:cs typeface="Arial" pitchFamily="34" charset="0"/>
              </a:rPr>
              <a:t>on </a:t>
            </a:r>
            <a:r>
              <a:rPr lang="en-US" altLang="ja-JP" sz="1400" dirty="0" smtClean="0">
                <a:solidFill>
                  <a:srgbClr val="595757"/>
                </a:solidFill>
                <a:latin typeface="Arial" pitchFamily="34" charset="0"/>
                <a:cs typeface="Arial" pitchFamily="34" charset="0"/>
              </a:rPr>
              <a:t>a smartphone. Calls can also be switched between paired phones with a simple operation.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
        <p:nvSpPr>
          <p:cNvPr id="6" name="Rectangle 23"/>
          <p:cNvSpPr>
            <a:spLocks noChangeArrowheads="1"/>
          </p:cNvSpPr>
          <p:nvPr/>
        </p:nvSpPr>
        <p:spPr bwMode="auto">
          <a:xfrm>
            <a:off x="251520" y="982354"/>
            <a:ext cx="7739063" cy="288147"/>
          </a:xfrm>
          <a:prstGeom prst="rect">
            <a:avLst/>
          </a:prstGeom>
          <a:noFill/>
          <a:ln w="19050" algn="ctr">
            <a:noFill/>
            <a:miter lim="800000"/>
            <a:headEnd/>
            <a:tailEnd/>
          </a:ln>
        </p:spPr>
        <p:txBody>
          <a:bodyPr lIns="72000" tIns="36000" rIns="36000" bIns="36000" anchor="ctr">
            <a:spAutoFit/>
          </a:bodyPr>
          <a:lstStyle/>
          <a:p>
            <a:r>
              <a:rPr lang="en-US" altLang="ja-JP" sz="1400" b="1" dirty="0" smtClean="0">
                <a:solidFill>
                  <a:srgbClr val="595757"/>
                </a:solidFill>
                <a:latin typeface="Arial" pitchFamily="34" charset="0"/>
                <a:cs typeface="Arial" pitchFamily="34" charset="0"/>
              </a:rPr>
              <a:t>Outbound Dialer Module</a:t>
            </a:r>
            <a:endParaRPr lang="en-US" altLang="ja-JP" sz="1400" b="1" dirty="0">
              <a:solidFill>
                <a:srgbClr val="595757"/>
              </a:solidFill>
              <a:latin typeface="Arial" pitchFamily="34" charset="0"/>
              <a:cs typeface="Arial" pitchFamily="34" charset="0"/>
            </a:endParaRPr>
          </a:p>
        </p:txBody>
      </p:sp>
      <p:sp>
        <p:nvSpPr>
          <p:cNvPr id="7" name="テキスト ボックス 9"/>
          <p:cNvSpPr txBox="1">
            <a:spLocks noChangeArrowheads="1"/>
          </p:cNvSpPr>
          <p:nvPr/>
        </p:nvSpPr>
        <p:spPr bwMode="auto">
          <a:xfrm>
            <a:off x="252164" y="1198493"/>
            <a:ext cx="8496300" cy="646331"/>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r>
              <a:rPr lang="en-US" altLang="ja-JP" sz="1200" b="0" dirty="0" smtClean="0">
                <a:solidFill>
                  <a:srgbClr val="595757"/>
                </a:solidFill>
              </a:rPr>
              <a:t>The CA Outbound Dialer module is a productivity tool that automatically places calls to a predefined list of phone numbers when the agent is idle.</a:t>
            </a:r>
          </a:p>
          <a:p>
            <a:r>
              <a:rPr lang="en-US" altLang="ja-JP" sz="1200" b="0" dirty="0" smtClean="0">
                <a:solidFill>
                  <a:srgbClr val="595757"/>
                </a:solidFill>
                <a:ea typeface="MS PGothic" pitchFamily="50" charset="-128"/>
              </a:rPr>
              <a:t>It is useful for reducing misdialing and the time it takes to enter phone numbers.</a:t>
            </a:r>
            <a:endParaRPr lang="en-US" altLang="ja-JP" sz="1200" b="0" dirty="0">
              <a:solidFill>
                <a:srgbClr val="595757"/>
              </a:solidFill>
            </a:endParaRPr>
          </a:p>
        </p:txBody>
      </p:sp>
      <p:grpSp>
        <p:nvGrpSpPr>
          <p:cNvPr id="8" name="グループ化 7"/>
          <p:cNvGrpSpPr/>
          <p:nvPr/>
        </p:nvGrpSpPr>
        <p:grpSpPr>
          <a:xfrm>
            <a:off x="683568" y="2102659"/>
            <a:ext cx="3384376" cy="4422685"/>
            <a:chOff x="683568" y="1916832"/>
            <a:chExt cx="3384376" cy="4422685"/>
          </a:xfrm>
        </p:grpSpPr>
        <p:sp>
          <p:nvSpPr>
            <p:cNvPr id="9" name="テキスト ボックス 8"/>
            <p:cNvSpPr txBox="1"/>
            <p:nvPr/>
          </p:nvSpPr>
          <p:spPr>
            <a:xfrm>
              <a:off x="683568" y="6093296"/>
              <a:ext cx="864096" cy="246221"/>
            </a:xfrm>
            <a:prstGeom prst="rect">
              <a:avLst/>
            </a:prstGeom>
            <a:noFill/>
          </p:spPr>
          <p:txBody>
            <a:bodyPr wrap="square">
              <a:spAutoFit/>
            </a:bodyPr>
            <a:lstStyle/>
            <a:p>
              <a:pPr>
                <a:defRPr/>
              </a:pPr>
              <a:r>
                <a:rPr lang="en-US" altLang="ja-JP" sz="1000" dirty="0" smtClean="0">
                  <a:solidFill>
                    <a:srgbClr val="123E63"/>
                  </a:solidFill>
                  <a:latin typeface="Arial" pitchFamily="34" charset="0"/>
                  <a:cs typeface="Arial" pitchFamily="34" charset="0"/>
                </a:rPr>
                <a:t>Customer A</a:t>
              </a:r>
              <a:endParaRPr lang="en-US" altLang="ja-JP" sz="1000" dirty="0">
                <a:solidFill>
                  <a:srgbClr val="123E63"/>
                </a:solidFill>
                <a:latin typeface="Arial" pitchFamily="34" charset="0"/>
                <a:cs typeface="Arial" pitchFamily="34" charset="0"/>
              </a:endParaRPr>
            </a:p>
          </p:txBody>
        </p:sp>
        <p:pic>
          <p:nvPicPr>
            <p:cNvPr id="10" name="Picture 69" descr="24"/>
            <p:cNvPicPr>
              <a:picLocks noChangeAspect="1" noChangeArrowheads="1"/>
            </p:cNvPicPr>
            <p:nvPr/>
          </p:nvPicPr>
          <p:blipFill>
            <a:blip r:embed="rId2" cstate="print"/>
            <a:srcRect/>
            <a:stretch>
              <a:fillRect/>
            </a:stretch>
          </p:blipFill>
          <p:spPr bwMode="auto">
            <a:xfrm>
              <a:off x="899880" y="5301207"/>
              <a:ext cx="575776" cy="792089"/>
            </a:xfrm>
            <a:prstGeom prst="rect">
              <a:avLst/>
            </a:prstGeom>
            <a:noFill/>
            <a:ln w="9525">
              <a:noFill/>
              <a:miter lim="800000"/>
              <a:headEnd/>
              <a:tailEnd/>
            </a:ln>
          </p:spPr>
        </p:pic>
        <p:sp>
          <p:nvSpPr>
            <p:cNvPr id="11" name="テキスト ボックス 10"/>
            <p:cNvSpPr txBox="1"/>
            <p:nvPr/>
          </p:nvSpPr>
          <p:spPr>
            <a:xfrm>
              <a:off x="1907704" y="6093296"/>
              <a:ext cx="864096" cy="246221"/>
            </a:xfrm>
            <a:prstGeom prst="rect">
              <a:avLst/>
            </a:prstGeom>
            <a:noFill/>
          </p:spPr>
          <p:txBody>
            <a:bodyPr wrap="square">
              <a:spAutoFit/>
            </a:bodyPr>
            <a:lstStyle/>
            <a:p>
              <a:pPr>
                <a:defRPr/>
              </a:pPr>
              <a:r>
                <a:rPr lang="en-US" altLang="ja-JP" sz="1000" dirty="0" smtClean="0">
                  <a:solidFill>
                    <a:srgbClr val="123E63"/>
                  </a:solidFill>
                  <a:latin typeface="Arial" pitchFamily="34" charset="0"/>
                  <a:cs typeface="Arial" pitchFamily="34" charset="0"/>
                </a:rPr>
                <a:t>Customer B</a:t>
              </a:r>
              <a:endParaRPr lang="en-US" altLang="ja-JP" sz="1000" dirty="0">
                <a:solidFill>
                  <a:srgbClr val="123E63"/>
                </a:solidFill>
                <a:latin typeface="Arial" pitchFamily="34" charset="0"/>
                <a:cs typeface="Arial" pitchFamily="34" charset="0"/>
              </a:endParaRPr>
            </a:p>
          </p:txBody>
        </p:sp>
        <p:pic>
          <p:nvPicPr>
            <p:cNvPr id="12" name="Picture 74" descr="17"/>
            <p:cNvPicPr>
              <a:picLocks noChangeAspect="1" noChangeArrowheads="1"/>
            </p:cNvPicPr>
            <p:nvPr/>
          </p:nvPicPr>
          <p:blipFill>
            <a:blip r:embed="rId3" cstate="print"/>
            <a:srcRect/>
            <a:stretch>
              <a:fillRect/>
            </a:stretch>
          </p:blipFill>
          <p:spPr bwMode="auto">
            <a:xfrm>
              <a:off x="1979712" y="5353163"/>
              <a:ext cx="659565" cy="727496"/>
            </a:xfrm>
            <a:prstGeom prst="rect">
              <a:avLst/>
            </a:prstGeom>
            <a:noFill/>
            <a:ln w="9525">
              <a:noFill/>
              <a:miter lim="800000"/>
              <a:headEnd/>
              <a:tailEnd/>
            </a:ln>
          </p:spPr>
        </p:pic>
        <p:pic>
          <p:nvPicPr>
            <p:cNvPr id="13" name="Picture 75" descr="18"/>
            <p:cNvPicPr>
              <a:picLocks noChangeAspect="1" noChangeArrowheads="1"/>
            </p:cNvPicPr>
            <p:nvPr/>
          </p:nvPicPr>
          <p:blipFill>
            <a:blip r:embed="rId4" cstate="print"/>
            <a:srcRect/>
            <a:stretch>
              <a:fillRect/>
            </a:stretch>
          </p:blipFill>
          <p:spPr bwMode="auto">
            <a:xfrm>
              <a:off x="1835696" y="1916832"/>
              <a:ext cx="1080120" cy="880244"/>
            </a:xfrm>
            <a:prstGeom prst="rect">
              <a:avLst/>
            </a:prstGeom>
            <a:noFill/>
            <a:ln w="9525">
              <a:noFill/>
              <a:miter lim="800000"/>
              <a:headEnd/>
              <a:tailEnd/>
            </a:ln>
          </p:spPr>
        </p:pic>
        <p:sp>
          <p:nvSpPr>
            <p:cNvPr id="14" name="テキスト ボックス 13"/>
            <p:cNvSpPr txBox="1"/>
            <p:nvPr/>
          </p:nvSpPr>
          <p:spPr>
            <a:xfrm>
              <a:off x="1979712" y="2636912"/>
              <a:ext cx="669925" cy="254000"/>
            </a:xfrm>
            <a:prstGeom prst="rect">
              <a:avLst/>
            </a:prstGeom>
            <a:noFill/>
          </p:spPr>
          <p:txBody>
            <a:bodyPr>
              <a:spAutoFit/>
            </a:bodyPr>
            <a:lstStyle/>
            <a:p>
              <a:pPr>
                <a:defRPr/>
              </a:pPr>
              <a:r>
                <a:rPr lang="en-US" altLang="ja-JP" sz="1000" dirty="0" smtClean="0">
                  <a:solidFill>
                    <a:srgbClr val="005BAC"/>
                  </a:solidFill>
                  <a:latin typeface="Arial" pitchFamily="34" charset="0"/>
                  <a:cs typeface="Arial" pitchFamily="34" charset="0"/>
                </a:rPr>
                <a:t>Agent A</a:t>
              </a:r>
              <a:endParaRPr lang="en-US" altLang="ja-JP" sz="1000" dirty="0">
                <a:solidFill>
                  <a:srgbClr val="005BAC"/>
                </a:solidFill>
                <a:latin typeface="Arial" pitchFamily="34" charset="0"/>
                <a:cs typeface="Arial" pitchFamily="34" charset="0"/>
              </a:endParaRPr>
            </a:p>
          </p:txBody>
        </p:sp>
        <p:sp>
          <p:nvSpPr>
            <p:cNvPr id="15" name="テキスト ボックス 14"/>
            <p:cNvSpPr txBox="1"/>
            <p:nvPr/>
          </p:nvSpPr>
          <p:spPr>
            <a:xfrm>
              <a:off x="3203848" y="6093296"/>
              <a:ext cx="864096" cy="246221"/>
            </a:xfrm>
            <a:prstGeom prst="rect">
              <a:avLst/>
            </a:prstGeom>
            <a:noFill/>
          </p:spPr>
          <p:txBody>
            <a:bodyPr wrap="square">
              <a:spAutoFit/>
            </a:bodyPr>
            <a:lstStyle/>
            <a:p>
              <a:pPr>
                <a:defRPr/>
              </a:pPr>
              <a:r>
                <a:rPr lang="en-US" altLang="ja-JP" sz="1000" dirty="0" smtClean="0">
                  <a:solidFill>
                    <a:srgbClr val="123E63"/>
                  </a:solidFill>
                  <a:latin typeface="Arial" pitchFamily="34" charset="0"/>
                  <a:cs typeface="Arial" pitchFamily="34" charset="0"/>
                </a:rPr>
                <a:t>Customer C</a:t>
              </a:r>
              <a:endParaRPr lang="en-US" altLang="ja-JP" sz="1000" dirty="0">
                <a:solidFill>
                  <a:srgbClr val="123E63"/>
                </a:solidFill>
                <a:latin typeface="Arial" pitchFamily="34" charset="0"/>
                <a:cs typeface="Arial" pitchFamily="34" charset="0"/>
              </a:endParaRPr>
            </a:p>
          </p:txBody>
        </p:sp>
        <p:grpSp>
          <p:nvGrpSpPr>
            <p:cNvPr id="16" name="グループ化 39"/>
            <p:cNvGrpSpPr/>
            <p:nvPr/>
          </p:nvGrpSpPr>
          <p:grpSpPr>
            <a:xfrm>
              <a:off x="3131840" y="5229200"/>
              <a:ext cx="792088" cy="864096"/>
              <a:chOff x="6444208" y="4797152"/>
              <a:chExt cx="1078388" cy="1278822"/>
            </a:xfrm>
          </p:grpSpPr>
          <p:pic>
            <p:nvPicPr>
              <p:cNvPr id="31" name="Picture 48" descr="11_01_tree"/>
              <p:cNvPicPr>
                <a:picLocks noChangeAspect="1" noChangeArrowheads="1"/>
              </p:cNvPicPr>
              <p:nvPr/>
            </p:nvPicPr>
            <p:blipFill>
              <a:blip r:embed="rId5" cstate="print"/>
              <a:srcRect/>
              <a:stretch>
                <a:fillRect/>
              </a:stretch>
            </p:blipFill>
            <p:spPr bwMode="auto">
              <a:xfrm>
                <a:off x="6444208" y="4797152"/>
                <a:ext cx="1078388" cy="1278822"/>
              </a:xfrm>
              <a:prstGeom prst="rect">
                <a:avLst/>
              </a:prstGeom>
              <a:noFill/>
              <a:ln w="9525">
                <a:noFill/>
                <a:miter lim="800000"/>
                <a:headEnd/>
                <a:tailEnd/>
              </a:ln>
            </p:spPr>
          </p:pic>
          <p:pic>
            <p:nvPicPr>
              <p:cNvPr id="32" name="Picture 62" descr="09"/>
              <p:cNvPicPr>
                <a:picLocks noChangeAspect="1" noChangeArrowheads="1"/>
              </p:cNvPicPr>
              <p:nvPr/>
            </p:nvPicPr>
            <p:blipFill>
              <a:blip r:embed="rId6" cstate="print"/>
              <a:srcRect/>
              <a:stretch>
                <a:fillRect/>
              </a:stretch>
            </p:blipFill>
            <p:spPr bwMode="auto">
              <a:xfrm flipH="1">
                <a:off x="6986413" y="4869160"/>
                <a:ext cx="432048" cy="1182443"/>
              </a:xfrm>
              <a:prstGeom prst="rect">
                <a:avLst/>
              </a:prstGeom>
              <a:noFill/>
              <a:ln w="9525">
                <a:noFill/>
                <a:miter lim="800000"/>
                <a:headEnd/>
                <a:tailEnd/>
              </a:ln>
            </p:spPr>
          </p:pic>
        </p:grpSp>
        <p:cxnSp>
          <p:nvCxnSpPr>
            <p:cNvPr id="17" name="直線矢印コネクタ 10"/>
            <p:cNvCxnSpPr>
              <a:cxnSpLocks noChangeShapeType="1"/>
            </p:cNvCxnSpPr>
            <p:nvPr/>
          </p:nvCxnSpPr>
          <p:spPr bwMode="auto">
            <a:xfrm>
              <a:off x="2339752" y="2924944"/>
              <a:ext cx="0" cy="2304256"/>
            </a:xfrm>
            <a:prstGeom prst="straightConnector1">
              <a:avLst/>
            </a:prstGeom>
            <a:noFill/>
            <a:ln w="25400" algn="ctr">
              <a:solidFill>
                <a:srgbClr val="003065"/>
              </a:solidFill>
              <a:round/>
              <a:headEnd type="none" w="med" len="med"/>
              <a:tailEnd type="arrow" w="med" len="med"/>
            </a:ln>
          </p:spPr>
        </p:cxnSp>
        <p:cxnSp>
          <p:nvCxnSpPr>
            <p:cNvPr id="18" name="直線矢印コネクタ 17"/>
            <p:cNvCxnSpPr/>
            <p:nvPr/>
          </p:nvCxnSpPr>
          <p:spPr bwMode="auto">
            <a:xfrm>
              <a:off x="1099488" y="4221088"/>
              <a:ext cx="2520280" cy="0"/>
            </a:xfrm>
            <a:prstGeom prst="straightConnector1">
              <a:avLst/>
            </a:prstGeom>
            <a:solidFill>
              <a:srgbClr val="CCECFF"/>
            </a:solidFill>
            <a:ln w="25400" cap="flat" cmpd="sng" algn="ctr">
              <a:solidFill>
                <a:srgbClr val="003065"/>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直線矢印コネクタ 10"/>
            <p:cNvCxnSpPr>
              <a:cxnSpLocks noChangeShapeType="1"/>
            </p:cNvCxnSpPr>
            <p:nvPr/>
          </p:nvCxnSpPr>
          <p:spPr bwMode="auto">
            <a:xfrm flipH="1">
              <a:off x="1104599" y="4221088"/>
              <a:ext cx="11017" cy="990053"/>
            </a:xfrm>
            <a:prstGeom prst="straightConnector1">
              <a:avLst/>
            </a:prstGeom>
            <a:noFill/>
            <a:ln w="25400" algn="ctr">
              <a:solidFill>
                <a:srgbClr val="003065"/>
              </a:solidFill>
              <a:round/>
              <a:headEnd type="none" w="med" len="med"/>
              <a:tailEnd type="arrow" w="med" len="med"/>
            </a:ln>
          </p:spPr>
        </p:cxnSp>
        <p:cxnSp>
          <p:nvCxnSpPr>
            <p:cNvPr id="20" name="直線矢印コネクタ 10"/>
            <p:cNvCxnSpPr>
              <a:cxnSpLocks noChangeShapeType="1"/>
            </p:cNvCxnSpPr>
            <p:nvPr/>
          </p:nvCxnSpPr>
          <p:spPr bwMode="auto">
            <a:xfrm flipH="1">
              <a:off x="3605452" y="4221088"/>
              <a:ext cx="11017" cy="990053"/>
            </a:xfrm>
            <a:prstGeom prst="straightConnector1">
              <a:avLst/>
            </a:prstGeom>
            <a:noFill/>
            <a:ln w="25400" algn="ctr">
              <a:solidFill>
                <a:srgbClr val="003065"/>
              </a:solidFill>
              <a:round/>
              <a:headEnd type="none" w="med" len="med"/>
              <a:tailEnd type="arrow" w="med" len="med"/>
            </a:ln>
          </p:spPr>
        </p:cxnSp>
        <p:grpSp>
          <p:nvGrpSpPr>
            <p:cNvPr id="21" name="グループ化 42"/>
            <p:cNvGrpSpPr/>
            <p:nvPr/>
          </p:nvGrpSpPr>
          <p:grpSpPr>
            <a:xfrm>
              <a:off x="806802" y="4365104"/>
              <a:ext cx="576064" cy="504056"/>
              <a:chOff x="5436096" y="3501008"/>
              <a:chExt cx="576064" cy="504056"/>
            </a:xfrm>
          </p:grpSpPr>
          <p:sp>
            <p:nvSpPr>
              <p:cNvPr id="29" name="円/楕円 28"/>
              <p:cNvSpPr/>
              <p:nvPr/>
            </p:nvSpPr>
            <p:spPr>
              <a:xfrm>
                <a:off x="5436096" y="3501008"/>
                <a:ext cx="576064" cy="504056"/>
              </a:xfrm>
              <a:prstGeom prst="ellipse">
                <a:avLst/>
              </a:prstGeom>
              <a:solidFill>
                <a:srgbClr val="D6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466541" y="3521790"/>
                <a:ext cx="504055" cy="461665"/>
              </a:xfrm>
              <a:prstGeom prst="rect">
                <a:avLst/>
              </a:prstGeom>
              <a:noFill/>
            </p:spPr>
            <p:txBody>
              <a:bodyPr wrap="square">
                <a:spAutoFit/>
              </a:bodyPr>
              <a:lstStyle/>
              <a:p>
                <a:pPr algn="ctr"/>
                <a:r>
                  <a:rPr lang="en-US" altLang="ja-JP" sz="1200" b="1" dirty="0" smtClean="0">
                    <a:solidFill>
                      <a:srgbClr val="003065"/>
                    </a:solidFill>
                    <a:latin typeface="Arial" pitchFamily="34" charset="0"/>
                    <a:cs typeface="Arial" pitchFamily="34" charset="0"/>
                  </a:rPr>
                  <a:t>1</a:t>
                </a:r>
                <a:r>
                  <a:rPr lang="en-US" altLang="ja-JP" sz="1200" b="1" baseline="30000" dirty="0" smtClean="0">
                    <a:solidFill>
                      <a:srgbClr val="003065"/>
                    </a:solidFill>
                    <a:latin typeface="Arial" pitchFamily="34" charset="0"/>
                    <a:cs typeface="Arial" pitchFamily="34" charset="0"/>
                  </a:rPr>
                  <a:t>st</a:t>
                </a:r>
                <a:r>
                  <a:rPr lang="en-US" altLang="ja-JP" sz="1200" b="1" dirty="0" smtClean="0">
                    <a:solidFill>
                      <a:srgbClr val="003065"/>
                    </a:solidFill>
                    <a:latin typeface="Arial" pitchFamily="34" charset="0"/>
                    <a:cs typeface="Arial" pitchFamily="34" charset="0"/>
                  </a:rPr>
                  <a:t> </a:t>
                </a:r>
              </a:p>
              <a:p>
                <a:pPr algn="ctr"/>
                <a:r>
                  <a:rPr lang="en-US" altLang="ja-JP" sz="1200" b="1" dirty="0" smtClean="0">
                    <a:solidFill>
                      <a:srgbClr val="003065"/>
                    </a:solidFill>
                    <a:latin typeface="Arial" pitchFamily="34" charset="0"/>
                    <a:cs typeface="Arial" pitchFamily="34" charset="0"/>
                  </a:rPr>
                  <a:t>call</a:t>
                </a:r>
                <a:endParaRPr lang="ja-JP" altLang="en-US" sz="1200" dirty="0">
                  <a:solidFill>
                    <a:srgbClr val="003065"/>
                  </a:solidFill>
                </a:endParaRPr>
              </a:p>
            </p:txBody>
          </p:sp>
        </p:grpSp>
        <p:grpSp>
          <p:nvGrpSpPr>
            <p:cNvPr id="22" name="グループ化 43"/>
            <p:cNvGrpSpPr/>
            <p:nvPr/>
          </p:nvGrpSpPr>
          <p:grpSpPr>
            <a:xfrm>
              <a:off x="2051720" y="4365104"/>
              <a:ext cx="576064" cy="504056"/>
              <a:chOff x="5436096" y="3501008"/>
              <a:chExt cx="576064" cy="504056"/>
            </a:xfrm>
          </p:grpSpPr>
          <p:sp>
            <p:nvSpPr>
              <p:cNvPr id="27" name="円/楕円 26"/>
              <p:cNvSpPr/>
              <p:nvPr/>
            </p:nvSpPr>
            <p:spPr>
              <a:xfrm>
                <a:off x="5436096" y="3501008"/>
                <a:ext cx="576064" cy="504056"/>
              </a:xfrm>
              <a:prstGeom prst="ellipse">
                <a:avLst/>
              </a:prstGeom>
              <a:solidFill>
                <a:srgbClr val="D6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466541" y="3521790"/>
                <a:ext cx="504055" cy="461665"/>
              </a:xfrm>
              <a:prstGeom prst="rect">
                <a:avLst/>
              </a:prstGeom>
              <a:noFill/>
            </p:spPr>
            <p:txBody>
              <a:bodyPr wrap="square">
                <a:spAutoFit/>
              </a:bodyPr>
              <a:lstStyle/>
              <a:p>
                <a:pPr algn="ctr"/>
                <a:r>
                  <a:rPr lang="en-US" altLang="ja-JP" sz="1200" b="1" dirty="0" smtClean="0">
                    <a:solidFill>
                      <a:srgbClr val="003065"/>
                    </a:solidFill>
                    <a:latin typeface="Arial" pitchFamily="34" charset="0"/>
                    <a:cs typeface="Arial" pitchFamily="34" charset="0"/>
                  </a:rPr>
                  <a:t>2</a:t>
                </a:r>
                <a:r>
                  <a:rPr lang="en-US" altLang="ja-JP" sz="1200" b="1" baseline="30000" dirty="0" smtClean="0">
                    <a:solidFill>
                      <a:srgbClr val="003065"/>
                    </a:solidFill>
                    <a:latin typeface="Arial" pitchFamily="34" charset="0"/>
                    <a:cs typeface="Arial" pitchFamily="34" charset="0"/>
                  </a:rPr>
                  <a:t>nd</a:t>
                </a:r>
                <a:r>
                  <a:rPr lang="en-US" altLang="ja-JP" sz="1200" b="1" dirty="0" smtClean="0">
                    <a:solidFill>
                      <a:srgbClr val="003065"/>
                    </a:solidFill>
                    <a:latin typeface="Arial" pitchFamily="34" charset="0"/>
                    <a:cs typeface="Arial" pitchFamily="34" charset="0"/>
                  </a:rPr>
                  <a:t> call</a:t>
                </a:r>
                <a:endParaRPr lang="ja-JP" altLang="en-US" sz="1200" dirty="0">
                  <a:solidFill>
                    <a:srgbClr val="003065"/>
                  </a:solidFill>
                </a:endParaRPr>
              </a:p>
            </p:txBody>
          </p:sp>
        </p:grpSp>
        <p:grpSp>
          <p:nvGrpSpPr>
            <p:cNvPr id="23" name="グループ化 46"/>
            <p:cNvGrpSpPr/>
            <p:nvPr/>
          </p:nvGrpSpPr>
          <p:grpSpPr>
            <a:xfrm>
              <a:off x="3327082" y="4365104"/>
              <a:ext cx="576064" cy="504056"/>
              <a:chOff x="5436096" y="3501008"/>
              <a:chExt cx="576064" cy="504056"/>
            </a:xfrm>
          </p:grpSpPr>
          <p:sp>
            <p:nvSpPr>
              <p:cNvPr id="25" name="円/楕円 24"/>
              <p:cNvSpPr/>
              <p:nvPr/>
            </p:nvSpPr>
            <p:spPr>
              <a:xfrm>
                <a:off x="5436096" y="3501008"/>
                <a:ext cx="576064" cy="504056"/>
              </a:xfrm>
              <a:prstGeom prst="ellipse">
                <a:avLst/>
              </a:prstGeom>
              <a:solidFill>
                <a:srgbClr val="D6D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466541" y="3521790"/>
                <a:ext cx="504055" cy="461665"/>
              </a:xfrm>
              <a:prstGeom prst="rect">
                <a:avLst/>
              </a:prstGeom>
              <a:noFill/>
            </p:spPr>
            <p:txBody>
              <a:bodyPr wrap="square">
                <a:spAutoFit/>
              </a:bodyPr>
              <a:lstStyle/>
              <a:p>
                <a:pPr algn="ctr"/>
                <a:r>
                  <a:rPr lang="en-US" altLang="ja-JP" sz="1200" b="1" dirty="0" smtClean="0">
                    <a:solidFill>
                      <a:srgbClr val="003065"/>
                    </a:solidFill>
                    <a:latin typeface="Arial" pitchFamily="34" charset="0"/>
                    <a:cs typeface="Arial" pitchFamily="34" charset="0"/>
                  </a:rPr>
                  <a:t>3</a:t>
                </a:r>
                <a:r>
                  <a:rPr lang="en-US" altLang="ja-JP" sz="1200" b="1" baseline="30000" dirty="0" smtClean="0">
                    <a:solidFill>
                      <a:srgbClr val="003065"/>
                    </a:solidFill>
                    <a:latin typeface="Arial" pitchFamily="34" charset="0"/>
                    <a:cs typeface="Arial" pitchFamily="34" charset="0"/>
                  </a:rPr>
                  <a:t>rd</a:t>
                </a:r>
                <a:r>
                  <a:rPr lang="en-US" altLang="ja-JP" sz="1200" b="1" dirty="0" smtClean="0">
                    <a:solidFill>
                      <a:srgbClr val="003065"/>
                    </a:solidFill>
                    <a:latin typeface="Arial" pitchFamily="34" charset="0"/>
                    <a:cs typeface="Arial" pitchFamily="34" charset="0"/>
                  </a:rPr>
                  <a:t> call</a:t>
                </a:r>
                <a:endParaRPr lang="ja-JP" altLang="en-US" sz="1200" dirty="0">
                  <a:solidFill>
                    <a:srgbClr val="003065"/>
                  </a:solidFill>
                </a:endParaRPr>
              </a:p>
            </p:txBody>
          </p:sp>
        </p:grpSp>
        <p:sp>
          <p:nvSpPr>
            <p:cNvPr id="24" name="AutoShape 66"/>
            <p:cNvSpPr>
              <a:spLocks noChangeArrowheads="1"/>
            </p:cNvSpPr>
            <p:nvPr/>
          </p:nvSpPr>
          <p:spPr bwMode="auto">
            <a:xfrm>
              <a:off x="1259632" y="3212976"/>
              <a:ext cx="2232248" cy="720080"/>
            </a:xfrm>
            <a:prstGeom prst="roundRect">
              <a:avLst>
                <a:gd name="adj" fmla="val 10893"/>
              </a:avLst>
            </a:prstGeom>
            <a:solidFill>
              <a:srgbClr val="D6D8E4"/>
            </a:solidFill>
            <a:ln w="19050" algn="ctr">
              <a:noFill/>
              <a:prstDash val="sysDot"/>
              <a:round/>
              <a:headEnd/>
              <a:tailEnd/>
            </a:ln>
          </p:spPr>
          <p:txBody>
            <a:bodyPr wrap="square" anchor="ctr">
              <a:noAutofit/>
            </a:bodyPr>
            <a:lstStyle/>
            <a:p>
              <a:r>
                <a:rPr lang="en-US" altLang="ja-JP" sz="1200" dirty="0" smtClean="0">
                  <a:solidFill>
                    <a:srgbClr val="003065"/>
                  </a:solidFill>
                  <a:latin typeface="Arial" pitchFamily="34" charset="0"/>
                  <a:cs typeface="Arial" pitchFamily="34" charset="0"/>
                </a:rPr>
                <a:t>Automatically call </a:t>
              </a:r>
              <a:r>
                <a:rPr lang="en-US" altLang="ja-JP" sz="1100" dirty="0" smtClean="0">
                  <a:solidFill>
                    <a:srgbClr val="003065"/>
                  </a:solidFill>
                  <a:latin typeface="Arial" pitchFamily="34" charset="0"/>
                  <a:cs typeface="Arial" pitchFamily="34" charset="0"/>
                </a:rPr>
                <a:t>customers</a:t>
              </a:r>
              <a:r>
                <a:rPr lang="en-US" altLang="ja-JP" sz="1200" dirty="0" smtClean="0">
                  <a:solidFill>
                    <a:srgbClr val="003065"/>
                  </a:solidFill>
                  <a:latin typeface="Arial" pitchFamily="34" charset="0"/>
                  <a:cs typeface="Arial" pitchFamily="34" charset="0"/>
                </a:rPr>
                <a:t> one by one according to a predefined list.</a:t>
              </a:r>
              <a:endParaRPr lang="ja-JP" altLang="ja-JP" sz="1200" dirty="0">
                <a:solidFill>
                  <a:srgbClr val="003065"/>
                </a:solidFill>
                <a:latin typeface="Arial" pitchFamily="34" charset="0"/>
                <a:cs typeface="Arial" pitchFamily="34" charset="0"/>
              </a:endParaRPr>
            </a:p>
          </p:txBody>
        </p:sp>
      </p:grpSp>
      <p:sp>
        <p:nvSpPr>
          <p:cNvPr id="43" name="テキスト ボックス 42"/>
          <p:cNvSpPr txBox="1"/>
          <p:nvPr/>
        </p:nvSpPr>
        <p:spPr>
          <a:xfrm>
            <a:off x="8676456" y="6407678"/>
            <a:ext cx="467544" cy="292388"/>
          </a:xfrm>
          <a:prstGeom prst="rect">
            <a:avLst/>
          </a:prstGeom>
          <a:noFill/>
        </p:spPr>
        <p:txBody>
          <a:bodyPr wrap="square" rtlCol="0">
            <a:spAutoFit/>
          </a:bodyPr>
          <a:lstStyle/>
          <a:p>
            <a:r>
              <a:rPr lang="en-US" altLang="ja-JP" sz="1300" dirty="0" smtClean="0">
                <a:solidFill>
                  <a:srgbClr val="595757"/>
                </a:solidFill>
                <a:latin typeface="Calibri" pitchFamily="34" charset="0"/>
              </a:rPr>
              <a:t>91</a:t>
            </a:r>
            <a:endParaRPr kumimoji="1" lang="ja-JP" altLang="en-US" sz="1300" dirty="0">
              <a:solidFill>
                <a:srgbClr val="595757"/>
              </a:solidFill>
              <a:latin typeface="Calibri" pitchFamily="34" charset="0"/>
            </a:endParaRPr>
          </a:p>
        </p:txBody>
      </p:sp>
      <p:sp>
        <p:nvSpPr>
          <p:cNvPr id="44" name="テキスト ボックス 2"/>
          <p:cNvSpPr txBox="1"/>
          <p:nvPr/>
        </p:nvSpPr>
        <p:spPr>
          <a:xfrm>
            <a:off x="5076056" y="2418273"/>
            <a:ext cx="3600400" cy="938719"/>
          </a:xfrm>
          <a:prstGeom prst="rect">
            <a:avLst/>
          </a:prstGeom>
          <a:noFill/>
        </p:spPr>
        <p:txBody>
          <a:bodyPr wrap="square" rtlCol="0">
            <a:spAutoFit/>
          </a:bodyPr>
          <a:lstStyle/>
          <a:p>
            <a:pPr>
              <a:buFont typeface="Wingdings" pitchFamily="2" charset="2"/>
              <a:buChar char="Ø"/>
            </a:pPr>
            <a:r>
              <a:rPr lang="en-US" altLang="ja-JP" sz="1100" dirty="0" smtClean="0">
                <a:solidFill>
                  <a:srgbClr val="595757"/>
                </a:solidFill>
                <a:latin typeface="Arial" pitchFamily="34" charset="0"/>
                <a:cs typeface="Arial" pitchFamily="34" charset="0"/>
              </a:rPr>
              <a:t> Reduce call mistakes made by agents and the time it takes to dial.</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Reduce the time that agents are free to improve work efficiency.</a:t>
            </a:r>
            <a:endParaRPr lang="en-US" altLang="ja-JP" sz="1100" b="1" dirty="0" smtClean="0">
              <a:solidFill>
                <a:srgbClr val="595757"/>
              </a:solidFill>
              <a:latin typeface="Arial" pitchFamily="34" charset="0"/>
              <a:cs typeface="Arial" pitchFamily="34" charset="0"/>
            </a:endParaRPr>
          </a:p>
        </p:txBody>
      </p:sp>
      <p:sp>
        <p:nvSpPr>
          <p:cNvPr id="33" name="テキスト ボックス 32"/>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r>
              <a:rPr lang="en-US" altLang="ja-JP" sz="2000" b="1" dirty="0" smtClean="0">
                <a:solidFill>
                  <a:srgbClr val="00A161"/>
                </a:solidFill>
                <a:latin typeface="Calibri" pitchFamily="34" charset="0"/>
              </a:rPr>
              <a:t> -CA Modules as CA Family-</a:t>
            </a:r>
            <a:endParaRPr kumimoji="1" lang="ja-JP" altLang="en-US" sz="2000" b="1" dirty="0">
              <a:solidFill>
                <a:srgbClr val="00A161"/>
              </a:solidFill>
              <a:latin typeface="Calibri"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85218" y="151800"/>
            <a:ext cx="2573324" cy="276999"/>
          </a:xfrm>
          <a:prstGeom prst="rect">
            <a:avLst/>
          </a:prstGeom>
          <a:solidFill>
            <a:srgbClr val="00A161"/>
          </a:solidFill>
        </p:spPr>
        <p:txBody>
          <a:bodyPr wrap="none" lIns="36000" tIns="0" rIns="36000" bIns="0" rtlCol="0">
            <a:spAutoFit/>
          </a:bodyPr>
          <a:lstStyle/>
          <a:p>
            <a:pPr algn="ctr"/>
            <a:r>
              <a:rPr lang="en-US" altLang="ja-JP" b="1" dirty="0" smtClean="0">
                <a:solidFill>
                  <a:schemeClr val="bg1"/>
                </a:solidFill>
                <a:latin typeface="Calibri" pitchFamily="34" charset="0"/>
              </a:rPr>
              <a:t>Improved Work Efficiency</a:t>
            </a:r>
          </a:p>
        </p:txBody>
      </p:sp>
      <p:sp>
        <p:nvSpPr>
          <p:cNvPr id="6" name="Rectangle 23"/>
          <p:cNvSpPr>
            <a:spLocks noChangeArrowheads="1"/>
          </p:cNvSpPr>
          <p:nvPr/>
        </p:nvSpPr>
        <p:spPr bwMode="auto">
          <a:xfrm>
            <a:off x="251520" y="982354"/>
            <a:ext cx="7739063" cy="288147"/>
          </a:xfrm>
          <a:prstGeom prst="rect">
            <a:avLst/>
          </a:prstGeom>
          <a:noFill/>
          <a:ln w="19050" algn="ctr">
            <a:noFill/>
            <a:miter lim="800000"/>
            <a:headEnd/>
            <a:tailEnd/>
          </a:ln>
        </p:spPr>
        <p:txBody>
          <a:bodyPr lIns="72000" tIns="36000" rIns="36000" bIns="36000" anchor="ctr">
            <a:spAutoFit/>
          </a:bodyPr>
          <a:lstStyle/>
          <a:p>
            <a:r>
              <a:rPr lang="en-US" altLang="ja-JP" sz="1400" b="1" dirty="0" smtClean="0">
                <a:solidFill>
                  <a:srgbClr val="595757"/>
                </a:solidFill>
                <a:latin typeface="Arial" pitchFamily="34" charset="0"/>
                <a:cs typeface="Arial" pitchFamily="34" charset="0"/>
              </a:rPr>
              <a:t>ACD Reports Module</a:t>
            </a:r>
            <a:endParaRPr lang="en-US" altLang="ja-JP" sz="1400" b="1" dirty="0">
              <a:solidFill>
                <a:srgbClr val="595757"/>
              </a:solidFill>
              <a:latin typeface="Arial" pitchFamily="34" charset="0"/>
              <a:cs typeface="Arial" pitchFamily="34" charset="0"/>
            </a:endParaRPr>
          </a:p>
        </p:txBody>
      </p:sp>
      <p:sp>
        <p:nvSpPr>
          <p:cNvPr id="7" name="テキスト ボックス 9"/>
          <p:cNvSpPr txBox="1">
            <a:spLocks noChangeArrowheads="1"/>
          </p:cNvSpPr>
          <p:nvPr/>
        </p:nvSpPr>
        <p:spPr bwMode="auto">
          <a:xfrm>
            <a:off x="252164" y="1198493"/>
            <a:ext cx="8496300" cy="646331"/>
          </a:xfrm>
          <a:prstGeom prst="rect">
            <a:avLst/>
          </a:prstGeom>
          <a:noFill/>
          <a:ln>
            <a:noFill/>
          </a:ln>
          <a:extLst/>
        </p:spPr>
        <p:txBody>
          <a:bodyPr>
            <a:spAutoFit/>
          </a:bodyPr>
          <a:lstStyle>
            <a:lvl1pPr eaLnBrk="0" hangingPunct="0">
              <a:defRPr kumimoji="1" sz="1400" b="1">
                <a:solidFill>
                  <a:srgbClr val="003399"/>
                </a:solidFill>
                <a:latin typeface="Arial" pitchFamily="34" charset="0"/>
                <a:ea typeface="ＭＳ Ｐゴシック" pitchFamily="50" charset="-128"/>
              </a:defRPr>
            </a:lvl1pPr>
            <a:lvl2pPr marL="742950" indent="-285750" eaLnBrk="0" hangingPunct="0">
              <a:defRPr kumimoji="1" sz="1400" b="1">
                <a:solidFill>
                  <a:srgbClr val="003399"/>
                </a:solidFill>
                <a:latin typeface="Arial" pitchFamily="34" charset="0"/>
                <a:ea typeface="ＭＳ Ｐゴシック" pitchFamily="50" charset="-128"/>
              </a:defRPr>
            </a:lvl2pPr>
            <a:lvl3pPr marL="1143000" indent="-228600" eaLnBrk="0" hangingPunct="0">
              <a:defRPr kumimoji="1" sz="1400" b="1">
                <a:solidFill>
                  <a:srgbClr val="003399"/>
                </a:solidFill>
                <a:latin typeface="Arial" pitchFamily="34" charset="0"/>
                <a:ea typeface="ＭＳ Ｐゴシック" pitchFamily="50" charset="-128"/>
              </a:defRPr>
            </a:lvl3pPr>
            <a:lvl4pPr marL="1600200" indent="-228600" eaLnBrk="0" hangingPunct="0">
              <a:defRPr kumimoji="1" sz="1400" b="1">
                <a:solidFill>
                  <a:srgbClr val="003399"/>
                </a:solidFill>
                <a:latin typeface="Arial" pitchFamily="34" charset="0"/>
                <a:ea typeface="ＭＳ Ｐゴシック" pitchFamily="50" charset="-128"/>
              </a:defRPr>
            </a:lvl4pPr>
            <a:lvl5pPr marL="2057400" indent="-228600" eaLnBrk="0" hangingPunct="0">
              <a:defRPr kumimoji="1" sz="1400" b="1">
                <a:solidFill>
                  <a:srgbClr val="003399"/>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1400" b="1">
                <a:solidFill>
                  <a:srgbClr val="003399"/>
                </a:solidFill>
                <a:latin typeface="Arial" pitchFamily="34" charset="0"/>
                <a:ea typeface="ＭＳ Ｐゴシック" pitchFamily="50" charset="-128"/>
              </a:defRPr>
            </a:lvl9pPr>
          </a:lstStyle>
          <a:p>
            <a:r>
              <a:rPr lang="en-US" altLang="ja-JP" sz="1200" b="0" dirty="0" smtClean="0">
                <a:solidFill>
                  <a:srgbClr val="595757"/>
                </a:solidFill>
              </a:rPr>
              <a:t>The CA ACD Reports module is a productivity tool that provides Call Centre reporting features, adding ACD Call Centre specific functionality to CA.</a:t>
            </a:r>
            <a:endParaRPr lang="en-US" altLang="ja-JP" sz="1100" b="0" dirty="0" smtClean="0">
              <a:solidFill>
                <a:srgbClr val="595757"/>
              </a:solidFill>
            </a:endParaRPr>
          </a:p>
          <a:p>
            <a:r>
              <a:rPr lang="en-US" altLang="ja-JP" sz="1200" b="0" dirty="0" smtClean="0">
                <a:solidFill>
                  <a:srgbClr val="595757"/>
                </a:solidFill>
              </a:rPr>
              <a:t>By adding the CA module to CA Supervisor, monitoring and reporting can be provided on one PC.</a:t>
            </a:r>
            <a:endParaRPr lang="en-US" altLang="ja-JP" sz="1200" b="0" dirty="0">
              <a:solidFill>
                <a:srgbClr val="595757"/>
              </a:solidFill>
            </a:endParaRPr>
          </a:p>
        </p:txBody>
      </p:sp>
      <p:sp>
        <p:nvSpPr>
          <p:cNvPr id="26" name="正方形/長方形 25"/>
          <p:cNvSpPr/>
          <p:nvPr/>
        </p:nvSpPr>
        <p:spPr>
          <a:xfrm>
            <a:off x="5508104" y="5947363"/>
            <a:ext cx="3419872" cy="433965"/>
          </a:xfrm>
          <a:prstGeom prst="rect">
            <a:avLst/>
          </a:prstGeom>
        </p:spPr>
        <p:txBody>
          <a:bodyPr wrap="square">
            <a:spAutoFit/>
          </a:bodyPr>
          <a:lstStyle/>
          <a:p>
            <a:pPr algn="l">
              <a:lnSpc>
                <a:spcPts val="1200"/>
              </a:lnSpc>
              <a:spcBef>
                <a:spcPct val="20000"/>
              </a:spcBef>
            </a:pPr>
            <a:r>
              <a:rPr lang="en-US" altLang="ja-JP" sz="1200" b="1" dirty="0" smtClean="0">
                <a:solidFill>
                  <a:srgbClr val="005BAC"/>
                </a:solidFill>
                <a:latin typeface="Arial" pitchFamily="34" charset="0"/>
                <a:cs typeface="Arial" pitchFamily="34" charset="0"/>
              </a:rPr>
              <a:t>Related functions</a:t>
            </a:r>
          </a:p>
          <a:p>
            <a:pPr algn="l" eaLnBrk="0" hangingPunct="0">
              <a:lnSpc>
                <a:spcPts val="1200"/>
              </a:lnSpc>
              <a:spcBef>
                <a:spcPct val="20000"/>
              </a:spcBef>
            </a:pPr>
            <a:r>
              <a:rPr lang="en-US" altLang="ja-JP" sz="1100" b="1" dirty="0" smtClean="0">
                <a:latin typeface="Arial" pitchFamily="34" charset="0"/>
                <a:cs typeface="Arial" pitchFamily="34" charset="0"/>
              </a:rPr>
              <a:t>Call Centre Solution  </a:t>
            </a:r>
            <a:r>
              <a:rPr lang="en-US" altLang="ja-JP" sz="1000" b="1" dirty="0" smtClean="0">
                <a:latin typeface="Arial" pitchFamily="34" charset="0"/>
                <a:cs typeface="Arial" pitchFamily="34" charset="0"/>
              </a:rPr>
              <a:t>- </a:t>
            </a:r>
            <a:r>
              <a:rPr lang="en-US" altLang="ja-JP" sz="1000" b="0" i="1" dirty="0" smtClean="0">
                <a:latin typeface="Arial" pitchFamily="34" charset="0"/>
                <a:cs typeface="Arial" pitchFamily="34" charset="0"/>
              </a:rPr>
              <a:t>For details, </a:t>
            </a:r>
            <a:r>
              <a:rPr lang="en-US" altLang="ja-JP" sz="1000" b="0" i="1" dirty="0">
                <a:latin typeface="Arial" pitchFamily="34" charset="0"/>
                <a:cs typeface="Arial" pitchFamily="34" charset="0"/>
              </a:rPr>
              <a:t>see page </a:t>
            </a:r>
            <a:r>
              <a:rPr lang="en-US" altLang="ja-JP" sz="1000" b="0" i="1" dirty="0" smtClean="0">
                <a:latin typeface="Arial" pitchFamily="34" charset="0"/>
                <a:cs typeface="Arial" pitchFamily="34" charset="0"/>
              </a:rPr>
              <a:t>37-42, 71</a:t>
            </a:r>
          </a:p>
        </p:txBody>
      </p:sp>
      <p:sp>
        <p:nvSpPr>
          <p:cNvPr id="45" name="テキスト ボックス 44"/>
          <p:cNvSpPr txBox="1"/>
          <p:nvPr/>
        </p:nvSpPr>
        <p:spPr>
          <a:xfrm>
            <a:off x="8676456" y="6407678"/>
            <a:ext cx="467544" cy="292388"/>
          </a:xfrm>
          <a:prstGeom prst="rect">
            <a:avLst/>
          </a:prstGeom>
          <a:noFill/>
        </p:spPr>
        <p:txBody>
          <a:bodyPr wrap="square" rtlCol="0">
            <a:spAutoFit/>
          </a:bodyPr>
          <a:lstStyle/>
          <a:p>
            <a:r>
              <a:rPr kumimoji="1" lang="en-US" altLang="ja-JP" sz="1300" dirty="0" smtClean="0">
                <a:solidFill>
                  <a:srgbClr val="595757"/>
                </a:solidFill>
                <a:latin typeface="Calibri" pitchFamily="34" charset="0"/>
              </a:rPr>
              <a:t>92</a:t>
            </a:r>
            <a:endParaRPr kumimoji="1" lang="ja-JP" altLang="en-US" sz="1300" dirty="0">
              <a:solidFill>
                <a:srgbClr val="595757"/>
              </a:solidFill>
              <a:latin typeface="Calibri" pitchFamily="34" charset="0"/>
            </a:endParaRPr>
          </a:p>
        </p:txBody>
      </p:sp>
      <p:sp>
        <p:nvSpPr>
          <p:cNvPr id="46" name="テキスト ボックス 2"/>
          <p:cNvSpPr txBox="1"/>
          <p:nvPr/>
        </p:nvSpPr>
        <p:spPr>
          <a:xfrm>
            <a:off x="5292080" y="2227511"/>
            <a:ext cx="3528392" cy="769441"/>
          </a:xfrm>
          <a:prstGeom prst="rect">
            <a:avLst/>
          </a:prstGeom>
          <a:noFill/>
        </p:spPr>
        <p:txBody>
          <a:bodyPr wrap="square" rtlCol="0">
            <a:spAutoFit/>
          </a:bodyPr>
          <a:lstStyle/>
          <a:p>
            <a:pPr>
              <a:buFont typeface="Wingdings" pitchFamily="2" charset="2"/>
              <a:buChar char="Ø"/>
            </a:pPr>
            <a:r>
              <a:rPr lang="en-US" altLang="ja-JP" sz="1100" dirty="0" smtClean="0">
                <a:solidFill>
                  <a:srgbClr val="595757"/>
                </a:solidFill>
                <a:latin typeface="Arial" pitchFamily="34" charset="0"/>
                <a:cs typeface="Arial" pitchFamily="34" charset="0"/>
              </a:rPr>
              <a:t> Analyze the status of calls and any problems to improve customer service.</a:t>
            </a:r>
          </a:p>
          <a:p>
            <a:pPr>
              <a:buFont typeface="Wingdings" pitchFamily="2" charset="2"/>
              <a:buChar char="Ø"/>
            </a:pPr>
            <a:endParaRPr lang="en-US" altLang="ja-JP" sz="1100" dirty="0" smtClean="0">
              <a:solidFill>
                <a:srgbClr val="595757"/>
              </a:solidFill>
              <a:latin typeface="Arial" pitchFamily="34" charset="0"/>
              <a:cs typeface="Arial" pitchFamily="34" charset="0"/>
            </a:endParaRPr>
          </a:p>
          <a:p>
            <a:pPr>
              <a:buFont typeface="Wingdings" pitchFamily="2" charset="2"/>
              <a:buChar char="Ø"/>
            </a:pPr>
            <a:r>
              <a:rPr lang="en-US" altLang="ja-JP" sz="1100" dirty="0" smtClean="0">
                <a:solidFill>
                  <a:srgbClr val="595757"/>
                </a:solidFill>
                <a:latin typeface="Arial" pitchFamily="34" charset="0"/>
                <a:cs typeface="Arial" pitchFamily="34" charset="0"/>
              </a:rPr>
              <a:t> Save the status of calls as data.</a:t>
            </a:r>
            <a:endParaRPr lang="en-US" altLang="ja-JP" sz="1100" b="1" dirty="0" smtClean="0">
              <a:solidFill>
                <a:srgbClr val="595757"/>
              </a:solidFill>
              <a:latin typeface="Arial" pitchFamily="34" charset="0"/>
              <a:cs typeface="Arial" pitchFamily="34" charset="0"/>
            </a:endParaRPr>
          </a:p>
        </p:txBody>
      </p:sp>
      <p:cxnSp>
        <p:nvCxnSpPr>
          <p:cNvPr id="8" name="直線矢印コネクタ 7"/>
          <p:cNvCxnSpPr/>
          <p:nvPr/>
        </p:nvCxnSpPr>
        <p:spPr>
          <a:xfrm flipV="1">
            <a:off x="2267744" y="2564904"/>
            <a:ext cx="0" cy="1512168"/>
          </a:xfrm>
          <a:prstGeom prst="straightConnector1">
            <a:avLst/>
          </a:prstGeom>
          <a:ln w="25400">
            <a:solidFill>
              <a:srgbClr val="003065"/>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Box 66"/>
          <p:cNvSpPr txBox="1">
            <a:spLocks noChangeArrowheads="1"/>
          </p:cNvSpPr>
          <p:nvPr/>
        </p:nvSpPr>
        <p:spPr bwMode="auto">
          <a:xfrm>
            <a:off x="611560" y="4221088"/>
            <a:ext cx="1656184" cy="400110"/>
          </a:xfrm>
          <a:prstGeom prst="rect">
            <a:avLst/>
          </a:prstGeom>
          <a:noFill/>
          <a:ln w="9525">
            <a:noFill/>
            <a:miter lim="800000"/>
            <a:headEnd/>
            <a:tailEnd/>
          </a:ln>
        </p:spPr>
        <p:txBody>
          <a:bodyPr wrap="square">
            <a:spAutoFit/>
          </a:bodyPr>
          <a:lstStyle/>
          <a:p>
            <a:pPr algn="l"/>
            <a:r>
              <a:rPr lang="en-US" altLang="ja-JP" sz="1000" b="0" dirty="0" smtClean="0">
                <a:solidFill>
                  <a:schemeClr val="tx2"/>
                </a:solidFill>
                <a:latin typeface="Arial" pitchFamily="34" charset="0"/>
                <a:cs typeface="Arial" pitchFamily="34" charset="0"/>
              </a:rPr>
              <a:t>Monitor and report of Call centre activity</a:t>
            </a:r>
          </a:p>
        </p:txBody>
      </p:sp>
      <p:grpSp>
        <p:nvGrpSpPr>
          <p:cNvPr id="10" name="グループ化 9"/>
          <p:cNvGrpSpPr/>
          <p:nvPr/>
        </p:nvGrpSpPr>
        <p:grpSpPr>
          <a:xfrm>
            <a:off x="467544" y="2026816"/>
            <a:ext cx="864096" cy="784309"/>
            <a:chOff x="323528" y="2026816"/>
            <a:chExt cx="864096" cy="784309"/>
          </a:xfrm>
        </p:grpSpPr>
        <p:sp>
          <p:nvSpPr>
            <p:cNvPr id="11" name="テキスト ボックス 10"/>
            <p:cNvSpPr txBox="1"/>
            <p:nvPr/>
          </p:nvSpPr>
          <p:spPr>
            <a:xfrm>
              <a:off x="323528" y="2564904"/>
              <a:ext cx="864096" cy="246221"/>
            </a:xfrm>
            <a:prstGeom prst="rect">
              <a:avLst/>
            </a:prstGeom>
            <a:noFill/>
          </p:spPr>
          <p:txBody>
            <a:bodyPr wrap="square">
              <a:spAutoFit/>
            </a:bodyPr>
            <a:lstStyle/>
            <a:p>
              <a:pPr>
                <a:defRPr/>
              </a:pPr>
              <a:r>
                <a:rPr lang="en-US" altLang="ja-JP" sz="1000" dirty="0" smtClean="0">
                  <a:solidFill>
                    <a:srgbClr val="123E63"/>
                  </a:solidFill>
                  <a:latin typeface="Arial" pitchFamily="34" charset="0"/>
                  <a:cs typeface="Arial" pitchFamily="34" charset="0"/>
                </a:rPr>
                <a:t>Customer A</a:t>
              </a:r>
              <a:endParaRPr lang="en-US" altLang="ja-JP" sz="1000" dirty="0">
                <a:solidFill>
                  <a:srgbClr val="123E63"/>
                </a:solidFill>
                <a:latin typeface="Arial" pitchFamily="34" charset="0"/>
                <a:cs typeface="Arial" pitchFamily="34" charset="0"/>
              </a:endParaRPr>
            </a:p>
          </p:txBody>
        </p:sp>
        <p:pic>
          <p:nvPicPr>
            <p:cNvPr id="12" name="Picture 69" descr="24"/>
            <p:cNvPicPr>
              <a:picLocks noChangeAspect="1" noChangeArrowheads="1"/>
            </p:cNvPicPr>
            <p:nvPr/>
          </p:nvPicPr>
          <p:blipFill>
            <a:blip r:embed="rId2" cstate="print"/>
            <a:srcRect/>
            <a:stretch>
              <a:fillRect/>
            </a:stretch>
          </p:blipFill>
          <p:spPr bwMode="auto">
            <a:xfrm>
              <a:off x="611560" y="2026816"/>
              <a:ext cx="391141" cy="538088"/>
            </a:xfrm>
            <a:prstGeom prst="rect">
              <a:avLst/>
            </a:prstGeom>
            <a:noFill/>
            <a:ln w="9525">
              <a:noFill/>
              <a:miter lim="800000"/>
              <a:headEnd/>
              <a:tailEnd/>
            </a:ln>
          </p:spPr>
        </p:pic>
      </p:grpSp>
      <p:grpSp>
        <p:nvGrpSpPr>
          <p:cNvPr id="13" name="グループ化 12"/>
          <p:cNvGrpSpPr/>
          <p:nvPr/>
        </p:nvGrpSpPr>
        <p:grpSpPr>
          <a:xfrm>
            <a:off x="3330549" y="1988841"/>
            <a:ext cx="953419" cy="864095"/>
            <a:chOff x="3186533" y="1988841"/>
            <a:chExt cx="953419" cy="864095"/>
          </a:xfrm>
        </p:grpSpPr>
        <p:pic>
          <p:nvPicPr>
            <p:cNvPr id="14" name="Picture 79" descr="E:\篠原様\icon_others from西村さん\others\image_4.png"/>
            <p:cNvPicPr>
              <a:picLocks noChangeAspect="1" noChangeArrowheads="1"/>
            </p:cNvPicPr>
            <p:nvPr/>
          </p:nvPicPr>
          <p:blipFill>
            <a:blip r:embed="rId3" cstate="print"/>
            <a:srcRect/>
            <a:stretch>
              <a:fillRect/>
            </a:stretch>
          </p:blipFill>
          <p:spPr bwMode="auto">
            <a:xfrm>
              <a:off x="3186533" y="1988841"/>
              <a:ext cx="953419" cy="688142"/>
            </a:xfrm>
            <a:prstGeom prst="rect">
              <a:avLst/>
            </a:prstGeom>
            <a:noFill/>
            <a:ln w="9525">
              <a:noFill/>
              <a:miter lim="800000"/>
              <a:headEnd/>
              <a:tailEnd/>
            </a:ln>
          </p:spPr>
        </p:pic>
        <p:sp>
          <p:nvSpPr>
            <p:cNvPr id="15" name="テキスト ボックス 14"/>
            <p:cNvSpPr txBox="1"/>
            <p:nvPr/>
          </p:nvSpPr>
          <p:spPr>
            <a:xfrm>
              <a:off x="3419872" y="2598936"/>
              <a:ext cx="669925" cy="254000"/>
            </a:xfrm>
            <a:prstGeom prst="rect">
              <a:avLst/>
            </a:prstGeom>
            <a:noFill/>
          </p:spPr>
          <p:txBody>
            <a:bodyPr>
              <a:spAutoFit/>
            </a:bodyPr>
            <a:lstStyle/>
            <a:p>
              <a:pPr>
                <a:defRPr/>
              </a:pPr>
              <a:r>
                <a:rPr lang="en-US" altLang="ja-JP" sz="1000" dirty="0" smtClean="0">
                  <a:solidFill>
                    <a:srgbClr val="005BAC"/>
                  </a:solidFill>
                  <a:latin typeface="Arial" pitchFamily="34" charset="0"/>
                  <a:cs typeface="Arial" pitchFamily="34" charset="0"/>
                </a:rPr>
                <a:t>Agent A</a:t>
              </a:r>
              <a:endParaRPr lang="en-US" altLang="ja-JP" sz="1000" dirty="0">
                <a:solidFill>
                  <a:srgbClr val="005BAC"/>
                </a:solidFill>
                <a:latin typeface="Arial" pitchFamily="34" charset="0"/>
                <a:cs typeface="Arial" pitchFamily="34" charset="0"/>
              </a:endParaRPr>
            </a:p>
          </p:txBody>
        </p:sp>
      </p:grpSp>
      <p:grpSp>
        <p:nvGrpSpPr>
          <p:cNvPr id="16" name="グループ化 15"/>
          <p:cNvGrpSpPr/>
          <p:nvPr/>
        </p:nvGrpSpPr>
        <p:grpSpPr>
          <a:xfrm>
            <a:off x="3488045" y="2996952"/>
            <a:ext cx="795923" cy="828880"/>
            <a:chOff x="3344029" y="3070144"/>
            <a:chExt cx="795923" cy="828880"/>
          </a:xfrm>
        </p:grpSpPr>
        <p:pic>
          <p:nvPicPr>
            <p:cNvPr id="17" name="Picture 77" descr="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4029" y="3070144"/>
              <a:ext cx="723915" cy="63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470027" y="3645024"/>
              <a:ext cx="669925" cy="254000"/>
            </a:xfrm>
            <a:prstGeom prst="rect">
              <a:avLst/>
            </a:prstGeom>
            <a:noFill/>
          </p:spPr>
          <p:txBody>
            <a:bodyPr>
              <a:spAutoFit/>
            </a:bodyPr>
            <a:lstStyle/>
            <a:p>
              <a:pPr>
                <a:defRPr/>
              </a:pPr>
              <a:r>
                <a:rPr lang="en-US" altLang="ja-JP" sz="1000" dirty="0" smtClean="0">
                  <a:solidFill>
                    <a:srgbClr val="005BAC"/>
                  </a:solidFill>
                  <a:latin typeface="Arial" pitchFamily="34" charset="0"/>
                  <a:cs typeface="Arial" pitchFamily="34" charset="0"/>
                </a:rPr>
                <a:t>Agent B</a:t>
              </a:r>
              <a:endParaRPr lang="en-US" altLang="ja-JP" sz="1000" dirty="0">
                <a:solidFill>
                  <a:srgbClr val="005BAC"/>
                </a:solidFill>
                <a:latin typeface="Arial" pitchFamily="34" charset="0"/>
                <a:cs typeface="Arial" pitchFamily="34" charset="0"/>
              </a:endParaRPr>
            </a:p>
          </p:txBody>
        </p:sp>
      </p:grpSp>
      <p:grpSp>
        <p:nvGrpSpPr>
          <p:cNvPr id="19" name="グループ化 38"/>
          <p:cNvGrpSpPr/>
          <p:nvPr/>
        </p:nvGrpSpPr>
        <p:grpSpPr>
          <a:xfrm>
            <a:off x="899592" y="5271011"/>
            <a:ext cx="1210816" cy="1118096"/>
            <a:chOff x="1619672" y="3717032"/>
            <a:chExt cx="1210816" cy="1118096"/>
          </a:xfrm>
        </p:grpSpPr>
        <p:sp>
          <p:nvSpPr>
            <p:cNvPr id="20" name="テキスト ボックス 19"/>
            <p:cNvSpPr txBox="1"/>
            <p:nvPr/>
          </p:nvSpPr>
          <p:spPr>
            <a:xfrm>
              <a:off x="1763688" y="4581128"/>
              <a:ext cx="1066800" cy="254000"/>
            </a:xfrm>
            <a:prstGeom prst="rect">
              <a:avLst/>
            </a:prstGeom>
            <a:noFill/>
          </p:spPr>
          <p:txBody>
            <a:bodyPr>
              <a:spAutoFit/>
            </a:bodyPr>
            <a:lstStyle/>
            <a:p>
              <a:pPr>
                <a:defRPr/>
              </a:pPr>
              <a:r>
                <a:rPr lang="en-US" altLang="ja-JP" sz="1000" dirty="0">
                  <a:solidFill>
                    <a:srgbClr val="005BAC"/>
                  </a:solidFill>
                  <a:latin typeface="Arial" pitchFamily="34" charset="0"/>
                  <a:cs typeface="Arial" pitchFamily="34" charset="0"/>
                </a:rPr>
                <a:t>Supervisor</a:t>
              </a:r>
            </a:p>
          </p:txBody>
        </p:sp>
        <p:pic>
          <p:nvPicPr>
            <p:cNvPr id="21" name="Picture 81" descr="E:\篠原様\icon_others from西村さん\others\image_3.png"/>
            <p:cNvPicPr>
              <a:picLocks noChangeAspect="1" noChangeArrowheads="1"/>
            </p:cNvPicPr>
            <p:nvPr/>
          </p:nvPicPr>
          <p:blipFill>
            <a:blip r:embed="rId5" cstate="print"/>
            <a:srcRect/>
            <a:stretch>
              <a:fillRect/>
            </a:stretch>
          </p:blipFill>
          <p:spPr bwMode="auto">
            <a:xfrm flipH="1">
              <a:off x="1619672" y="3717032"/>
              <a:ext cx="936104" cy="840827"/>
            </a:xfrm>
            <a:prstGeom prst="rect">
              <a:avLst/>
            </a:prstGeom>
            <a:noFill/>
            <a:ln w="9525">
              <a:noFill/>
              <a:miter lim="800000"/>
              <a:headEnd/>
              <a:tailEnd/>
            </a:ln>
          </p:spPr>
        </p:pic>
      </p:grpSp>
      <p:cxnSp>
        <p:nvCxnSpPr>
          <p:cNvPr id="22" name="直線矢印コネクタ 21"/>
          <p:cNvCxnSpPr/>
          <p:nvPr/>
        </p:nvCxnSpPr>
        <p:spPr>
          <a:xfrm>
            <a:off x="1248987" y="2387873"/>
            <a:ext cx="2087562" cy="1588"/>
          </a:xfrm>
          <a:prstGeom prst="straightConnector1">
            <a:avLst/>
          </a:prstGeom>
          <a:ln w="31750">
            <a:solidFill>
              <a:srgbClr val="005BA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1718614" y="2242840"/>
            <a:ext cx="1080120" cy="288032"/>
          </a:xfrm>
          <a:prstGeom prst="roundRect">
            <a:avLst/>
          </a:prstGeom>
          <a:solidFill>
            <a:srgbClr val="D6D8E4"/>
          </a:solidFill>
          <a:ln>
            <a:solidFill>
              <a:srgbClr val="005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3065"/>
                </a:solidFill>
                <a:latin typeface="Arial" pitchFamily="34" charset="0"/>
                <a:cs typeface="Arial" pitchFamily="34" charset="0"/>
              </a:rPr>
              <a:t>Call</a:t>
            </a:r>
            <a:endParaRPr kumimoji="1" lang="ja-JP" altLang="en-US" sz="1000" b="1" dirty="0">
              <a:solidFill>
                <a:srgbClr val="003065"/>
              </a:solidFill>
              <a:latin typeface="Arial" pitchFamily="34" charset="0"/>
              <a:cs typeface="Arial" pitchFamily="34" charset="0"/>
            </a:endParaRPr>
          </a:p>
        </p:txBody>
      </p:sp>
      <p:cxnSp>
        <p:nvCxnSpPr>
          <p:cNvPr id="24" name="直線矢印コネクタ 23"/>
          <p:cNvCxnSpPr/>
          <p:nvPr/>
        </p:nvCxnSpPr>
        <p:spPr>
          <a:xfrm>
            <a:off x="1248987" y="3358009"/>
            <a:ext cx="2087562" cy="1588"/>
          </a:xfrm>
          <a:prstGeom prst="straightConnector1">
            <a:avLst/>
          </a:prstGeom>
          <a:ln w="31750">
            <a:solidFill>
              <a:srgbClr val="005BA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718614" y="3212976"/>
            <a:ext cx="1080120" cy="288032"/>
          </a:xfrm>
          <a:prstGeom prst="roundRect">
            <a:avLst/>
          </a:prstGeom>
          <a:solidFill>
            <a:srgbClr val="D6D8E4"/>
          </a:solidFill>
          <a:ln>
            <a:solidFill>
              <a:srgbClr val="005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rgbClr val="003065"/>
                </a:solidFill>
                <a:latin typeface="Arial" pitchFamily="34" charset="0"/>
                <a:cs typeface="Arial" pitchFamily="34" charset="0"/>
              </a:rPr>
              <a:t>Call</a:t>
            </a:r>
            <a:endParaRPr kumimoji="1" lang="ja-JP" altLang="en-US" sz="1000" b="1" dirty="0">
              <a:solidFill>
                <a:srgbClr val="003065"/>
              </a:solidFill>
              <a:latin typeface="Arial" pitchFamily="34" charset="0"/>
              <a:cs typeface="Arial" pitchFamily="34" charset="0"/>
            </a:endParaRPr>
          </a:p>
        </p:txBody>
      </p:sp>
      <p:sp>
        <p:nvSpPr>
          <p:cNvPr id="27" name="Line 19"/>
          <p:cNvSpPr>
            <a:spLocks noChangeShapeType="1"/>
          </p:cNvSpPr>
          <p:nvPr/>
        </p:nvSpPr>
        <p:spPr bwMode="auto">
          <a:xfrm flipH="1" flipV="1">
            <a:off x="1835696" y="5991091"/>
            <a:ext cx="432048" cy="504056"/>
          </a:xfrm>
          <a:prstGeom prst="line">
            <a:avLst/>
          </a:prstGeom>
          <a:noFill/>
          <a:ln w="12700">
            <a:solidFill>
              <a:srgbClr val="003065"/>
            </a:solidFill>
            <a:prstDash val="sysDot"/>
            <a:round/>
            <a:headEnd/>
            <a:tailEnd/>
          </a:ln>
        </p:spPr>
        <p:txBody>
          <a:bodyPr/>
          <a:lstStyle/>
          <a:p>
            <a:endParaRPr lang="ja-JP" altLang="en-US" sz="1200" dirty="0"/>
          </a:p>
        </p:txBody>
      </p:sp>
      <p:sp>
        <p:nvSpPr>
          <p:cNvPr id="28" name="Line 19"/>
          <p:cNvSpPr>
            <a:spLocks noChangeShapeType="1"/>
          </p:cNvSpPr>
          <p:nvPr/>
        </p:nvSpPr>
        <p:spPr bwMode="auto">
          <a:xfrm flipV="1">
            <a:off x="1835696" y="4982979"/>
            <a:ext cx="432048" cy="648072"/>
          </a:xfrm>
          <a:prstGeom prst="line">
            <a:avLst/>
          </a:prstGeom>
          <a:noFill/>
          <a:ln w="12700">
            <a:solidFill>
              <a:srgbClr val="003065"/>
            </a:solidFill>
            <a:prstDash val="sysDot"/>
            <a:round/>
            <a:headEnd/>
            <a:tailEnd/>
          </a:ln>
        </p:spPr>
        <p:txBody>
          <a:bodyPr/>
          <a:lstStyle/>
          <a:p>
            <a:endParaRPr lang="ja-JP" altLang="en-US" sz="1200" dirty="0"/>
          </a:p>
        </p:txBody>
      </p:sp>
      <p:grpSp>
        <p:nvGrpSpPr>
          <p:cNvPr id="29" name="グループ化 44"/>
          <p:cNvGrpSpPr/>
          <p:nvPr/>
        </p:nvGrpSpPr>
        <p:grpSpPr>
          <a:xfrm>
            <a:off x="2267744" y="4766955"/>
            <a:ext cx="3168352" cy="1830397"/>
            <a:chOff x="2627784" y="4725144"/>
            <a:chExt cx="3168352" cy="1830397"/>
          </a:xfrm>
        </p:grpSpPr>
        <p:grpSp>
          <p:nvGrpSpPr>
            <p:cNvPr id="30" name="グループ化 43"/>
            <p:cNvGrpSpPr/>
            <p:nvPr/>
          </p:nvGrpSpPr>
          <p:grpSpPr>
            <a:xfrm>
              <a:off x="2627784" y="4725144"/>
              <a:ext cx="3168352" cy="1830397"/>
              <a:chOff x="5580112" y="2102659"/>
              <a:chExt cx="3168352" cy="1830397"/>
            </a:xfrm>
          </p:grpSpPr>
          <p:pic>
            <p:nvPicPr>
              <p:cNvPr id="32" name="Picture 18"/>
              <p:cNvPicPr>
                <a:picLocks noChangeAspect="1" noChangeArrowheads="1"/>
              </p:cNvPicPr>
              <p:nvPr/>
            </p:nvPicPr>
            <p:blipFill>
              <a:blip r:embed="rId6" cstate="print"/>
              <a:srcRect/>
              <a:stretch>
                <a:fillRect/>
              </a:stretch>
            </p:blipFill>
            <p:spPr bwMode="auto">
              <a:xfrm>
                <a:off x="5940152" y="2694104"/>
                <a:ext cx="1072629" cy="970493"/>
              </a:xfrm>
              <a:prstGeom prst="rect">
                <a:avLst/>
              </a:prstGeom>
              <a:noFill/>
              <a:ln w="9525">
                <a:solidFill>
                  <a:schemeClr val="accent6"/>
                </a:solidFill>
                <a:miter lim="800000"/>
                <a:headEnd/>
                <a:tailEnd/>
              </a:ln>
            </p:spPr>
          </p:pic>
          <p:pic>
            <p:nvPicPr>
              <p:cNvPr id="33"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0418" y="2570470"/>
                <a:ext cx="1073064" cy="1146562"/>
              </a:xfrm>
              <a:prstGeom prst="rect">
                <a:avLst/>
              </a:prstGeom>
              <a:noFill/>
              <a:ln w="9525">
                <a:solidFill>
                  <a:schemeClr val="tx1">
                    <a:lumMod val="65000"/>
                    <a:lumOff val="35000"/>
                  </a:schemeClr>
                </a:solidFill>
                <a:miter lim="800000"/>
                <a:headEnd/>
                <a:tailEnd/>
              </a:ln>
            </p:spPr>
          </p:pic>
          <p:sp>
            <p:nvSpPr>
              <p:cNvPr id="34" name="AutoShape 66"/>
              <p:cNvSpPr>
                <a:spLocks noChangeArrowheads="1"/>
              </p:cNvSpPr>
              <p:nvPr/>
            </p:nvSpPr>
            <p:spPr bwMode="auto">
              <a:xfrm>
                <a:off x="5580112" y="2204864"/>
                <a:ext cx="3168352" cy="1728192"/>
              </a:xfrm>
              <a:prstGeom prst="roundRect">
                <a:avLst>
                  <a:gd name="adj" fmla="val 9235"/>
                </a:avLst>
              </a:prstGeom>
              <a:noFill/>
              <a:ln w="25400" algn="ctr">
                <a:solidFill>
                  <a:srgbClr val="003065"/>
                </a:solidFill>
                <a:round/>
                <a:headEnd/>
                <a:tailEnd/>
              </a:ln>
            </p:spPr>
            <p:txBody>
              <a:bodyPr wrap="none" anchor="ctr"/>
              <a:lstStyle/>
              <a:p>
                <a:endParaRPr lang="ja-JP" altLang="ja-JP" dirty="0">
                  <a:solidFill>
                    <a:srgbClr val="003366"/>
                  </a:solidFill>
                </a:endParaRPr>
              </a:p>
            </p:txBody>
          </p:sp>
          <p:sp>
            <p:nvSpPr>
              <p:cNvPr id="35" name="Text Box 41"/>
              <p:cNvSpPr txBox="1">
                <a:spLocks noChangeArrowheads="1"/>
              </p:cNvSpPr>
              <p:nvPr/>
            </p:nvSpPr>
            <p:spPr bwMode="auto">
              <a:xfrm>
                <a:off x="5868144" y="2102659"/>
                <a:ext cx="2592288" cy="246221"/>
              </a:xfrm>
              <a:prstGeom prst="rect">
                <a:avLst/>
              </a:prstGeom>
              <a:solidFill>
                <a:srgbClr val="0030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spcBef>
                    <a:spcPct val="50000"/>
                  </a:spcBef>
                </a:pPr>
                <a:r>
                  <a:rPr lang="en-US" altLang="ja-JP" sz="1000" b="1" dirty="0" smtClean="0">
                    <a:solidFill>
                      <a:schemeClr val="bg1"/>
                    </a:solidFill>
                    <a:cs typeface="Arial" pitchFamily="34" charset="0"/>
                  </a:rPr>
                  <a:t>Live Status Monitor/Reporting </a:t>
                </a:r>
                <a:endParaRPr lang="en-US" altLang="ja-JP" sz="1000" b="1" dirty="0">
                  <a:solidFill>
                    <a:schemeClr val="bg1"/>
                  </a:solidFill>
                  <a:cs typeface="Arial" pitchFamily="34" charset="0"/>
                </a:endParaRPr>
              </a:p>
            </p:txBody>
          </p:sp>
        </p:grpSp>
        <p:pic>
          <p:nvPicPr>
            <p:cNvPr id="31" name="Picture 8" descr="CA_Icon.png"/>
            <p:cNvPicPr>
              <a:picLocks noChangeAspect="1"/>
            </p:cNvPicPr>
            <p:nvPr/>
          </p:nvPicPr>
          <p:blipFill>
            <a:blip r:embed="rId8" cstate="print"/>
            <a:srcRect/>
            <a:stretch>
              <a:fillRect/>
            </a:stretch>
          </p:blipFill>
          <p:spPr bwMode="auto">
            <a:xfrm>
              <a:off x="2771800" y="5085184"/>
              <a:ext cx="288032" cy="286698"/>
            </a:xfrm>
            <a:prstGeom prst="rect">
              <a:avLst/>
            </a:prstGeom>
            <a:noFill/>
            <a:ln w="9525">
              <a:noFill/>
              <a:miter lim="800000"/>
              <a:headEnd/>
              <a:tailEnd/>
            </a:ln>
          </p:spPr>
        </p:pic>
      </p:grpSp>
      <p:cxnSp>
        <p:nvCxnSpPr>
          <p:cNvPr id="36" name="直線矢印コネクタ 35"/>
          <p:cNvCxnSpPr/>
          <p:nvPr/>
        </p:nvCxnSpPr>
        <p:spPr>
          <a:xfrm flipV="1">
            <a:off x="2267744" y="4149080"/>
            <a:ext cx="0" cy="648072"/>
          </a:xfrm>
          <a:prstGeom prst="straightConnector1">
            <a:avLst/>
          </a:prstGeom>
          <a:ln w="25400">
            <a:solidFill>
              <a:srgbClr val="003065"/>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467544" y="2996952"/>
            <a:ext cx="864096" cy="784309"/>
            <a:chOff x="323528" y="2026816"/>
            <a:chExt cx="864096" cy="784309"/>
          </a:xfrm>
        </p:grpSpPr>
        <p:sp>
          <p:nvSpPr>
            <p:cNvPr id="43" name="テキスト ボックス 42"/>
            <p:cNvSpPr txBox="1"/>
            <p:nvPr/>
          </p:nvSpPr>
          <p:spPr>
            <a:xfrm>
              <a:off x="323528" y="2564904"/>
              <a:ext cx="864096" cy="246221"/>
            </a:xfrm>
            <a:prstGeom prst="rect">
              <a:avLst/>
            </a:prstGeom>
            <a:noFill/>
          </p:spPr>
          <p:txBody>
            <a:bodyPr wrap="square">
              <a:spAutoFit/>
            </a:bodyPr>
            <a:lstStyle/>
            <a:p>
              <a:pPr>
                <a:defRPr/>
              </a:pPr>
              <a:r>
                <a:rPr lang="en-US" altLang="ja-JP" sz="1000" dirty="0" smtClean="0">
                  <a:solidFill>
                    <a:srgbClr val="123E63"/>
                  </a:solidFill>
                  <a:latin typeface="Arial" pitchFamily="34" charset="0"/>
                  <a:cs typeface="Arial" pitchFamily="34" charset="0"/>
                </a:rPr>
                <a:t>Customer B</a:t>
              </a:r>
              <a:endParaRPr lang="en-US" altLang="ja-JP" sz="1000" dirty="0">
                <a:solidFill>
                  <a:srgbClr val="123E63"/>
                </a:solidFill>
                <a:latin typeface="Arial" pitchFamily="34" charset="0"/>
                <a:cs typeface="Arial" pitchFamily="34" charset="0"/>
              </a:endParaRPr>
            </a:p>
          </p:txBody>
        </p:sp>
        <p:pic>
          <p:nvPicPr>
            <p:cNvPr id="44" name="Picture 69" descr="24"/>
            <p:cNvPicPr>
              <a:picLocks noChangeAspect="1" noChangeArrowheads="1"/>
            </p:cNvPicPr>
            <p:nvPr/>
          </p:nvPicPr>
          <p:blipFill>
            <a:blip r:embed="rId2" cstate="print"/>
            <a:srcRect/>
            <a:stretch>
              <a:fillRect/>
            </a:stretch>
          </p:blipFill>
          <p:spPr bwMode="auto">
            <a:xfrm>
              <a:off x="611560" y="2026816"/>
              <a:ext cx="391141" cy="538088"/>
            </a:xfrm>
            <a:prstGeom prst="rect">
              <a:avLst/>
            </a:prstGeom>
            <a:noFill/>
            <a:ln w="9525">
              <a:noFill/>
              <a:miter lim="800000"/>
              <a:headEnd/>
              <a:tailEnd/>
            </a:ln>
          </p:spPr>
        </p:pic>
      </p:grpSp>
      <p:pic>
        <p:nvPicPr>
          <p:cNvPr id="54" name="図 53" descr="NS500.png"/>
          <p:cNvPicPr>
            <a:picLocks noChangeAspect="1"/>
          </p:cNvPicPr>
          <p:nvPr/>
        </p:nvPicPr>
        <p:blipFill>
          <a:blip r:embed="rId9" cstate="print"/>
          <a:stretch>
            <a:fillRect/>
          </a:stretch>
        </p:blipFill>
        <p:spPr>
          <a:xfrm>
            <a:off x="1519490" y="3861048"/>
            <a:ext cx="1540342" cy="288032"/>
          </a:xfrm>
          <a:prstGeom prst="rect">
            <a:avLst/>
          </a:prstGeom>
        </p:spPr>
      </p:pic>
      <p:sp>
        <p:nvSpPr>
          <p:cNvPr id="41" name="テキスト ボックス 40"/>
          <p:cNvSpPr txBox="1"/>
          <p:nvPr/>
        </p:nvSpPr>
        <p:spPr>
          <a:xfrm>
            <a:off x="107504" y="404664"/>
            <a:ext cx="8928992" cy="569387"/>
          </a:xfrm>
          <a:prstGeom prst="rect">
            <a:avLst/>
          </a:prstGeom>
          <a:noFill/>
        </p:spPr>
        <p:txBody>
          <a:bodyPr wrap="square" rtlCol="0">
            <a:spAutoFit/>
          </a:bodyPr>
          <a:lstStyle/>
          <a:p>
            <a:r>
              <a:rPr lang="en-US" altLang="ja-JP" sz="3100" b="1" dirty="0" smtClean="0">
                <a:solidFill>
                  <a:srgbClr val="00A161"/>
                </a:solidFill>
                <a:cs typeface="Arial" pitchFamily="34" charset="0"/>
              </a:rPr>
              <a:t>Communication Assistant</a:t>
            </a:r>
            <a:r>
              <a:rPr lang="en-US" altLang="ja-JP" sz="2000" b="1" dirty="0" smtClean="0">
                <a:solidFill>
                  <a:srgbClr val="00A161"/>
                </a:solidFill>
                <a:latin typeface="Calibri" pitchFamily="34" charset="0"/>
              </a:rPr>
              <a:t> -CA Modules as CA Family-</a:t>
            </a:r>
            <a:endParaRPr kumimoji="1" lang="ja-JP" altLang="en-US" sz="2000" b="1" dirty="0">
              <a:solidFill>
                <a:srgbClr val="00A161"/>
              </a:solidFill>
              <a:latin typeface="Calibri" pitchFamily="34" charset="0"/>
            </a:endParaRPr>
          </a:p>
        </p:txBody>
      </p:sp>
      <p:sp>
        <p:nvSpPr>
          <p:cNvPr id="47" name="Text Box 41"/>
          <p:cNvSpPr txBox="1">
            <a:spLocks noChangeArrowheads="1"/>
          </p:cNvSpPr>
          <p:nvPr/>
        </p:nvSpPr>
        <p:spPr bwMode="auto">
          <a:xfrm>
            <a:off x="1475656" y="3645024"/>
            <a:ext cx="9378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kumimoji="1">
                <a:solidFill>
                  <a:schemeClr val="tx1"/>
                </a:solidFill>
                <a:latin typeface="Arial" pitchFamily="34" charset="0"/>
                <a:ea typeface="ＭＳ Ｐゴシック" pitchFamily="50" charset="-128"/>
              </a:defRPr>
            </a:lvl1pPr>
            <a:lvl2pPr marL="742950" indent="-285750" algn="l">
              <a:defRPr kumimoji="1">
                <a:solidFill>
                  <a:schemeClr val="tx1"/>
                </a:solidFill>
                <a:latin typeface="Arial" pitchFamily="34" charset="0"/>
                <a:ea typeface="ＭＳ Ｐゴシック" pitchFamily="50" charset="-128"/>
              </a:defRPr>
            </a:lvl2pPr>
            <a:lvl3pPr marL="1143000" indent="-228600" algn="l">
              <a:defRPr kumimoji="1">
                <a:solidFill>
                  <a:schemeClr val="tx1"/>
                </a:solidFill>
                <a:latin typeface="Arial" pitchFamily="34" charset="0"/>
                <a:ea typeface="ＭＳ Ｐゴシック" pitchFamily="50" charset="-128"/>
              </a:defRPr>
            </a:lvl3pPr>
            <a:lvl4pPr marL="1600200" indent="-228600" algn="l">
              <a:defRPr kumimoji="1">
                <a:solidFill>
                  <a:schemeClr val="tx1"/>
                </a:solidFill>
                <a:latin typeface="Arial" pitchFamily="34" charset="0"/>
                <a:ea typeface="ＭＳ Ｐゴシック" pitchFamily="50" charset="-128"/>
              </a:defRPr>
            </a:lvl4pPr>
            <a:lvl5pPr marL="2057400" indent="-228600" algn="l">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000" dirty="0" smtClean="0">
                <a:solidFill>
                  <a:srgbClr val="005BAC"/>
                </a:solidFill>
              </a:rPr>
              <a:t>KX-NS500</a:t>
            </a:r>
            <a:endParaRPr lang="en-US" altLang="ja-JP" sz="1000" dirty="0">
              <a:solidFill>
                <a:srgbClr val="005BA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ln>
      </a:spPr>
      <a:bodyPr rtlCol="0" anchor="ctr"/>
      <a:lstStyle>
        <a:defPPr algn="ctr">
          <a:defRPr kumimoji="1"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FF0000"/>
          </a:solidFill>
          <a:round/>
          <a:headEnd type="none"/>
          <a:tailEnd type="none" w="med" len="med"/>
        </a:ln>
        <a:extLst>
          <a:ext uri="{909E8E84-426E-40DD-AFC4-6F175D3DCCD1}">
            <a14:hiddenFill xmlns:a14="http://schemas.microsoft.com/office/drawing/2010/main">
              <a:noFill/>
            </a14:hiddenFill>
          </a:ext>
        </a:extLst>
      </a:spPr>
      <a:bodyPr/>
      <a:lstStyle>
        <a:defPPr>
          <a:defRPr/>
        </a:defPPr>
      </a:lstStyle>
    </a:spDef>
  </a:objectDefaults>
  <a:extraClrSchemeLst/>
</a:theme>
</file>

<file path=ppt/theme/theme15.xml><?xml version="1.0" encoding="utf-8"?>
<a:theme xmlns:a="http://schemas.openxmlformats.org/drawingml/2006/main" name="1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EA5550"/>
          </a:solidFill>
          <a:miter lim="800000"/>
          <a:headEnd/>
          <a:tailEnd/>
        </a:ln>
      </a:spPr>
      <a:bodyPr wrap="none" anchor="ctr"/>
      <a:lstStyle>
        <a:defPPr>
          <a:defRPr sz="1200"/>
        </a:defPPr>
      </a:lstStyle>
    </a:spDef>
    <a:lnDef>
      <a:spPr bwMode="auto">
        <a:solidFill>
          <a:srgbClr val="CCECFF"/>
        </a:solidFill>
        <a:ln w="25400" cap="flat" cmpd="sng" algn="ctr">
          <a:solidFill>
            <a:srgbClr val="EA5550"/>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A555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7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13540</TotalTime>
  <Words>10216</Words>
  <Application>Microsoft Office PowerPoint</Application>
  <PresentationFormat>On-screen Show (4:3)</PresentationFormat>
  <Paragraphs>2497</Paragraphs>
  <Slides>91</Slides>
  <Notes>1</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91</vt:i4>
      </vt:variant>
    </vt:vector>
  </HeadingPairs>
  <TitlesOfParts>
    <vt:vector size="112" baseType="lpstr">
      <vt:lpstr>3_デザインの設定</vt:lpstr>
      <vt:lpstr>デザインの設定</vt:lpstr>
      <vt:lpstr>1_デザインの設定</vt:lpstr>
      <vt:lpstr>2_デザインの設定</vt:lpstr>
      <vt:lpstr>4_デザインの設定</vt:lpstr>
      <vt:lpstr>5_デザインの設定</vt:lpstr>
      <vt:lpstr>7_デザインの設定</vt:lpstr>
      <vt:lpstr>6_デザインの設定</vt:lpstr>
      <vt:lpstr>8_デザインの設定</vt:lpstr>
      <vt:lpstr>9_デザインの設定</vt:lpstr>
      <vt:lpstr>10_デザインの設定</vt:lpstr>
      <vt:lpstr>11_デザインの設定</vt:lpstr>
      <vt:lpstr>12_デザインの設定</vt:lpstr>
      <vt:lpstr>13_デザインの設定</vt:lpstr>
      <vt:lpstr>14_デザインの設定</vt:lpstr>
      <vt:lpstr>15_デザインの設定</vt:lpstr>
      <vt:lpstr>16_デザインの設定</vt:lpstr>
      <vt:lpstr>17_デザインの設定</vt:lpstr>
      <vt:lpstr>18_デザインの設定</vt:lpstr>
      <vt:lpstr>19_デザインの設定</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itp</dc:creator>
  <cp:lastModifiedBy>Emmanuel Douglas</cp:lastModifiedBy>
  <cp:revision>2310</cp:revision>
  <dcterms:created xsi:type="dcterms:W3CDTF">2013-10-16T09:45:29Z</dcterms:created>
  <dcterms:modified xsi:type="dcterms:W3CDTF">2016-04-12T06:58:12Z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4731047</vt:lpwstr>
  </property>
  <property fmtid="{D5CDD505-2E9C-101B-9397-08002B2CF9AE}" pid="3" name="NXPowerLiteSettings">
    <vt:lpwstr>F6000400038000</vt:lpwstr>
  </property>
  <property fmtid="{D5CDD505-2E9C-101B-9397-08002B2CF9AE}" pid="4" name="NXPowerLiteVersion">
    <vt:lpwstr>D4.3.1</vt:lpwstr>
  </property>
</Properties>
</file>